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1.jpg" ContentType="image/jpg"/>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8.jpg" ContentType="image/jpg"/>
  <Override PartName="/ppt/media/image39.jpg" ContentType="image/jpg"/>
  <Override PartName="/ppt/media/image40.jpg" ContentType="image/jpg"/>
  <Override PartName="/ppt/media/image41.jpg" ContentType="image/jpg"/>
  <Override PartName="/ppt/media/image42.jpg" ContentType="image/jpg"/>
  <Override PartName="/ppt/media/image43.jpg" ContentType="image/jpg"/>
  <Override PartName="/ppt/media/image44.jpg" ContentType="image/jpg"/>
  <Override PartName="/ppt/media/image45.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257" r:id="rId2"/>
    <p:sldId id="258" r:id="rId3"/>
    <p:sldId id="304" r:id="rId4"/>
    <p:sldId id="305" r:id="rId5"/>
    <p:sldId id="306" r:id="rId6"/>
    <p:sldId id="307" r:id="rId7"/>
    <p:sldId id="259"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260"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275" r:id="rId74"/>
    <p:sldId id="276" r:id="rId75"/>
    <p:sldId id="277" r:id="rId76"/>
    <p:sldId id="278" r:id="rId77"/>
    <p:sldId id="279" r:id="rId78"/>
    <p:sldId id="280" r:id="rId79"/>
    <p:sldId id="281" r:id="rId80"/>
    <p:sldId id="282" r:id="rId81"/>
    <p:sldId id="283" r:id="rId82"/>
    <p:sldId id="284" r:id="rId83"/>
    <p:sldId id="285" r:id="rId84"/>
    <p:sldId id="286" r:id="rId85"/>
    <p:sldId id="287" r:id="rId86"/>
    <p:sldId id="288" r:id="rId87"/>
    <p:sldId id="289" r:id="rId88"/>
    <p:sldId id="290" r:id="rId89"/>
    <p:sldId id="359" r:id="rId90"/>
    <p:sldId id="361" r:id="rId91"/>
    <p:sldId id="362" r:id="rId92"/>
    <p:sldId id="363"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8" r:id="rId107"/>
    <p:sldId id="379" r:id="rId108"/>
    <p:sldId id="380" r:id="rId109"/>
    <p:sldId id="381" r:id="rId110"/>
    <p:sldId id="382" r:id="rId111"/>
    <p:sldId id="383" r:id="rId112"/>
    <p:sldId id="384" r:id="rId113"/>
    <p:sldId id="385"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1" r:id="rId129"/>
    <p:sldId id="402" r:id="rId130"/>
    <p:sldId id="403" r:id="rId131"/>
    <p:sldId id="404" r:id="rId132"/>
    <p:sldId id="405" r:id="rId133"/>
    <p:sldId id="406" r:id="rId134"/>
    <p:sldId id="407" r:id="rId135"/>
    <p:sldId id="408" r:id="rId136"/>
    <p:sldId id="409" r:id="rId137"/>
    <p:sldId id="410" r:id="rId138"/>
    <p:sldId id="411" r:id="rId139"/>
    <p:sldId id="412" r:id="rId140"/>
    <p:sldId id="413" r:id="rId141"/>
    <p:sldId id="301"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309A3-D933-4BD4-81C6-E7B8C7BD0996}" type="datetimeFigureOut">
              <a:rPr lang="en-IN" smtClean="0"/>
              <a:t>20-09-2024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A4E0A-EEF2-462E-980B-1002BAAF02C7}" type="slidenum">
              <a:rPr lang="en-IN" smtClean="0"/>
              <a:t>‹#›</a:t>
            </a:fld>
            <a:endParaRPr lang="en-IN"/>
          </a:p>
        </p:txBody>
      </p:sp>
    </p:spTree>
    <p:extLst>
      <p:ext uri="{BB962C8B-B14F-4D97-AF65-F5344CB8AC3E}">
        <p14:creationId xmlns:p14="http://schemas.microsoft.com/office/powerpoint/2010/main" val="246216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94FEFA8A-1119-2833-9E35-9AFC73A42A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6D393F20-C653-10A2-C223-3D6A5F749F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6628" name="Slide Number Placeholder 3">
            <a:extLst>
              <a:ext uri="{FF2B5EF4-FFF2-40B4-BE49-F238E27FC236}">
                <a16:creationId xmlns:a16="http://schemas.microsoft.com/office/drawing/2014/main" id="{2923B341-662B-40F2-F298-F9AD7FDA0E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38D6055B-C69E-4BBC-B382-EC51BE601688}" type="slidenum">
              <a:rPr lang="en-US" altLang="en-US">
                <a:latin typeface="Calibri" panose="020F0502020204030204" pitchFamily="34" charset="0"/>
              </a:rPr>
              <a:pPr/>
              <a:t>9</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f9057b8e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f9057b8e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f9057b8ef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f9057b8e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f9057b8e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f9057b8e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f9057b8e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f9057b8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f9057b8ef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f9057b8e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f9057b8ef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f9057b8ef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f9057b8ef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f9057b8e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f9057b8ef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f9057b8ef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AB506CA3-3727-EA17-F290-6ED579236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E858AB4A-B7E2-4BF6-A49E-5F32B3C69FFE}" type="slidenum">
              <a:rPr lang="en-GB" altLang="en-US" sz="1300"/>
              <a:pPr eaLnBrk="1" hangingPunct="1">
                <a:spcBef>
                  <a:spcPct val="0"/>
                </a:spcBef>
              </a:pPr>
              <a:t>90</a:t>
            </a:fld>
            <a:endParaRPr lang="en-GB" altLang="en-US" sz="1300"/>
          </a:p>
        </p:txBody>
      </p:sp>
      <p:sp>
        <p:nvSpPr>
          <p:cNvPr id="17411" name="Rectangle 2">
            <a:extLst>
              <a:ext uri="{FF2B5EF4-FFF2-40B4-BE49-F238E27FC236}">
                <a16:creationId xmlns:a16="http://schemas.microsoft.com/office/drawing/2014/main" id="{4C023AA9-FBC6-04B5-F900-7F2AAAE07985}"/>
              </a:ext>
            </a:extLst>
          </p:cNvPr>
          <p:cNvSpPr>
            <a:spLocks noGrp="1" noRot="1" noChangeAspect="1" noChangeArrowheads="1" noTextEdit="1"/>
          </p:cNvSpPr>
          <p:nvPr>
            <p:ph type="sldImg"/>
          </p:nvPr>
        </p:nvSpPr>
        <p:spPr>
          <a:xfrm>
            <a:off x="992188" y="768350"/>
            <a:ext cx="5114925" cy="3836988"/>
          </a:xfrm>
          <a:ln/>
        </p:spPr>
      </p:sp>
      <p:sp>
        <p:nvSpPr>
          <p:cNvPr id="17412" name="Rectangle 3">
            <a:extLst>
              <a:ext uri="{FF2B5EF4-FFF2-40B4-BE49-F238E27FC236}">
                <a16:creationId xmlns:a16="http://schemas.microsoft.com/office/drawing/2014/main" id="{5B2B12FD-135E-6E48-E4C1-EDEA4F560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Hub transmits line data to each port on the machine and has no line mapping. Switch looks at the MAC address associates with each frame passing through it and sends the data to the required port. </a:t>
            </a:r>
          </a:p>
          <a:p>
            <a:pPr eaLnBrk="1" hangingPunct="1"/>
            <a:r>
              <a:rPr lang="en-US" altLang="en-US">
                <a:latin typeface="Arial" panose="020B0604020202020204" pitchFamily="34" charset="0"/>
                <a:cs typeface="Arial" panose="020B0604020202020204" pitchFamily="34" charset="0"/>
              </a:rPr>
              <a:t>RARP – Reverse Address Resolution Protocol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1D00CFD4-7F43-7B3B-60CD-EEC9B964819D}"/>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39939" name="Rectangle 2">
            <a:extLst>
              <a:ext uri="{FF2B5EF4-FFF2-40B4-BE49-F238E27FC236}">
                <a16:creationId xmlns:a16="http://schemas.microsoft.com/office/drawing/2014/main" id="{569B552E-AB07-8B99-4826-729A694580BF}"/>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9057b8e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9057b8e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a:extLst>
              <a:ext uri="{FF2B5EF4-FFF2-40B4-BE49-F238E27FC236}">
                <a16:creationId xmlns:a16="http://schemas.microsoft.com/office/drawing/2014/main" id="{099F4D65-0421-10BA-98D2-04FFB2487B79}"/>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0963" name="Rectangle 2">
            <a:extLst>
              <a:ext uri="{FF2B5EF4-FFF2-40B4-BE49-F238E27FC236}">
                <a16:creationId xmlns:a16="http://schemas.microsoft.com/office/drawing/2014/main" id="{77B51560-41E8-0BB1-0FA5-28CEE73868ED}"/>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1">
            <a:extLst>
              <a:ext uri="{FF2B5EF4-FFF2-40B4-BE49-F238E27FC236}">
                <a16:creationId xmlns:a16="http://schemas.microsoft.com/office/drawing/2014/main" id="{1C7BDF5A-2B37-3A52-53B7-8551E056EEDE}"/>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1987" name="Rectangle 2">
            <a:extLst>
              <a:ext uri="{FF2B5EF4-FFF2-40B4-BE49-F238E27FC236}">
                <a16:creationId xmlns:a16="http://schemas.microsoft.com/office/drawing/2014/main" id="{4FF13D51-86B1-7E55-5B4F-D6BC245BEAA3}"/>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0E5F3911-A4D3-E2B8-78F0-0D9876D855F1}"/>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3011" name="Rectangle 2">
            <a:extLst>
              <a:ext uri="{FF2B5EF4-FFF2-40B4-BE49-F238E27FC236}">
                <a16:creationId xmlns:a16="http://schemas.microsoft.com/office/drawing/2014/main" id="{05A738FA-A0CC-9BD6-A640-019573A4D5BB}"/>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1">
            <a:extLst>
              <a:ext uri="{FF2B5EF4-FFF2-40B4-BE49-F238E27FC236}">
                <a16:creationId xmlns:a16="http://schemas.microsoft.com/office/drawing/2014/main" id="{F9AD0DBA-D0EC-5AA8-153B-1B536EEFDC72}"/>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4035" name="Rectangle 2">
            <a:extLst>
              <a:ext uri="{FF2B5EF4-FFF2-40B4-BE49-F238E27FC236}">
                <a16:creationId xmlns:a16="http://schemas.microsoft.com/office/drawing/2014/main" id="{7A2B7B33-01D4-E10C-0BD0-69CBA60C05BE}"/>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F88E4EED-5181-6CE6-E2A8-E1220BE67C66}"/>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5059" name="Rectangle 2">
            <a:extLst>
              <a:ext uri="{FF2B5EF4-FFF2-40B4-BE49-F238E27FC236}">
                <a16:creationId xmlns:a16="http://schemas.microsoft.com/office/drawing/2014/main" id="{B915C7F2-287D-1EDF-E29F-20D939B9D9CD}"/>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Text Box 1">
            <a:extLst>
              <a:ext uri="{FF2B5EF4-FFF2-40B4-BE49-F238E27FC236}">
                <a16:creationId xmlns:a16="http://schemas.microsoft.com/office/drawing/2014/main" id="{589DFADE-DD0E-35DC-25B6-F80E9316D322}"/>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6083" name="Rectangle 2">
            <a:extLst>
              <a:ext uri="{FF2B5EF4-FFF2-40B4-BE49-F238E27FC236}">
                <a16:creationId xmlns:a16="http://schemas.microsoft.com/office/drawing/2014/main" id="{9B10D43C-9237-4AEB-A5EE-25B3810E1BAE}"/>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E1E25623-F858-7B50-7334-185628D889CD}"/>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7107" name="Rectangle 2">
            <a:extLst>
              <a:ext uri="{FF2B5EF4-FFF2-40B4-BE49-F238E27FC236}">
                <a16:creationId xmlns:a16="http://schemas.microsoft.com/office/drawing/2014/main" id="{32A2D7D2-0D98-6691-D6E4-C9918DDBC9F8}"/>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Text Box 1">
            <a:extLst>
              <a:ext uri="{FF2B5EF4-FFF2-40B4-BE49-F238E27FC236}">
                <a16:creationId xmlns:a16="http://schemas.microsoft.com/office/drawing/2014/main" id="{494EF3B6-7818-F686-8EB3-9582429584A4}"/>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8131" name="Rectangle 2">
            <a:extLst>
              <a:ext uri="{FF2B5EF4-FFF2-40B4-BE49-F238E27FC236}">
                <a16:creationId xmlns:a16="http://schemas.microsoft.com/office/drawing/2014/main" id="{32746618-8677-30EB-1439-4F8337810AC9}"/>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B7F55F9C-78F7-A9EB-6001-9821F0E2D815}"/>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49155" name="Rectangle 2">
            <a:extLst>
              <a:ext uri="{FF2B5EF4-FFF2-40B4-BE49-F238E27FC236}">
                <a16:creationId xmlns:a16="http://schemas.microsoft.com/office/drawing/2014/main" id="{1D58D1DC-0BEF-18F5-E68A-91EAF27CC441}"/>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1">
            <a:extLst>
              <a:ext uri="{FF2B5EF4-FFF2-40B4-BE49-F238E27FC236}">
                <a16:creationId xmlns:a16="http://schemas.microsoft.com/office/drawing/2014/main" id="{1BDB8C4F-DC10-907B-0EF2-1A7C7576C3EA}"/>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50179" name="Rectangle 2">
            <a:extLst>
              <a:ext uri="{FF2B5EF4-FFF2-40B4-BE49-F238E27FC236}">
                <a16:creationId xmlns:a16="http://schemas.microsoft.com/office/drawing/2014/main" id="{CB4F1EF8-5580-2CC5-2990-DD67FD0AB212}"/>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f9057b8e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f9057b8e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Text Box 1">
            <a:extLst>
              <a:ext uri="{FF2B5EF4-FFF2-40B4-BE49-F238E27FC236}">
                <a16:creationId xmlns:a16="http://schemas.microsoft.com/office/drawing/2014/main" id="{6B4C652B-D3CE-2B5B-0A5F-CC4D0C243741}"/>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51203" name="Rectangle 2">
            <a:extLst>
              <a:ext uri="{FF2B5EF4-FFF2-40B4-BE49-F238E27FC236}">
                <a16:creationId xmlns:a16="http://schemas.microsoft.com/office/drawing/2014/main" id="{DB308D15-51EB-2714-B13C-98924078B345}"/>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D22CB675-C084-4382-5033-D931C9E8D1CB}"/>
              </a:ext>
            </a:extLst>
          </p:cNvPr>
          <p:cNvSpPr txBox="1">
            <a:spLocks noChangeArrowheads="1"/>
          </p:cNvSpPr>
          <p:nvPr/>
        </p:nvSpPr>
        <p:spPr bwMode="auto">
          <a:xfrm>
            <a:off x="1312863" y="1027113"/>
            <a:ext cx="4933950" cy="3700462"/>
          </a:xfrm>
          <a:prstGeom prst="rect">
            <a:avLst/>
          </a:prstGeom>
          <a:solidFill>
            <a:srgbClr val="FFFFFF"/>
          </a:solidFill>
          <a:ln w="9360">
            <a:solidFill>
              <a:srgbClr val="000000"/>
            </a:solidFill>
            <a:miter lim="800000"/>
            <a:headEnd/>
            <a:tailEnd/>
          </a:ln>
        </p:spPr>
        <p:txBody>
          <a:bodyPr wrap="none" anchor="ctr"/>
          <a:lstStyle>
            <a:lvl1pPr eaLnBrk="0">
              <a:defRPr sz="2400">
                <a:solidFill>
                  <a:schemeClr val="bg1"/>
                </a:solidFill>
                <a:latin typeface="Times New Roman" panose="02020603050405020304" pitchFamily="18" charset="0"/>
                <a:cs typeface="Lucida Sans Unicode" panose="020B0602030504020204" pitchFamily="34" charset="0"/>
              </a:defRPr>
            </a:lvl1pPr>
            <a:lvl2pPr marL="742950" indent="-285750" eaLnBrk="0">
              <a:defRPr sz="2400">
                <a:solidFill>
                  <a:schemeClr val="bg1"/>
                </a:solidFill>
                <a:latin typeface="Times New Roman" panose="02020603050405020304" pitchFamily="18" charset="0"/>
                <a:cs typeface="Lucida Sans Unicode" panose="020B0602030504020204" pitchFamily="34" charset="0"/>
              </a:defRPr>
            </a:lvl2pPr>
            <a:lvl3pPr marL="1143000" indent="-228600" eaLnBrk="0">
              <a:defRPr sz="2400">
                <a:solidFill>
                  <a:schemeClr val="bg1"/>
                </a:solidFill>
                <a:latin typeface="Times New Roman" panose="02020603050405020304" pitchFamily="18" charset="0"/>
                <a:cs typeface="Lucida Sans Unicode" panose="020B0602030504020204" pitchFamily="34" charset="0"/>
              </a:defRPr>
            </a:lvl3pPr>
            <a:lvl4pPr marL="1600200" indent="-228600" eaLnBrk="0">
              <a:defRPr sz="2400">
                <a:solidFill>
                  <a:schemeClr val="bg1"/>
                </a:solidFill>
                <a:latin typeface="Times New Roman" panose="02020603050405020304" pitchFamily="18" charset="0"/>
                <a:cs typeface="Lucida Sans Unicode" panose="020B0602030504020204" pitchFamily="34" charset="0"/>
              </a:defRPr>
            </a:lvl4pPr>
            <a:lvl5pPr marL="2057400" indent="-228600" eaLnBrk="0">
              <a:defRPr sz="2400">
                <a:solidFill>
                  <a:schemeClr val="bg1"/>
                </a:solidFill>
                <a:latin typeface="Times New Roman" panose="02020603050405020304" pitchFamily="18" charset="0"/>
                <a:cs typeface="Lucida Sans Unicode" panose="020B0602030504020204" pitchFamily="34" charset="0"/>
              </a:defRPr>
            </a:lvl5pPr>
            <a:lvl6pPr marL="25146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6pPr>
            <a:lvl7pPr marL="29718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7pPr>
            <a:lvl8pPr marL="34290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8pPr>
            <a:lvl9pPr marL="3886200" indent="-228600" defTabSz="457200" eaLnBrk="0" fontAlgn="base" hangingPunct="0">
              <a:lnSpc>
                <a:spcPct val="86000"/>
              </a:lnSpc>
              <a:spcBef>
                <a:spcPct val="0"/>
              </a:spcBef>
              <a:spcAft>
                <a:spcPct val="0"/>
              </a:spcAft>
              <a:buClr>
                <a:srgbClr val="000000"/>
              </a:buClr>
              <a:buSzPct val="45000"/>
              <a:buFont typeface="StarSymbol" charset="0"/>
              <a:defRPr sz="2400">
                <a:solidFill>
                  <a:schemeClr val="bg1"/>
                </a:solidFill>
                <a:latin typeface="Times New Roman" panose="02020603050405020304" pitchFamily="18" charset="0"/>
                <a:cs typeface="Lucida Sans Unicode" panose="020B0602030504020204" pitchFamily="34" charset="0"/>
              </a:defRPr>
            </a:lvl9pPr>
          </a:lstStyle>
          <a:p>
            <a:pPr eaLnBrk="1"/>
            <a:endParaRPr lang="en-US" altLang="en-US"/>
          </a:p>
        </p:txBody>
      </p:sp>
      <p:sp>
        <p:nvSpPr>
          <p:cNvPr id="52227" name="Rectangle 2">
            <a:extLst>
              <a:ext uri="{FF2B5EF4-FFF2-40B4-BE49-F238E27FC236}">
                <a16:creationId xmlns:a16="http://schemas.microsoft.com/office/drawing/2014/main" id="{53CFA70D-2ABA-5E11-7EBA-C84BF24D0C7C}"/>
              </a:ext>
            </a:extLst>
          </p:cNvPr>
          <p:cNvSpPr>
            <a:spLocks noChangeArrowheads="1"/>
          </p:cNvSpPr>
          <p:nvPr>
            <p:ph type="body"/>
          </p:nvPr>
        </p:nvSpPr>
        <p:spPr>
          <a:xfrm>
            <a:off x="1169988" y="5086350"/>
            <a:ext cx="5222875"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f9057b8e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f9057b8e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f9057b8e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f9057b8e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f9057b8ef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f9057b8e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f9057b8e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f9057b8e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f9057b8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f9057b8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9057b8e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9057b8e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7F82-2784-313A-8906-4D644F5FEA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322445-2770-335D-2C20-BEFBD92CC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4EC00F-F2DD-0DAF-7B8A-47798FA05829}"/>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5" name="Footer Placeholder 4">
            <a:extLst>
              <a:ext uri="{FF2B5EF4-FFF2-40B4-BE49-F238E27FC236}">
                <a16:creationId xmlns:a16="http://schemas.microsoft.com/office/drawing/2014/main" id="{936A9F94-F0E4-814E-1E88-7787F35349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E8852E-A6FE-9594-AF5E-8D518768915B}"/>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176930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3D5D-C645-2D49-6028-3675EEE1CF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82BBFE-F357-7324-F79C-AECF8A8A80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932FEC-E710-B761-1952-E235E1FDFAC7}"/>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5" name="Footer Placeholder 4">
            <a:extLst>
              <a:ext uri="{FF2B5EF4-FFF2-40B4-BE49-F238E27FC236}">
                <a16:creationId xmlns:a16="http://schemas.microsoft.com/office/drawing/2014/main" id="{BD054580-1FB3-D389-1C99-8773BAC913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0D82AC-52FD-B72F-733E-7D031B9DDA5F}"/>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98049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AFE5F-2F93-1652-2395-963C024EFA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AC1C7C-2F62-AA74-C598-E73E1A8175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A2516E-2E90-D057-99E4-6295C1B89B37}"/>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5" name="Footer Placeholder 4">
            <a:extLst>
              <a:ext uri="{FF2B5EF4-FFF2-40B4-BE49-F238E27FC236}">
                <a16:creationId xmlns:a16="http://schemas.microsoft.com/office/drawing/2014/main" id="{1FD2BF18-1A1B-C07D-8488-932A5C892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3224FE-51A2-5A10-C80D-C65EC644730E}"/>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3536411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0847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777965" y="2225220"/>
            <a:ext cx="10636067" cy="886397"/>
          </a:xfrm>
          <a:prstGeom prst="rect">
            <a:avLst/>
          </a:prstGeom>
        </p:spPr>
        <p:txBody>
          <a:bodyPr wrap="square" lIns="0" tIns="0" rIns="0" bIns="0">
            <a:spAutoFit/>
          </a:bodyPr>
          <a:lstStyle>
            <a:lvl1pPr>
              <a:defRPr sz="640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1828800" y="3840481"/>
            <a:ext cx="8534400" cy="3903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2838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FC08C-F4D1-277C-EFDC-187E09E556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652165-C84C-192D-A687-7516681A6B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643927-3C01-1361-462B-21B56FC2DFFF}"/>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5" name="Footer Placeholder 4">
            <a:extLst>
              <a:ext uri="{FF2B5EF4-FFF2-40B4-BE49-F238E27FC236}">
                <a16:creationId xmlns:a16="http://schemas.microsoft.com/office/drawing/2014/main" id="{772F7A9F-DAD2-26FE-9DDB-89D7F7C72D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7AD5A-C3E5-6DF6-2A37-FC71B3C40971}"/>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132743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D8C8-6584-5708-736D-AA65BB50E0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8D6305-F181-8152-DEF3-94BBF479C3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F4EBB2-B764-5CF6-DEBA-151830CF2168}"/>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5" name="Footer Placeholder 4">
            <a:extLst>
              <a:ext uri="{FF2B5EF4-FFF2-40B4-BE49-F238E27FC236}">
                <a16:creationId xmlns:a16="http://schemas.microsoft.com/office/drawing/2014/main" id="{269A3B93-1D65-4E34-D10D-355E9EA92F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035A1F-024D-7C40-CD21-C082CAD0ABE8}"/>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149749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5538-8654-92E3-4B74-9AD7D3D554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F7BD64-C3A4-02EF-B0DF-DA1BA36ABE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ADAB07-C0BE-28CB-EA4E-E73115AEB0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48E3CD-856C-9B8B-24BF-1E49369A56AE}"/>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6" name="Footer Placeholder 5">
            <a:extLst>
              <a:ext uri="{FF2B5EF4-FFF2-40B4-BE49-F238E27FC236}">
                <a16:creationId xmlns:a16="http://schemas.microsoft.com/office/drawing/2014/main" id="{4DEF089D-DE8C-E4FF-12E8-98AD14AD0E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CE138E-15F2-B766-D5D3-07264815A9F2}"/>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107844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4F48-67A1-11DC-C445-141D73C394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9DF476-805E-E27D-FBC5-84250899AD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0F3A2C-BE12-EAA6-982E-FA8BFAB27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F981F0-9354-347D-084C-F7E216B48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7809F-0A42-5D92-3109-57D55F5963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981DBD-0A89-4F9D-D677-7574080EC28D}"/>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8" name="Footer Placeholder 7">
            <a:extLst>
              <a:ext uri="{FF2B5EF4-FFF2-40B4-BE49-F238E27FC236}">
                <a16:creationId xmlns:a16="http://schemas.microsoft.com/office/drawing/2014/main" id="{FBDFC34C-9EE9-66BB-D98E-43A8277816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EECF35-55EE-46BA-2605-DA9159AC559E}"/>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30531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2FA4-1317-BB25-A5A5-A4F50E2241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E28B266-9BBC-261C-9751-63F9896B0B3E}"/>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4" name="Footer Placeholder 3">
            <a:extLst>
              <a:ext uri="{FF2B5EF4-FFF2-40B4-BE49-F238E27FC236}">
                <a16:creationId xmlns:a16="http://schemas.microsoft.com/office/drawing/2014/main" id="{8CB319CC-B18C-12C1-8868-49659D29D2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4BE869-28B1-F801-1B09-DC61AF4E2B0F}"/>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893284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8EF7BC-8F76-DEBC-15AB-31600A1DA116}"/>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3" name="Footer Placeholder 2">
            <a:extLst>
              <a:ext uri="{FF2B5EF4-FFF2-40B4-BE49-F238E27FC236}">
                <a16:creationId xmlns:a16="http://schemas.microsoft.com/office/drawing/2014/main" id="{7638BB54-1598-5C5A-B34C-09E99819A3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77D4D0B-8738-DD37-22E5-A615F652541B}"/>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3940192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9EB5-B2E1-3ABB-A384-CA43F6828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59B1CEA-DBCB-FA7F-1207-BF04290168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82A4CF-BB84-AAC9-4DA0-BEC1B073C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5DC96-DC4E-1A4E-E22F-1F40991AEFBC}"/>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6" name="Footer Placeholder 5">
            <a:extLst>
              <a:ext uri="{FF2B5EF4-FFF2-40B4-BE49-F238E27FC236}">
                <a16:creationId xmlns:a16="http://schemas.microsoft.com/office/drawing/2014/main" id="{AA3AAF23-A3A7-05DB-8942-47FDB03984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F5612C-44AF-8324-06F8-7A593388537C}"/>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141261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BCD8-E148-9563-B35A-60484B87B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8763924-F0A4-24E9-1E8D-A9FAF69CE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66CAAE-BAE4-5B60-F020-8CBF0C56F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F9764-E858-8CF8-7A24-3E585A5328F2}"/>
              </a:ext>
            </a:extLst>
          </p:cNvPr>
          <p:cNvSpPr>
            <a:spLocks noGrp="1"/>
          </p:cNvSpPr>
          <p:nvPr>
            <p:ph type="dt" sz="half" idx="10"/>
          </p:nvPr>
        </p:nvSpPr>
        <p:spPr/>
        <p:txBody>
          <a:bodyPr/>
          <a:lstStyle/>
          <a:p>
            <a:fld id="{F36839FB-7BE1-4BC0-85A9-FB632EA3EA63}" type="datetimeFigureOut">
              <a:rPr lang="en-IN" smtClean="0"/>
              <a:t>20-09-2024</a:t>
            </a:fld>
            <a:endParaRPr lang="en-IN"/>
          </a:p>
        </p:txBody>
      </p:sp>
      <p:sp>
        <p:nvSpPr>
          <p:cNvPr id="6" name="Footer Placeholder 5">
            <a:extLst>
              <a:ext uri="{FF2B5EF4-FFF2-40B4-BE49-F238E27FC236}">
                <a16:creationId xmlns:a16="http://schemas.microsoft.com/office/drawing/2014/main" id="{829DE880-1E18-02C6-A14E-BAFAA91BEA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0853E9-480B-1652-8C38-C2414BFD2377}"/>
              </a:ext>
            </a:extLst>
          </p:cNvPr>
          <p:cNvSpPr>
            <a:spLocks noGrp="1"/>
          </p:cNvSpPr>
          <p:nvPr>
            <p:ph type="sldNum" sz="quarter" idx="12"/>
          </p:nvPr>
        </p:nvSpPr>
        <p:spPr/>
        <p:txBody>
          <a:bodyPr/>
          <a:lstStyle/>
          <a:p>
            <a:fld id="{2F6B719C-9CB5-4F1C-B044-09C44617D847}" type="slidenum">
              <a:rPr lang="en-IN" smtClean="0"/>
              <a:t>‹#›</a:t>
            </a:fld>
            <a:endParaRPr lang="en-IN"/>
          </a:p>
        </p:txBody>
      </p:sp>
    </p:spTree>
    <p:extLst>
      <p:ext uri="{BB962C8B-B14F-4D97-AF65-F5344CB8AC3E}">
        <p14:creationId xmlns:p14="http://schemas.microsoft.com/office/powerpoint/2010/main" val="2319547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5D4CC-D4DF-0A55-8A59-2BF73E2C31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41FF81-7CC0-97F4-444C-9B982FA5F1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5AF8D9-1856-DB24-D501-EECB7BE328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6839FB-7BE1-4BC0-85A9-FB632EA3EA63}" type="datetimeFigureOut">
              <a:rPr lang="en-IN" smtClean="0"/>
              <a:t>20-09-2024</a:t>
            </a:fld>
            <a:endParaRPr lang="en-IN"/>
          </a:p>
        </p:txBody>
      </p:sp>
      <p:sp>
        <p:nvSpPr>
          <p:cNvPr id="5" name="Footer Placeholder 4">
            <a:extLst>
              <a:ext uri="{FF2B5EF4-FFF2-40B4-BE49-F238E27FC236}">
                <a16:creationId xmlns:a16="http://schemas.microsoft.com/office/drawing/2014/main" id="{CFF3BAAB-CE8F-8D2B-2D88-8B5B96BA3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412D52C-7CEC-A08B-DC47-8C38F9F2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6B719C-9CB5-4F1C-B044-09C44617D847}" type="slidenum">
              <a:rPr lang="en-IN" smtClean="0"/>
              <a:t>‹#›</a:t>
            </a:fld>
            <a:endParaRPr lang="en-IN"/>
          </a:p>
        </p:txBody>
      </p:sp>
    </p:spTree>
    <p:extLst>
      <p:ext uri="{BB962C8B-B14F-4D97-AF65-F5344CB8AC3E}">
        <p14:creationId xmlns:p14="http://schemas.microsoft.com/office/powerpoint/2010/main" val="246834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ourceforge.net/projects/loi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st.githubusercontent.com/Samsar4/62886aac358c3d484a0ec17e8eb11266/raw/ae12d7b7073ba34fd105724b932664d42326214a/hoic-1.p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st.githubusercontent.com/Samsar4/62886aac358c3d484a0ec17e8eb11266/raw/4d7add45a1ce5bb52c475b1419b2747fca8ce61d/hoic-4.p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st.githubusercontent.com/Samsar4/62886aac358c3d484a0ec17e8eb11266/raw/ae12d7b7073ba34fd105724b932664d42326214a/hoic-3.p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st.githubusercontent.com/Samsar4/62886aac358c3d484a0ec17e8eb11266/raw/4a96be03755e00ce6123ea2f6b022b77488744ec/hoic-5.p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st.githubusercontent.com/Samsar4/62886aac358c3d484a0ec17e8eb11266/raw/4a96be03755e00ce6123ea2f6b022b77488744ec/hoic-6.pn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Network_security" TargetMode="External"/><Relationship Id="rId2" Type="http://schemas.openxmlformats.org/officeDocument/2006/relationships/hyperlink" Target="https://en.wikipedia.org/wiki/Free_and_open_source" TargetMode="External"/><Relationship Id="rId1" Type="http://schemas.openxmlformats.org/officeDocument/2006/relationships/slideLayout" Target="../slideLayouts/slideLayout2.xml"/><Relationship Id="rId6" Type="http://schemas.openxmlformats.org/officeDocument/2006/relationships/hyperlink" Target="https://en.wikipedia.org/wiki/Computer_security" TargetMode="External"/><Relationship Id="rId5" Type="http://schemas.openxmlformats.org/officeDocument/2006/relationships/hyperlink" Target="https://en.wikipedia.org/wiki/Network_protocol" TargetMode="External"/><Relationship Id="rId4" Type="http://schemas.openxmlformats.org/officeDocument/2006/relationships/hyperlink" Target="https://en.wikipedia.org/wiki/Man-in-the-middle_attack"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circle with a lock in it&#10;&#10;Description automatically generated">
            <a:extLst>
              <a:ext uri="{FF2B5EF4-FFF2-40B4-BE49-F238E27FC236}">
                <a16:creationId xmlns:a16="http://schemas.microsoft.com/office/drawing/2014/main" id="{AE653B94-7429-781B-B3BC-DAF9E18B4077}"/>
              </a:ext>
            </a:extLst>
          </p:cNvPr>
          <p:cNvPicPr>
            <a:picLocks noChangeAspect="1"/>
          </p:cNvPicPr>
          <p:nvPr/>
        </p:nvPicPr>
        <p:blipFill>
          <a:blip r:embed="rId2">
            <a:extLst>
              <a:ext uri="{28A0092B-C50C-407E-A947-70E740481C1C}">
                <a14:useLocalDpi xmlns:a14="http://schemas.microsoft.com/office/drawing/2010/main" val="0"/>
              </a:ext>
            </a:extLst>
          </a:blip>
          <a:srcRect l="38616" r="19273"/>
          <a:stretch/>
        </p:blipFill>
        <p:spPr>
          <a:xfrm>
            <a:off x="3" y="-12172"/>
            <a:ext cx="7858547" cy="6857988"/>
          </a:xfrm>
          <a:prstGeom prst="rect">
            <a:avLst/>
          </a:prstGeom>
        </p:spPr>
      </p:pic>
      <p:pic>
        <p:nvPicPr>
          <p:cNvPr id="5" name="Picture 4" descr="A colorful logo with a white background&#10;&#10;Description automatically generated">
            <a:extLst>
              <a:ext uri="{FF2B5EF4-FFF2-40B4-BE49-F238E27FC236}">
                <a16:creationId xmlns:a16="http://schemas.microsoft.com/office/drawing/2014/main" id="{58AD4D0D-5E63-2744-C113-EC08F9F99EF0}"/>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7858551" y="10"/>
            <a:ext cx="4333449" cy="6857988"/>
          </a:xfrm>
          <a:prstGeom prst="rect">
            <a:avLst/>
          </a:prstGeom>
        </p:spPr>
      </p:pic>
      <p:sp>
        <p:nvSpPr>
          <p:cNvPr id="2" name="Title 1">
            <a:extLst>
              <a:ext uri="{FF2B5EF4-FFF2-40B4-BE49-F238E27FC236}">
                <a16:creationId xmlns:a16="http://schemas.microsoft.com/office/drawing/2014/main" id="{E9C307DA-88BB-D06A-F76C-36047CD32D2C}"/>
              </a:ext>
            </a:extLst>
          </p:cNvPr>
          <p:cNvSpPr>
            <a:spLocks noGrp="1"/>
          </p:cNvSpPr>
          <p:nvPr>
            <p:ph type="ctrTitle"/>
          </p:nvPr>
        </p:nvSpPr>
        <p:spPr>
          <a:xfrm>
            <a:off x="881974" y="4000292"/>
            <a:ext cx="7138219" cy="1391985"/>
          </a:xfrm>
        </p:spPr>
        <p:txBody>
          <a:bodyPr>
            <a:normAutofit/>
          </a:bodyPr>
          <a:lstStyle/>
          <a:p>
            <a:pPr algn="l"/>
            <a:r>
              <a:rPr lang="en-US" sz="3600" b="1" dirty="0">
                <a:solidFill>
                  <a:srgbClr val="FFFFFF"/>
                </a:solidFill>
              </a:rPr>
              <a:t>IT Data Security Lecture Series</a:t>
            </a:r>
            <a:endParaRPr lang="en-IN" sz="3600" b="1" dirty="0">
              <a:solidFill>
                <a:srgbClr val="FFFFFF"/>
              </a:solidFill>
            </a:endParaRPr>
          </a:p>
        </p:txBody>
      </p:sp>
      <p:sp>
        <p:nvSpPr>
          <p:cNvPr id="3" name="Subtitle 2">
            <a:extLst>
              <a:ext uri="{FF2B5EF4-FFF2-40B4-BE49-F238E27FC236}">
                <a16:creationId xmlns:a16="http://schemas.microsoft.com/office/drawing/2014/main" id="{EF178538-6718-9F45-FA40-A23CF50BE604}"/>
              </a:ext>
            </a:extLst>
          </p:cNvPr>
          <p:cNvSpPr>
            <a:spLocks noGrp="1"/>
          </p:cNvSpPr>
          <p:nvPr>
            <p:ph type="subTitle" idx="1"/>
          </p:nvPr>
        </p:nvSpPr>
        <p:spPr>
          <a:xfrm>
            <a:off x="9045785" y="365683"/>
            <a:ext cx="2314667" cy="462231"/>
          </a:xfrm>
        </p:spPr>
        <p:txBody>
          <a:bodyPr>
            <a:normAutofit/>
          </a:bodyPr>
          <a:lstStyle/>
          <a:p>
            <a:pPr algn="l"/>
            <a:r>
              <a:rPr lang="en-US" sz="2000" b="1" dirty="0"/>
              <a:t>V Semester CSF </a:t>
            </a:r>
            <a:endParaRPr lang="en-IN" sz="2000" b="1" dirty="0"/>
          </a:p>
        </p:txBody>
      </p:sp>
      <p:sp>
        <p:nvSpPr>
          <p:cNvPr id="8" name="TextBox 7">
            <a:extLst>
              <a:ext uri="{FF2B5EF4-FFF2-40B4-BE49-F238E27FC236}">
                <a16:creationId xmlns:a16="http://schemas.microsoft.com/office/drawing/2014/main" id="{EA983B3F-69C6-D674-402D-477901418B2E}"/>
              </a:ext>
            </a:extLst>
          </p:cNvPr>
          <p:cNvSpPr txBox="1"/>
          <p:nvPr/>
        </p:nvSpPr>
        <p:spPr>
          <a:xfrm>
            <a:off x="3797074" y="5502870"/>
            <a:ext cx="4441721" cy="1200329"/>
          </a:xfrm>
          <a:prstGeom prst="rect">
            <a:avLst/>
          </a:prstGeom>
          <a:noFill/>
        </p:spPr>
        <p:txBody>
          <a:bodyPr wrap="square" rtlCol="0">
            <a:spAutoFit/>
          </a:bodyPr>
          <a:lstStyle/>
          <a:p>
            <a:r>
              <a:rPr lang="en-US" dirty="0">
                <a:solidFill>
                  <a:schemeClr val="bg1"/>
                </a:solidFill>
              </a:rPr>
              <a:t>Dr. Narendra Kumar Dewangan</a:t>
            </a:r>
          </a:p>
          <a:p>
            <a:r>
              <a:rPr lang="en-US" dirty="0">
                <a:solidFill>
                  <a:schemeClr val="bg1"/>
                </a:solidFill>
              </a:rPr>
              <a:t>Assistant Professor, Senior Scale </a:t>
            </a:r>
          </a:p>
          <a:p>
            <a:r>
              <a:rPr lang="en-US" dirty="0">
                <a:solidFill>
                  <a:schemeClr val="bg1"/>
                </a:solidFill>
              </a:rPr>
              <a:t>Systems</a:t>
            </a:r>
            <a:r>
              <a:rPr lang="en-IN" dirty="0">
                <a:solidFill>
                  <a:schemeClr val="bg1"/>
                </a:solidFill>
              </a:rPr>
              <a:t>, School of Computer Sciences</a:t>
            </a:r>
          </a:p>
          <a:p>
            <a:r>
              <a:rPr lang="en-IN" dirty="0">
                <a:solidFill>
                  <a:schemeClr val="bg1"/>
                </a:solidFill>
              </a:rPr>
              <a:t>UPES Dehradun</a:t>
            </a:r>
            <a:endParaRPr lang="en-US" dirty="0">
              <a:solidFill>
                <a:schemeClr val="bg1"/>
              </a:solidFill>
            </a:endParaRPr>
          </a:p>
        </p:txBody>
      </p:sp>
      <p:sp>
        <p:nvSpPr>
          <p:cNvPr id="4" name="Subtitle 2">
            <a:extLst>
              <a:ext uri="{FF2B5EF4-FFF2-40B4-BE49-F238E27FC236}">
                <a16:creationId xmlns:a16="http://schemas.microsoft.com/office/drawing/2014/main" id="{E183E7B4-591A-56C2-67F1-F16DD16BA647}"/>
              </a:ext>
            </a:extLst>
          </p:cNvPr>
          <p:cNvSpPr txBox="1">
            <a:spLocks/>
          </p:cNvSpPr>
          <p:nvPr/>
        </p:nvSpPr>
        <p:spPr>
          <a:xfrm>
            <a:off x="8064070" y="6158558"/>
            <a:ext cx="3763480" cy="46223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highlight>
                  <a:srgbClr val="FFFF00"/>
                </a:highlight>
              </a:rPr>
              <a:t>Data Security Threat Techniques</a:t>
            </a:r>
            <a:endParaRPr lang="en-IN" sz="2000" b="1" dirty="0">
              <a:highlight>
                <a:srgbClr val="FFFF00"/>
              </a:highlight>
            </a:endParaRPr>
          </a:p>
        </p:txBody>
      </p:sp>
    </p:spTree>
    <p:extLst>
      <p:ext uri="{BB962C8B-B14F-4D97-AF65-F5344CB8AC3E}">
        <p14:creationId xmlns:p14="http://schemas.microsoft.com/office/powerpoint/2010/main" val="410061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a:extLst>
              <a:ext uri="{FF2B5EF4-FFF2-40B4-BE49-F238E27FC236}">
                <a16:creationId xmlns:a16="http://schemas.microsoft.com/office/drawing/2014/main" id="{7E2312FE-9661-8B51-EF26-E8B6D159E9D8}"/>
              </a:ext>
            </a:extLst>
          </p:cNvPr>
          <p:cNvSpPr>
            <a:spLocks noGrp="1"/>
          </p:cNvSpPr>
          <p:nvPr>
            <p:ph type="title"/>
          </p:nvPr>
        </p:nvSpPr>
        <p:spPr/>
        <p:txBody>
          <a:bodyPr/>
          <a:lstStyle/>
          <a:p>
            <a:r>
              <a:rPr lang="en-US" altLang="en-US"/>
              <a:t>Notorious Attacks</a:t>
            </a:r>
          </a:p>
        </p:txBody>
      </p:sp>
      <p:sp>
        <p:nvSpPr>
          <p:cNvPr id="1028" name="Content Placeholder 2">
            <a:extLst>
              <a:ext uri="{FF2B5EF4-FFF2-40B4-BE49-F238E27FC236}">
                <a16:creationId xmlns:a16="http://schemas.microsoft.com/office/drawing/2014/main" id="{F2E1547C-26B0-673A-4792-F61E0EBB1336}"/>
              </a:ext>
            </a:extLst>
          </p:cNvPr>
          <p:cNvSpPr>
            <a:spLocks noGrp="1"/>
          </p:cNvSpPr>
          <p:nvPr>
            <p:ph idx="1"/>
          </p:nvPr>
        </p:nvSpPr>
        <p:spPr/>
        <p:txBody>
          <a:bodyPr/>
          <a:lstStyle/>
          <a:p>
            <a:r>
              <a:rPr lang="en-US" altLang="en-US"/>
              <a:t>Smurf attack:</a:t>
            </a:r>
          </a:p>
          <a:p>
            <a:pPr lvl="1"/>
            <a:r>
              <a:rPr lang="en-US" altLang="en-US"/>
              <a:t>A simple C program which spoofs the targets IP address and sends a broadcast ECHO (ICMP) message. All machines receiving the broadcast message ping the target machine, causing a massive DoS.</a:t>
            </a:r>
          </a:p>
          <a:p>
            <a:pPr lvl="1"/>
            <a:r>
              <a:rPr lang="en-US" altLang="en-US"/>
              <a:t>MyDoom: Fastest spreading email worm. On execution, opened a backdoor on the TCP 3127 port and could then be used to run DDoS attacks on specific domains. The affected domains were sco.com, microsoft.com, Google, AltaVista and Lycos</a:t>
            </a:r>
          </a:p>
        </p:txBody>
      </p:sp>
      <p:graphicFrame>
        <p:nvGraphicFramePr>
          <p:cNvPr id="1026" name="Object 3">
            <a:extLst>
              <a:ext uri="{FF2B5EF4-FFF2-40B4-BE49-F238E27FC236}">
                <a16:creationId xmlns:a16="http://schemas.microsoft.com/office/drawing/2014/main" id="{5BAFCC65-B526-02C5-C553-06285CE7D919}"/>
              </a:ext>
            </a:extLst>
          </p:cNvPr>
          <p:cNvGraphicFramePr>
            <a:graphicFrameLocks noChangeAspect="1"/>
          </p:cNvGraphicFramePr>
          <p:nvPr/>
        </p:nvGraphicFramePr>
        <p:xfrm>
          <a:off x="9525000" y="2819401"/>
          <a:ext cx="914400" cy="771525"/>
        </p:xfrm>
        <a:graphic>
          <a:graphicData uri="http://schemas.openxmlformats.org/presentationml/2006/ole">
            <mc:AlternateContent xmlns:mc="http://schemas.openxmlformats.org/markup-compatibility/2006">
              <mc:Choice xmlns:v="urn:schemas-microsoft-com:vml" Requires="v">
                <p:oleObj name="Package" showAsIcon="1" r:id="rId2" imgW="914400" imgH="771480" progId="Package">
                  <p:embed/>
                </p:oleObj>
              </mc:Choice>
              <mc:Fallback>
                <p:oleObj name="Package" showAsIcon="1" r:id="rId2" imgW="914400" imgH="771480" progId="Package">
                  <p:embed/>
                  <p:pic>
                    <p:nvPicPr>
                      <p:cNvPr id="1026" name="Object 3">
                        <a:extLst>
                          <a:ext uri="{FF2B5EF4-FFF2-40B4-BE49-F238E27FC236}">
                            <a16:creationId xmlns:a16="http://schemas.microsoft.com/office/drawing/2014/main" id="{5BAFCC65-B526-02C5-C553-06285CE7D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2819401"/>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A colorful logo with a white background&#10;&#10;Description automatically generated">
            <a:extLst>
              <a:ext uri="{FF2B5EF4-FFF2-40B4-BE49-F238E27FC236}">
                <a16:creationId xmlns:a16="http://schemas.microsoft.com/office/drawing/2014/main" id="{18DC9943-949E-40E1-2B64-1632A6108710}"/>
              </a:ext>
            </a:extLst>
          </p:cNvPr>
          <p:cNvPicPr>
            <a:picLocks noChangeAspect="1"/>
          </p:cNvPicPr>
          <p:nvPr/>
        </p:nvPicPr>
        <p:blipFill>
          <a:blip r:embed="rId4">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88253-644E-DFC1-9C21-BCBA8308A8F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300" kern="1200">
                <a:solidFill>
                  <a:srgbClr val="FFFFFF"/>
                </a:solidFill>
                <a:effectLst/>
                <a:latin typeface="+mj-lt"/>
                <a:ea typeface="+mj-ea"/>
                <a:cs typeface="+mj-cs"/>
              </a:rPr>
              <a:t>Step6:- Click on the “+” symbol, then select “Import Hashes.” Check the corresponding box and proceed by clicking “Next.”</a:t>
            </a:r>
            <a:endParaRPr lang="en-US" sz="23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E8790F29-16D8-D776-C10E-6B1BD0750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232584"/>
            <a:ext cx="6780700" cy="4390503"/>
          </a:xfrm>
          <a:prstGeom prst="rect">
            <a:avLst/>
          </a:prstGeom>
          <a:noFill/>
        </p:spPr>
      </p:pic>
    </p:spTree>
    <p:extLst>
      <p:ext uri="{BB962C8B-B14F-4D97-AF65-F5344CB8AC3E}">
        <p14:creationId xmlns:p14="http://schemas.microsoft.com/office/powerpoint/2010/main" val="2107712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89CFF-17CC-E10E-30F5-8570C573F4C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spcAft>
                <a:spcPts val="800"/>
              </a:spcAft>
            </a:pPr>
            <a:r>
              <a:rPr lang="en-US" sz="1700" kern="1200">
                <a:solidFill>
                  <a:srgbClr val="FFFFFF"/>
                </a:solidFill>
                <a:effectLst/>
                <a:latin typeface="+mj-lt"/>
                <a:ea typeface="+mj-ea"/>
                <a:cs typeface="+mj-cs"/>
              </a:rPr>
              <a:t> </a:t>
            </a:r>
            <a:br>
              <a:rPr lang="en-US" sz="1700" kern="1200">
                <a:solidFill>
                  <a:srgbClr val="FFFFFF"/>
                </a:solidFill>
                <a:effectLst/>
                <a:latin typeface="+mj-lt"/>
                <a:ea typeface="+mj-ea"/>
                <a:cs typeface="+mj-cs"/>
              </a:rPr>
            </a:br>
            <a:r>
              <a:rPr lang="en-US" sz="1700" kern="1200">
                <a:solidFill>
                  <a:srgbClr val="FFFFFF"/>
                </a:solidFill>
                <a:effectLst/>
                <a:latin typeface="+mj-lt"/>
                <a:ea typeface="+mj-ea"/>
                <a:cs typeface="+mj-cs"/>
              </a:rPr>
              <a:t>Step7:- Choose the account for which you want to crack the password. Right-click on it, then opt for a brute force attack. Within the attack options, select NTLM hashes.</a:t>
            </a:r>
            <a:endParaRPr lang="en-US" sz="17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FC34A760-3CE5-83D6-3AC6-F6D709A84D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317343"/>
            <a:ext cx="6780700" cy="4220985"/>
          </a:xfrm>
          <a:prstGeom prst="rect">
            <a:avLst/>
          </a:prstGeom>
          <a:noFill/>
        </p:spPr>
      </p:pic>
    </p:spTree>
    <p:extLst>
      <p:ext uri="{BB962C8B-B14F-4D97-AF65-F5344CB8AC3E}">
        <p14:creationId xmlns:p14="http://schemas.microsoft.com/office/powerpoint/2010/main" val="1249597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B12FC-A8EE-1AC1-6586-C07B83C47A2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000" kern="1200">
                <a:solidFill>
                  <a:srgbClr val="FFFFFF"/>
                </a:solidFill>
                <a:effectLst/>
                <a:latin typeface="+mj-lt"/>
                <a:ea typeface="+mj-ea"/>
                <a:cs typeface="+mj-cs"/>
              </a:rPr>
              <a:t>Step8:- Specify the Charset, Password length and then click on “Start”. It will start making combinations and take some time to crack hashes.</a:t>
            </a:r>
            <a:endParaRPr lang="en-US" sz="20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7BA7EA23-A553-EA9A-46F9-7876D95FD3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978308"/>
            <a:ext cx="6780700" cy="4899054"/>
          </a:xfrm>
          <a:prstGeom prst="rect">
            <a:avLst/>
          </a:prstGeom>
          <a:noFill/>
        </p:spPr>
      </p:pic>
    </p:spTree>
    <p:extLst>
      <p:ext uri="{BB962C8B-B14F-4D97-AF65-F5344CB8AC3E}">
        <p14:creationId xmlns:p14="http://schemas.microsoft.com/office/powerpoint/2010/main" val="374769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732A-A13D-D61D-8C61-187AAA95D979}"/>
              </a:ext>
            </a:extLst>
          </p:cNvPr>
          <p:cNvSpPr>
            <a:spLocks noGrp="1"/>
          </p:cNvSpPr>
          <p:nvPr>
            <p:ph type="title"/>
          </p:nvPr>
        </p:nvSpPr>
        <p:spPr/>
        <p:txBody>
          <a:bodyPr>
            <a:normAutofit/>
          </a:bodyPr>
          <a:lstStyle/>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sz="1800" kern="100" dirty="0">
                <a:effectLst/>
                <a:latin typeface="Aptos" panose="020B0004020202020204" pitchFamily="34" charset="0"/>
                <a:ea typeface="Aptos" panose="020B0004020202020204" pitchFamily="34" charset="0"/>
                <a:cs typeface="Times New Roman" panose="02020603050405020304" pitchFamily="18" charset="0"/>
              </a:rPr>
              <a:t>Step9:- Password cracked successfully.</a:t>
            </a:r>
            <a:endParaRPr lang="en-IN" dirty="0"/>
          </a:p>
        </p:txBody>
      </p:sp>
      <p:pic>
        <p:nvPicPr>
          <p:cNvPr id="4" name="Content Placeholder 3">
            <a:extLst>
              <a:ext uri="{FF2B5EF4-FFF2-40B4-BE49-F238E27FC236}">
                <a16:creationId xmlns:a16="http://schemas.microsoft.com/office/drawing/2014/main" id="{9B95E6D8-D0EA-0E73-12F7-DD61816B2A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3143" y="1874310"/>
            <a:ext cx="5485714" cy="4253968"/>
          </a:xfrm>
          <a:prstGeom prst="rect">
            <a:avLst/>
          </a:prstGeom>
          <a:noFill/>
          <a:ln>
            <a:noFill/>
          </a:ln>
        </p:spPr>
      </p:pic>
    </p:spTree>
    <p:extLst>
      <p:ext uri="{BB962C8B-B14F-4D97-AF65-F5344CB8AC3E}">
        <p14:creationId xmlns:p14="http://schemas.microsoft.com/office/powerpoint/2010/main" val="3255513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5AB0-332F-1BBB-C366-99D4723DF98B}"/>
              </a:ext>
            </a:extLst>
          </p:cNvPr>
          <p:cNvSpPr>
            <a:spLocks noGrp="1"/>
          </p:cNvSpPr>
          <p:nvPr>
            <p:ph type="title"/>
          </p:nvPr>
        </p:nvSpPr>
        <p:spPr/>
        <p:txBody>
          <a:bodyPr/>
          <a:lstStyle/>
          <a:p>
            <a:r>
              <a:rPr lang="en-IN" dirty="0">
                <a:highlight>
                  <a:srgbClr val="FFFF00"/>
                </a:highlight>
              </a:rPr>
              <a:t>Session Hijacking</a:t>
            </a:r>
          </a:p>
        </p:txBody>
      </p:sp>
      <p:sp>
        <p:nvSpPr>
          <p:cNvPr id="4" name="Rectangle 1">
            <a:extLst>
              <a:ext uri="{FF2B5EF4-FFF2-40B4-BE49-F238E27FC236}">
                <a16:creationId xmlns:a16="http://schemas.microsoft.com/office/drawing/2014/main" id="{26D9A3C1-67C8-EBFD-C9F0-0E578E0A91C9}"/>
              </a:ext>
            </a:extLst>
          </p:cNvPr>
          <p:cNvSpPr>
            <a:spLocks noGrp="1" noChangeArrowheads="1"/>
          </p:cNvSpPr>
          <p:nvPr>
            <p:ph idx="1"/>
          </p:nvPr>
        </p:nvSpPr>
        <p:spPr bwMode="auto">
          <a:xfrm>
            <a:off x="838200" y="2231579"/>
            <a:ext cx="105156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tx1"/>
                </a:solidFill>
                <a:effectLst/>
                <a:latin typeface="Arial" panose="020B0604020202020204" pitchFamily="34" charset="0"/>
              </a:rPr>
              <a:t>Description</a:t>
            </a:r>
            <a:r>
              <a:rPr kumimoji="0" lang="en-US" altLang="en-US" sz="3200" b="0" i="0" u="none" strike="noStrike" cap="none" normalizeH="0" baseline="0">
                <a:ln>
                  <a:noFill/>
                </a:ln>
                <a:solidFill>
                  <a:schemeClr val="tx1"/>
                </a:solidFill>
                <a:effectLst/>
                <a:latin typeface="Arial" panose="020B0604020202020204" pitchFamily="34" charset="0"/>
              </a:rPr>
              <a:t>: In session hijacking, an attacker takes control of a user session after successful authentication, usually by stealing the session token or cookies through techniques like MITM or packet sniffing.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tx1"/>
                </a:solidFill>
                <a:effectLst/>
                <a:latin typeface="Arial" panose="020B0604020202020204" pitchFamily="34" charset="0"/>
              </a:rPr>
              <a:t>Impact</a:t>
            </a:r>
            <a:r>
              <a:rPr kumimoji="0" lang="en-US" altLang="en-US" sz="3200" b="0" i="0" u="none" strike="noStrike" cap="none" normalizeH="0" baseline="0">
                <a:ln>
                  <a:noFill/>
                </a:ln>
                <a:solidFill>
                  <a:schemeClr val="tx1"/>
                </a:solidFill>
                <a:effectLst/>
                <a:latin typeface="Arial" panose="020B0604020202020204" pitchFamily="34" charset="0"/>
              </a:rPr>
              <a:t>: Attackers can impersonate the legitimate user, gaining access to sensitive accounts, personal data, or privileged network resources. </a:t>
            </a:r>
          </a:p>
        </p:txBody>
      </p:sp>
    </p:spTree>
    <p:extLst>
      <p:ext uri="{BB962C8B-B14F-4D97-AF65-F5344CB8AC3E}">
        <p14:creationId xmlns:p14="http://schemas.microsoft.com/office/powerpoint/2010/main" val="6736784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1C83-43E2-0379-E858-38E3C78C869B}"/>
              </a:ext>
            </a:extLst>
          </p:cNvPr>
          <p:cNvSpPr>
            <a:spLocks noGrp="1"/>
          </p:cNvSpPr>
          <p:nvPr>
            <p:ph type="title"/>
          </p:nvPr>
        </p:nvSpPr>
        <p:spPr/>
        <p:txBody>
          <a:bodyPr/>
          <a:lstStyle/>
          <a:p>
            <a:r>
              <a:rPr lang="en-US" dirty="0"/>
              <a:t>Tools:</a:t>
            </a:r>
            <a:endParaRPr lang="en-IN" dirty="0"/>
          </a:p>
        </p:txBody>
      </p:sp>
      <p:sp>
        <p:nvSpPr>
          <p:cNvPr id="4" name="Rectangle 1">
            <a:extLst>
              <a:ext uri="{FF2B5EF4-FFF2-40B4-BE49-F238E27FC236}">
                <a16:creationId xmlns:a16="http://schemas.microsoft.com/office/drawing/2014/main" id="{C545B27E-A6C9-EA3E-FBF8-62361010B894}"/>
              </a:ext>
            </a:extLst>
          </p:cNvPr>
          <p:cNvSpPr>
            <a:spLocks noGrp="1" noChangeArrowheads="1"/>
          </p:cNvSpPr>
          <p:nvPr>
            <p:ph idx="1"/>
          </p:nvPr>
        </p:nvSpPr>
        <p:spPr bwMode="auto">
          <a:xfrm>
            <a:off x="838200" y="2724022"/>
            <a:ext cx="970429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Wireshark</a:t>
            </a:r>
            <a:r>
              <a:rPr kumimoji="0" lang="en-US" altLang="en-US" sz="3200" b="0" i="0" u="none" strike="noStrike" cap="none" normalizeH="0" baseline="0" dirty="0">
                <a:ln>
                  <a:noFill/>
                </a:ln>
                <a:solidFill>
                  <a:schemeClr val="tx1"/>
                </a:solidFill>
                <a:effectLst/>
                <a:latin typeface="Arial" panose="020B0604020202020204" pitchFamily="34" charset="0"/>
              </a:rPr>
              <a:t>: A network sniffer that can capture unencrypted session cookies over unsecured networks.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Cookie Catcher</a:t>
            </a:r>
            <a:r>
              <a:rPr kumimoji="0" lang="en-US" altLang="en-US" sz="3200" b="0" i="0" u="none" strike="noStrike" cap="none" normalizeH="0" baseline="0" dirty="0">
                <a:ln>
                  <a:noFill/>
                </a:ln>
                <a:solidFill>
                  <a:schemeClr val="tx1"/>
                </a:solidFill>
                <a:effectLst/>
                <a:latin typeface="Arial" panose="020B0604020202020204" pitchFamily="34" charset="0"/>
              </a:rPr>
              <a:t>: A tool designed to intercept and manipulate session cookies for session hijacking. </a:t>
            </a:r>
          </a:p>
        </p:txBody>
      </p:sp>
    </p:spTree>
    <p:extLst>
      <p:ext uri="{BB962C8B-B14F-4D97-AF65-F5344CB8AC3E}">
        <p14:creationId xmlns:p14="http://schemas.microsoft.com/office/powerpoint/2010/main" val="12221868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05E4C07-7F3B-BCE0-C982-312E0304502D}"/>
              </a:ext>
            </a:extLst>
          </p:cNvPr>
          <p:cNvSpPr>
            <a:spLocks noGrp="1" noChangeArrowheads="1"/>
          </p:cNvSpPr>
          <p:nvPr>
            <p:ph type="title"/>
          </p:nvPr>
        </p:nvSpPr>
        <p:spPr/>
        <p:txBody>
          <a:bodyPr/>
          <a:lstStyle/>
          <a:p>
            <a:r>
              <a:rPr lang="en-US" altLang="en-US"/>
              <a:t>What is Session Hijacking </a:t>
            </a:r>
          </a:p>
        </p:txBody>
      </p:sp>
      <p:sp>
        <p:nvSpPr>
          <p:cNvPr id="6147" name="Rectangle 3">
            <a:extLst>
              <a:ext uri="{FF2B5EF4-FFF2-40B4-BE49-F238E27FC236}">
                <a16:creationId xmlns:a16="http://schemas.microsoft.com/office/drawing/2014/main" id="{CB1087B3-4FB6-0A60-83F2-DB4664F405C4}"/>
              </a:ext>
            </a:extLst>
          </p:cNvPr>
          <p:cNvSpPr>
            <a:spLocks noGrp="1" noChangeArrowheads="1"/>
          </p:cNvSpPr>
          <p:nvPr>
            <p:ph type="body" idx="1"/>
          </p:nvPr>
        </p:nvSpPr>
        <p:spPr/>
        <p:txBody>
          <a:bodyPr/>
          <a:lstStyle/>
          <a:p>
            <a:r>
              <a:rPr lang="en-US" altLang="en-US"/>
              <a:t>TCP Connection Takeover</a:t>
            </a:r>
          </a:p>
          <a:p>
            <a:endParaRPr lang="en-US" altLang="en-US"/>
          </a:p>
          <a:p>
            <a:r>
              <a:rPr lang="en-US" altLang="en-US"/>
              <a:t>Takeover of a Web Application Session</a:t>
            </a:r>
          </a:p>
          <a:p>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CD42919-0E0A-4B41-3DE5-ACCE0A326260}"/>
              </a:ext>
            </a:extLst>
          </p:cNvPr>
          <p:cNvSpPr>
            <a:spLocks noGrp="1" noChangeArrowheads="1"/>
          </p:cNvSpPr>
          <p:nvPr>
            <p:ph type="title"/>
          </p:nvPr>
        </p:nvSpPr>
        <p:spPr/>
        <p:txBody>
          <a:bodyPr/>
          <a:lstStyle/>
          <a:p>
            <a:r>
              <a:rPr lang="en-US" altLang="en-US"/>
              <a:t>State Management</a:t>
            </a:r>
          </a:p>
        </p:txBody>
      </p:sp>
      <p:sp>
        <p:nvSpPr>
          <p:cNvPr id="7171" name="Rectangle 3">
            <a:extLst>
              <a:ext uri="{FF2B5EF4-FFF2-40B4-BE49-F238E27FC236}">
                <a16:creationId xmlns:a16="http://schemas.microsoft.com/office/drawing/2014/main" id="{613BF7C9-7349-72C4-F58A-FA71ADE711B7}"/>
              </a:ext>
            </a:extLst>
          </p:cNvPr>
          <p:cNvSpPr>
            <a:spLocks noGrp="1" noChangeArrowheads="1"/>
          </p:cNvSpPr>
          <p:nvPr>
            <p:ph type="body" idx="1"/>
          </p:nvPr>
        </p:nvSpPr>
        <p:spPr/>
        <p:txBody>
          <a:bodyPr/>
          <a:lstStyle/>
          <a:p>
            <a:r>
              <a:rPr lang="en-US" altLang="en-US"/>
              <a:t>HTTP is Stateless</a:t>
            </a:r>
          </a:p>
          <a:p>
            <a:pPr>
              <a:buFont typeface="Wingdings" panose="05000000000000000000" pitchFamily="2" charset="2"/>
              <a:buNone/>
            </a:pPr>
            <a:endParaRPr lang="en-US" altLang="en-US"/>
          </a:p>
          <a:p>
            <a:r>
              <a:rPr lang="en-US" altLang="en-US"/>
              <a:t>Web Applications need state</a:t>
            </a:r>
          </a:p>
          <a:p>
            <a:pPr lvl="1"/>
            <a:r>
              <a:rPr lang="en-US" altLang="en-US"/>
              <a:t>User Logins</a:t>
            </a:r>
          </a:p>
          <a:p>
            <a:pPr lvl="1"/>
            <a:r>
              <a:rPr lang="en-US" altLang="en-US"/>
              <a:t>Shopping Carts</a:t>
            </a:r>
          </a:p>
          <a:p>
            <a:endParaRPr lang="en-US" altLang="en-US"/>
          </a:p>
          <a:p>
            <a:endParaRPr lang="en-US" altLang="en-US"/>
          </a:p>
          <a:p>
            <a:pPr lvl="1">
              <a:buFont typeface="Wingdings" panose="05000000000000000000" pitchFamily="2" charset="2"/>
              <a:buNone/>
            </a:pPr>
            <a:endParaRPr lang="en-US" altLang="en-US"/>
          </a:p>
          <a:p>
            <a:endParaRPr lang="en-US" altLang="en-US"/>
          </a:p>
          <a:p>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237417D-5E38-A93C-D452-D20C59F8D358}"/>
              </a:ext>
            </a:extLst>
          </p:cNvPr>
          <p:cNvSpPr>
            <a:spLocks noGrp="1" noChangeArrowheads="1"/>
          </p:cNvSpPr>
          <p:nvPr>
            <p:ph type="title"/>
          </p:nvPr>
        </p:nvSpPr>
        <p:spPr/>
        <p:txBody>
          <a:bodyPr/>
          <a:lstStyle/>
          <a:p>
            <a:r>
              <a:rPr lang="en-US" altLang="en-US"/>
              <a:t>State Management, Cont’d</a:t>
            </a:r>
          </a:p>
        </p:txBody>
      </p:sp>
      <p:sp>
        <p:nvSpPr>
          <p:cNvPr id="8195" name="Rectangle 3">
            <a:extLst>
              <a:ext uri="{FF2B5EF4-FFF2-40B4-BE49-F238E27FC236}">
                <a16:creationId xmlns:a16="http://schemas.microsoft.com/office/drawing/2014/main" id="{671F6C14-255B-0227-355D-FA528F783290}"/>
              </a:ext>
            </a:extLst>
          </p:cNvPr>
          <p:cNvSpPr>
            <a:spLocks noGrp="1" noChangeArrowheads="1"/>
          </p:cNvSpPr>
          <p:nvPr>
            <p:ph type="body" idx="1"/>
          </p:nvPr>
        </p:nvSpPr>
        <p:spPr/>
        <p:txBody>
          <a:bodyPr/>
          <a:lstStyle/>
          <a:p>
            <a:r>
              <a:rPr lang="en-US" altLang="en-US"/>
              <a:t>Client Side</a:t>
            </a:r>
          </a:p>
          <a:p>
            <a:endParaRPr lang="en-US" altLang="en-US"/>
          </a:p>
          <a:p>
            <a:r>
              <a:rPr lang="en-US" altLang="en-US"/>
              <a:t>Server Side</a:t>
            </a:r>
          </a:p>
          <a:p>
            <a:endParaRPr lang="en-US" altLang="en-US"/>
          </a:p>
          <a:p>
            <a:r>
              <a:rPr lang="en-US" altLang="en-US"/>
              <a:t>Golden Rule of Web Application Security</a:t>
            </a:r>
          </a:p>
          <a:p>
            <a:endParaRPr lang="en-US" altLang="en-US"/>
          </a:p>
          <a:p>
            <a:r>
              <a:rPr lang="en-US" altLang="en-US"/>
              <a:t>Cookies and Hidden Fields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B400EBC-7FC3-E382-6F19-8E1FC2577F2C}"/>
              </a:ext>
            </a:extLst>
          </p:cNvPr>
          <p:cNvSpPr>
            <a:spLocks noGrp="1" noChangeArrowheads="1"/>
          </p:cNvSpPr>
          <p:nvPr>
            <p:ph type="title"/>
          </p:nvPr>
        </p:nvSpPr>
        <p:spPr/>
        <p:txBody>
          <a:bodyPr/>
          <a:lstStyle/>
          <a:p>
            <a:r>
              <a:rPr lang="en-US" altLang="en-US"/>
              <a:t>Reasons for Session Hijacking</a:t>
            </a:r>
          </a:p>
        </p:txBody>
      </p:sp>
      <p:sp>
        <p:nvSpPr>
          <p:cNvPr id="9219" name="Rectangle 3">
            <a:extLst>
              <a:ext uri="{FF2B5EF4-FFF2-40B4-BE49-F238E27FC236}">
                <a16:creationId xmlns:a16="http://schemas.microsoft.com/office/drawing/2014/main" id="{9DE5ED79-C23E-C375-C110-4DD89543519E}"/>
              </a:ext>
            </a:extLst>
          </p:cNvPr>
          <p:cNvSpPr>
            <a:spLocks noGrp="1" noChangeArrowheads="1"/>
          </p:cNvSpPr>
          <p:nvPr>
            <p:ph type="body" idx="1"/>
          </p:nvPr>
        </p:nvSpPr>
        <p:spPr>
          <a:xfrm>
            <a:off x="1981200" y="1600201"/>
            <a:ext cx="8686800" cy="4530725"/>
          </a:xfrm>
        </p:spPr>
        <p:txBody>
          <a:bodyPr/>
          <a:lstStyle/>
          <a:p>
            <a:r>
              <a:rPr lang="en-US" altLang="en-US"/>
              <a:t>No Standards for Maintaining State</a:t>
            </a:r>
          </a:p>
          <a:p>
            <a:endParaRPr lang="en-US" altLang="en-US"/>
          </a:p>
          <a:p>
            <a:r>
              <a:rPr lang="en-US" altLang="en-US"/>
              <a:t>Session Tracking and State information at Client</a:t>
            </a:r>
          </a:p>
          <a:p>
            <a:endParaRPr lang="en-US" altLang="en-US"/>
          </a:p>
          <a:p>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E2866E80-D78B-0F88-8035-11D02E7EC49E}"/>
              </a:ext>
            </a:extLst>
          </p:cNvPr>
          <p:cNvSpPr>
            <a:spLocks noGrp="1"/>
          </p:cNvSpPr>
          <p:nvPr>
            <p:ph type="title"/>
          </p:nvPr>
        </p:nvSpPr>
        <p:spPr/>
        <p:txBody>
          <a:bodyPr/>
          <a:lstStyle/>
          <a:p>
            <a:r>
              <a:rPr lang="en-US" altLang="en-US" sz="4000"/>
              <a:t>Techniques to mitigate Security Threats</a:t>
            </a:r>
          </a:p>
        </p:txBody>
      </p:sp>
      <p:sp>
        <p:nvSpPr>
          <p:cNvPr id="12291" name="Content Placeholder 2">
            <a:extLst>
              <a:ext uri="{FF2B5EF4-FFF2-40B4-BE49-F238E27FC236}">
                <a16:creationId xmlns:a16="http://schemas.microsoft.com/office/drawing/2014/main" id="{95A9ABF7-2CBC-3619-AD59-9DDE013550F7}"/>
              </a:ext>
            </a:extLst>
          </p:cNvPr>
          <p:cNvSpPr>
            <a:spLocks noGrp="1"/>
          </p:cNvSpPr>
          <p:nvPr>
            <p:ph idx="1"/>
          </p:nvPr>
        </p:nvSpPr>
        <p:spPr/>
        <p:txBody>
          <a:bodyPr/>
          <a:lstStyle/>
          <a:p>
            <a:endParaRPr lang="en-US" altLang="en-US"/>
          </a:p>
          <a:p>
            <a:r>
              <a:rPr lang="en-US" altLang="en-US"/>
              <a:t>Access Lists</a:t>
            </a:r>
          </a:p>
          <a:p>
            <a:pPr>
              <a:buFont typeface="Wingdings 2" panose="05020102010507070707" pitchFamily="18" charset="2"/>
              <a:buNone/>
            </a:pPr>
            <a:endParaRPr lang="en-US" altLang="en-US"/>
          </a:p>
          <a:p>
            <a:r>
              <a:rPr lang="en-US" altLang="en-US"/>
              <a:t>NAT</a:t>
            </a:r>
          </a:p>
        </p:txBody>
      </p:sp>
      <p:pic>
        <p:nvPicPr>
          <p:cNvPr id="2" name="Picture 1" descr="A colorful logo with a white background&#10;&#10;Description automatically generated">
            <a:extLst>
              <a:ext uri="{FF2B5EF4-FFF2-40B4-BE49-F238E27FC236}">
                <a16:creationId xmlns:a16="http://schemas.microsoft.com/office/drawing/2014/main" id="{C09445AA-9D6E-C7DD-878F-C3DC6E113503}"/>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BF4A1F1-73E9-6AF6-A022-D20F2B6B8096}"/>
              </a:ext>
            </a:extLst>
          </p:cNvPr>
          <p:cNvSpPr>
            <a:spLocks noGrp="1" noChangeArrowheads="1"/>
          </p:cNvSpPr>
          <p:nvPr>
            <p:ph type="title"/>
          </p:nvPr>
        </p:nvSpPr>
        <p:spPr/>
        <p:txBody>
          <a:bodyPr/>
          <a:lstStyle/>
          <a:p>
            <a:r>
              <a:rPr lang="en-US" altLang="en-US"/>
              <a:t>How to Prevent Session Hijacking</a:t>
            </a:r>
          </a:p>
        </p:txBody>
      </p:sp>
      <p:sp>
        <p:nvSpPr>
          <p:cNvPr id="10243" name="Rectangle 3">
            <a:extLst>
              <a:ext uri="{FF2B5EF4-FFF2-40B4-BE49-F238E27FC236}">
                <a16:creationId xmlns:a16="http://schemas.microsoft.com/office/drawing/2014/main" id="{94A597B6-1E34-0200-4712-E0BD847BBF48}"/>
              </a:ext>
            </a:extLst>
          </p:cNvPr>
          <p:cNvSpPr>
            <a:spLocks noGrp="1" noChangeArrowheads="1"/>
          </p:cNvSpPr>
          <p:nvPr>
            <p:ph type="body" idx="1"/>
          </p:nvPr>
        </p:nvSpPr>
        <p:spPr>
          <a:xfrm>
            <a:off x="2057400" y="1219201"/>
            <a:ext cx="8229600" cy="4530725"/>
          </a:xfrm>
        </p:spPr>
        <p:txBody>
          <a:bodyPr/>
          <a:lstStyle/>
          <a:p>
            <a:pPr>
              <a:lnSpc>
                <a:spcPct val="90000"/>
              </a:lnSpc>
              <a:buFont typeface="Wingdings" panose="05000000000000000000" pitchFamily="2" charset="2"/>
              <a:buNone/>
            </a:pPr>
            <a:r>
              <a:rPr lang="en-US" altLang="en-US"/>
              <a:t>	</a:t>
            </a:r>
          </a:p>
          <a:p>
            <a:pPr>
              <a:lnSpc>
                <a:spcPct val="90000"/>
              </a:lnSpc>
            </a:pPr>
            <a:r>
              <a:rPr lang="en-US" altLang="en-US"/>
              <a:t>Session Identifiers Should Be Unique</a:t>
            </a:r>
          </a:p>
          <a:p>
            <a:pPr>
              <a:lnSpc>
                <a:spcPct val="90000"/>
              </a:lnSpc>
            </a:pPr>
            <a:endParaRPr lang="en-US" altLang="en-US"/>
          </a:p>
          <a:p>
            <a:pPr>
              <a:lnSpc>
                <a:spcPct val="90000"/>
              </a:lnSpc>
            </a:pPr>
            <a:r>
              <a:rPr lang="en-US" altLang="en-US"/>
              <a:t>Session Identifiers Should Not be Guessable</a:t>
            </a:r>
          </a:p>
          <a:p>
            <a:pPr>
              <a:lnSpc>
                <a:spcPct val="90000"/>
              </a:lnSpc>
            </a:pPr>
            <a:endParaRPr lang="en-US" altLang="en-US"/>
          </a:p>
          <a:p>
            <a:pPr>
              <a:lnSpc>
                <a:spcPct val="90000"/>
              </a:lnSpc>
            </a:pPr>
            <a:r>
              <a:rPr lang="en-US" altLang="en-US"/>
              <a:t>Session Identifiers Should Be Independent</a:t>
            </a:r>
          </a:p>
          <a:p>
            <a:pPr>
              <a:lnSpc>
                <a:spcPct val="90000"/>
              </a:lnSpc>
            </a:pPr>
            <a:endParaRPr lang="en-US" altLang="en-US"/>
          </a:p>
          <a:p>
            <a:pPr>
              <a:lnSpc>
                <a:spcPct val="90000"/>
              </a:lnSpc>
            </a:pPr>
            <a:r>
              <a:rPr lang="en-US" altLang="en-US"/>
              <a:t>Session Identifiers Should be Mapped with Client-Side Connections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BBE4-1F0C-E4AC-4509-4BE9BACEEA9E}"/>
              </a:ext>
            </a:extLst>
          </p:cNvPr>
          <p:cNvSpPr>
            <a:spLocks noGrp="1"/>
          </p:cNvSpPr>
          <p:nvPr>
            <p:ph type="title"/>
          </p:nvPr>
        </p:nvSpPr>
        <p:spPr/>
        <p:txBody>
          <a:bodyPr/>
          <a:lstStyle/>
          <a:p>
            <a:r>
              <a:rPr lang="en-US" dirty="0"/>
              <a:t>Cookie Catcher</a:t>
            </a:r>
            <a:endParaRPr lang="en-IN" dirty="0"/>
          </a:p>
        </p:txBody>
      </p:sp>
      <p:sp>
        <p:nvSpPr>
          <p:cNvPr id="3" name="Content Placeholder 2">
            <a:extLst>
              <a:ext uri="{FF2B5EF4-FFF2-40B4-BE49-F238E27FC236}">
                <a16:creationId xmlns:a16="http://schemas.microsoft.com/office/drawing/2014/main" id="{02924823-08EF-8AC5-9F43-A6265862BE90}"/>
              </a:ext>
            </a:extLst>
          </p:cNvPr>
          <p:cNvSpPr>
            <a:spLocks noGrp="1"/>
          </p:cNvSpPr>
          <p:nvPr>
            <p:ph idx="1"/>
          </p:nvPr>
        </p:nvSpPr>
        <p:spPr/>
        <p:txBody>
          <a:bodyPr/>
          <a:lstStyle/>
          <a:p>
            <a:r>
              <a:rPr lang="en-IN" dirty="0"/>
              <a:t>https://github.com/DisK0nn3cT/CookieCatcher?tab=readme-ov-file</a:t>
            </a:r>
          </a:p>
        </p:txBody>
      </p:sp>
    </p:spTree>
    <p:extLst>
      <p:ext uri="{BB962C8B-B14F-4D97-AF65-F5344CB8AC3E}">
        <p14:creationId xmlns:p14="http://schemas.microsoft.com/office/powerpoint/2010/main" val="33267013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FDFF-835D-911E-EAAF-437C8F9C6D17}"/>
              </a:ext>
            </a:extLst>
          </p:cNvPr>
          <p:cNvSpPr>
            <a:spLocks noGrp="1"/>
          </p:cNvSpPr>
          <p:nvPr>
            <p:ph type="title"/>
          </p:nvPr>
        </p:nvSpPr>
        <p:spPr/>
        <p:txBody>
          <a:bodyPr/>
          <a:lstStyle/>
          <a:p>
            <a:r>
              <a:rPr lang="en-US" b="1" dirty="0"/>
              <a:t>IP Spoofing</a:t>
            </a:r>
            <a:endParaRPr lang="en-IN" dirty="0"/>
          </a:p>
        </p:txBody>
      </p:sp>
      <p:sp>
        <p:nvSpPr>
          <p:cNvPr id="3" name="Content Placeholder 2">
            <a:extLst>
              <a:ext uri="{FF2B5EF4-FFF2-40B4-BE49-F238E27FC236}">
                <a16:creationId xmlns:a16="http://schemas.microsoft.com/office/drawing/2014/main" id="{7C592FF2-466D-A201-8A7F-4E6468D66857}"/>
              </a:ext>
            </a:extLst>
          </p:cNvPr>
          <p:cNvSpPr>
            <a:spLocks noGrp="1"/>
          </p:cNvSpPr>
          <p:nvPr>
            <p:ph idx="1"/>
          </p:nvPr>
        </p:nvSpPr>
        <p:spPr/>
        <p:txBody>
          <a:bodyPr/>
          <a:lstStyle/>
          <a:p>
            <a:pPr>
              <a:buFont typeface="Arial" panose="020B0604020202020204" pitchFamily="34" charset="0"/>
              <a:buChar char="•"/>
            </a:pPr>
            <a:r>
              <a:rPr lang="en-US" b="1" dirty="0"/>
              <a:t>Description</a:t>
            </a:r>
            <a:r>
              <a:rPr lang="en-US" dirty="0"/>
              <a:t>: IP spoofing involves sending network packets from a false IP address, tricking the receiving system into believing that the packet is from a trusted source. This technique is often used in conjunction with other attacks like DoS or MITM.</a:t>
            </a:r>
          </a:p>
          <a:p>
            <a:pPr>
              <a:buFont typeface="Arial" panose="020B0604020202020204" pitchFamily="34" charset="0"/>
              <a:buChar char="•"/>
            </a:pPr>
            <a:r>
              <a:rPr lang="en-US" b="1" dirty="0"/>
              <a:t>Impact</a:t>
            </a:r>
            <a:r>
              <a:rPr lang="en-US" dirty="0"/>
              <a:t>: Can bypass security measures such as firewalls and access control lists, potentially leading to unauthorized access and data theft.</a:t>
            </a:r>
          </a:p>
          <a:p>
            <a:endParaRPr lang="en-IN" dirty="0"/>
          </a:p>
        </p:txBody>
      </p:sp>
    </p:spTree>
    <p:extLst>
      <p:ext uri="{BB962C8B-B14F-4D97-AF65-F5344CB8AC3E}">
        <p14:creationId xmlns:p14="http://schemas.microsoft.com/office/powerpoint/2010/main" val="1227898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B705-4A7C-399A-794C-FFA6BA189382}"/>
              </a:ext>
            </a:extLst>
          </p:cNvPr>
          <p:cNvSpPr>
            <a:spLocks noGrp="1"/>
          </p:cNvSpPr>
          <p:nvPr>
            <p:ph type="title"/>
          </p:nvPr>
        </p:nvSpPr>
        <p:spPr/>
        <p:txBody>
          <a:bodyPr/>
          <a:lstStyle/>
          <a:p>
            <a:r>
              <a:rPr lang="en-US" dirty="0"/>
              <a:t>Tools:</a:t>
            </a:r>
            <a:endParaRPr lang="en-IN" dirty="0"/>
          </a:p>
        </p:txBody>
      </p:sp>
      <p:sp>
        <p:nvSpPr>
          <p:cNvPr id="4" name="Rectangle 1">
            <a:extLst>
              <a:ext uri="{FF2B5EF4-FFF2-40B4-BE49-F238E27FC236}">
                <a16:creationId xmlns:a16="http://schemas.microsoft.com/office/drawing/2014/main" id="{4E10E8EA-DB56-E2AB-F7C8-7473E632453A}"/>
              </a:ext>
            </a:extLst>
          </p:cNvPr>
          <p:cNvSpPr>
            <a:spLocks noGrp="1" noChangeArrowheads="1"/>
          </p:cNvSpPr>
          <p:nvPr>
            <p:ph idx="1"/>
          </p:nvPr>
        </p:nvSpPr>
        <p:spPr bwMode="auto">
          <a:xfrm>
            <a:off x="838200" y="2447023"/>
            <a:ext cx="924709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Hping3</a:t>
            </a:r>
            <a:r>
              <a:rPr kumimoji="0" lang="en-US" altLang="en-US" b="0" i="0" u="none" strike="noStrike" cap="none" normalizeH="0" baseline="0" dirty="0">
                <a:ln>
                  <a:noFill/>
                </a:ln>
                <a:solidFill>
                  <a:schemeClr val="tx1"/>
                </a:solidFill>
                <a:effectLst/>
                <a:latin typeface="Arial" panose="020B0604020202020204" pitchFamily="34" charset="0"/>
              </a:rPr>
              <a:t>: A tool that can manipulate IP headers and send packets with spoofed IP addresses for testing and attack purposes.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Scapy</a:t>
            </a:r>
            <a:r>
              <a:rPr kumimoji="0" lang="en-US" altLang="en-US" b="0" i="0" u="none" strike="noStrike" cap="none" normalizeH="0" baseline="0" dirty="0">
                <a:ln>
                  <a:noFill/>
                </a:ln>
                <a:solidFill>
                  <a:schemeClr val="tx1"/>
                </a:solidFill>
                <a:effectLst/>
                <a:latin typeface="Arial" panose="020B0604020202020204" pitchFamily="34" charset="0"/>
              </a:rPr>
              <a:t>: A Python-based tool for creating and sending custom network packets, often used for IP spoofing.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Nemesis</a:t>
            </a:r>
            <a:r>
              <a:rPr kumimoji="0" lang="en-US" altLang="en-US" b="0" i="0" u="none" strike="noStrike" cap="none" normalizeH="0" baseline="0" dirty="0">
                <a:ln>
                  <a:noFill/>
                </a:ln>
                <a:solidFill>
                  <a:schemeClr val="tx1"/>
                </a:solidFill>
                <a:effectLst/>
                <a:latin typeface="Arial" panose="020B0604020202020204" pitchFamily="34" charset="0"/>
              </a:rPr>
              <a:t>: A command-line network packet crafting tool used for IP spoofing and testing vulnerabilities. </a:t>
            </a:r>
          </a:p>
        </p:txBody>
      </p:sp>
    </p:spTree>
    <p:extLst>
      <p:ext uri="{BB962C8B-B14F-4D97-AF65-F5344CB8AC3E}">
        <p14:creationId xmlns:p14="http://schemas.microsoft.com/office/powerpoint/2010/main" val="9879980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B64B-56D4-6B2D-9866-BF7693EEE03C}"/>
              </a:ext>
            </a:extLst>
          </p:cNvPr>
          <p:cNvSpPr>
            <a:spLocks noGrp="1"/>
          </p:cNvSpPr>
          <p:nvPr>
            <p:ph type="title"/>
          </p:nvPr>
        </p:nvSpPr>
        <p:spPr/>
        <p:txBody>
          <a:bodyPr/>
          <a:lstStyle/>
          <a:p>
            <a:r>
              <a:rPr lang="en-US" dirty="0" err="1"/>
              <a:t>Scapy</a:t>
            </a:r>
            <a:endParaRPr lang="en-IN" dirty="0"/>
          </a:p>
        </p:txBody>
      </p:sp>
      <p:sp>
        <p:nvSpPr>
          <p:cNvPr id="3" name="Content Placeholder 2">
            <a:extLst>
              <a:ext uri="{FF2B5EF4-FFF2-40B4-BE49-F238E27FC236}">
                <a16:creationId xmlns:a16="http://schemas.microsoft.com/office/drawing/2014/main" id="{D6E31BA3-A149-FF72-CB3C-F3FD153532B9}"/>
              </a:ext>
            </a:extLst>
          </p:cNvPr>
          <p:cNvSpPr>
            <a:spLocks noGrp="1"/>
          </p:cNvSpPr>
          <p:nvPr>
            <p:ph idx="1"/>
          </p:nvPr>
        </p:nvSpPr>
        <p:spPr/>
        <p:txBody>
          <a:bodyPr/>
          <a:lstStyle/>
          <a:p>
            <a:r>
              <a:rPr lang="en-IN" dirty="0" err="1"/>
              <a:t>sudo</a:t>
            </a:r>
            <a:r>
              <a:rPr lang="en-IN" dirty="0"/>
              <a:t> pip3 install </a:t>
            </a:r>
            <a:r>
              <a:rPr lang="en-IN" dirty="0" err="1"/>
              <a:t>scapy</a:t>
            </a:r>
            <a:endParaRPr lang="en-IN" dirty="0"/>
          </a:p>
          <a:p>
            <a:r>
              <a:rPr lang="en-IN" dirty="0"/>
              <a:t>&gt;&gt;&gt; from </a:t>
            </a:r>
            <a:r>
              <a:rPr lang="en-IN" dirty="0" err="1"/>
              <a:t>scapy.all</a:t>
            </a:r>
            <a:r>
              <a:rPr lang="en-IN" dirty="0"/>
              <a:t> import * &gt;&gt;&gt; a = IP() ➀ &gt;&gt;&gt; </a:t>
            </a:r>
            <a:r>
              <a:rPr lang="en-IN" dirty="0" err="1"/>
              <a:t>a.dst</a:t>
            </a:r>
            <a:r>
              <a:rPr lang="en-IN" dirty="0"/>
              <a:t> = ’10.0.2.3’ ➁ &gt;&gt;&gt; b = ICMP() ➂ &gt;&gt;&gt; p = a/b ➃ &gt;&gt;&gt; send(p) ➄ . Sent 1 packets.</a:t>
            </a:r>
          </a:p>
          <a:p>
            <a:endParaRPr lang="en-IN" dirty="0"/>
          </a:p>
        </p:txBody>
      </p:sp>
    </p:spTree>
    <p:extLst>
      <p:ext uri="{BB962C8B-B14F-4D97-AF65-F5344CB8AC3E}">
        <p14:creationId xmlns:p14="http://schemas.microsoft.com/office/powerpoint/2010/main" val="8782210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7A7D-4685-6815-E1F8-A91A45A0391C}"/>
              </a:ext>
            </a:extLst>
          </p:cNvPr>
          <p:cNvSpPr>
            <a:spLocks noGrp="1"/>
          </p:cNvSpPr>
          <p:nvPr>
            <p:ph type="title"/>
          </p:nvPr>
        </p:nvSpPr>
        <p:spPr/>
        <p:txBody>
          <a:bodyPr/>
          <a:lstStyle/>
          <a:p>
            <a:r>
              <a:rPr lang="en-US" dirty="0"/>
              <a:t>Nemesis</a:t>
            </a:r>
            <a:endParaRPr lang="en-IN" dirty="0"/>
          </a:p>
        </p:txBody>
      </p:sp>
      <p:sp>
        <p:nvSpPr>
          <p:cNvPr id="3" name="Content Placeholder 2">
            <a:extLst>
              <a:ext uri="{FF2B5EF4-FFF2-40B4-BE49-F238E27FC236}">
                <a16:creationId xmlns:a16="http://schemas.microsoft.com/office/drawing/2014/main" id="{1DA65C00-DC72-425C-5FB4-982907FB4822}"/>
              </a:ext>
            </a:extLst>
          </p:cNvPr>
          <p:cNvSpPr>
            <a:spLocks noGrp="1"/>
          </p:cNvSpPr>
          <p:nvPr>
            <p:ph idx="1"/>
          </p:nvPr>
        </p:nvSpPr>
        <p:spPr/>
        <p:txBody>
          <a:bodyPr/>
          <a:lstStyle/>
          <a:p>
            <a:r>
              <a:rPr lang="en-US" dirty="0" err="1"/>
              <a:t>sudo</a:t>
            </a:r>
            <a:r>
              <a:rPr lang="en-US" dirty="0"/>
              <a:t> nemesis </a:t>
            </a:r>
            <a:r>
              <a:rPr lang="en-US" dirty="0" err="1"/>
              <a:t>tcp</a:t>
            </a:r>
            <a:r>
              <a:rPr lang="en-US" dirty="0"/>
              <a:t> -v -S 192.168.1.1 -D 192.168.2.2 -</a:t>
            </a:r>
            <a:r>
              <a:rPr lang="en-US" dirty="0" err="1"/>
              <a:t>fSA</a:t>
            </a:r>
            <a:r>
              <a:rPr lang="en-US" dirty="0"/>
              <a:t> -y 22 -P foo</a:t>
            </a:r>
          </a:p>
          <a:p>
            <a:r>
              <a:rPr lang="en-IN" dirty="0" err="1"/>
              <a:t>sudo</a:t>
            </a:r>
            <a:r>
              <a:rPr lang="en-IN" dirty="0"/>
              <a:t> nemesis </a:t>
            </a:r>
            <a:r>
              <a:rPr lang="en-IN" dirty="0" err="1"/>
              <a:t>udp</a:t>
            </a:r>
            <a:r>
              <a:rPr lang="en-IN" dirty="0"/>
              <a:t> -v -S 10.11.12.13 -D 10.1.1.2 -x 11111 -y 53 -P </a:t>
            </a:r>
            <a:r>
              <a:rPr lang="en-IN" dirty="0" err="1"/>
              <a:t>bindpkt</a:t>
            </a:r>
            <a:endParaRPr lang="en-IN" dirty="0"/>
          </a:p>
          <a:p>
            <a:r>
              <a:rPr lang="en-IN" dirty="0" err="1"/>
              <a:t>sudo</a:t>
            </a:r>
            <a:r>
              <a:rPr lang="en-IN" dirty="0"/>
              <a:t> nemesis </a:t>
            </a:r>
            <a:r>
              <a:rPr lang="en-IN" dirty="0" err="1"/>
              <a:t>icmp</a:t>
            </a:r>
            <a:r>
              <a:rPr lang="en-IN" dirty="0"/>
              <a:t> -S 10.10.10.3 -D 10.10.10.1 -G 10.10.10.3 –</a:t>
            </a:r>
            <a:r>
              <a:rPr lang="en-IN" dirty="0" err="1"/>
              <a:t>qR</a:t>
            </a:r>
            <a:endParaRPr lang="en-IN" dirty="0"/>
          </a:p>
          <a:p>
            <a:r>
              <a:rPr lang="pt-BR" dirty="0"/>
              <a:t>sudo nemesis arp -v -d ne0 -H 0:1:2:c0:ff:ee -S 10.11.30.5 -D 10.10.15.1</a:t>
            </a:r>
          </a:p>
          <a:p>
            <a:r>
              <a:rPr lang="en-IN" dirty="0" err="1"/>
              <a:t>sudo</a:t>
            </a:r>
            <a:r>
              <a:rPr lang="en-IN" dirty="0"/>
              <a:t> nemesis </a:t>
            </a:r>
            <a:r>
              <a:rPr lang="en-IN" dirty="0" err="1"/>
              <a:t>arp</a:t>
            </a:r>
            <a:r>
              <a:rPr lang="en-IN" dirty="0"/>
              <a:t> -v -r -d eth0 -S victim -D gateway -h </a:t>
            </a:r>
            <a:r>
              <a:rPr lang="en-IN" dirty="0" err="1"/>
              <a:t>myMAC</a:t>
            </a:r>
            <a:endParaRPr lang="en-IN" dirty="0"/>
          </a:p>
          <a:p>
            <a:r>
              <a:rPr lang="en-IN" dirty="0"/>
              <a:t>https://troglobit.com/projects/nemesis/</a:t>
            </a:r>
          </a:p>
        </p:txBody>
      </p:sp>
    </p:spTree>
    <p:extLst>
      <p:ext uri="{BB962C8B-B14F-4D97-AF65-F5344CB8AC3E}">
        <p14:creationId xmlns:p14="http://schemas.microsoft.com/office/powerpoint/2010/main" val="24068516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D3D1-1EB7-C12F-155F-928B478D5AD9}"/>
              </a:ext>
            </a:extLst>
          </p:cNvPr>
          <p:cNvSpPr>
            <a:spLocks noGrp="1"/>
          </p:cNvSpPr>
          <p:nvPr>
            <p:ph type="title"/>
          </p:nvPr>
        </p:nvSpPr>
        <p:spPr/>
        <p:txBody>
          <a:bodyPr/>
          <a:lstStyle/>
          <a:p>
            <a:r>
              <a:rPr lang="en-IN" dirty="0"/>
              <a:t>DNS Spoofing </a:t>
            </a:r>
          </a:p>
        </p:txBody>
      </p:sp>
      <p:sp>
        <p:nvSpPr>
          <p:cNvPr id="3" name="Content Placeholder 2">
            <a:extLst>
              <a:ext uri="{FF2B5EF4-FFF2-40B4-BE49-F238E27FC236}">
                <a16:creationId xmlns:a16="http://schemas.microsoft.com/office/drawing/2014/main" id="{41F85304-391B-27D9-6396-AAEA42C9D522}"/>
              </a:ext>
            </a:extLst>
          </p:cNvPr>
          <p:cNvSpPr>
            <a:spLocks noGrp="1"/>
          </p:cNvSpPr>
          <p:nvPr>
            <p:ph idx="1"/>
          </p:nvPr>
        </p:nvSpPr>
        <p:spPr/>
        <p:txBody>
          <a:bodyPr>
            <a:normAutofit fontScale="92500"/>
          </a:bodyPr>
          <a:lstStyle/>
          <a:p>
            <a:r>
              <a:rPr lang="en-US" dirty="0"/>
              <a:t>DNS spoofing involves corrupting the DNS cache of a server or client, redirecting legitimate users to malicious websites. Attackers inject fake DNS responses to reroute traffic.</a:t>
            </a:r>
          </a:p>
          <a:p>
            <a:r>
              <a:rPr lang="en-US" dirty="0"/>
              <a:t>Tools:</a:t>
            </a:r>
          </a:p>
          <a:p>
            <a:pPr marL="514350" indent="-514350">
              <a:buFont typeface="+mj-lt"/>
              <a:buAutoNum type="arabicPeriod"/>
            </a:pPr>
            <a:r>
              <a:rPr lang="en-US" dirty="0"/>
              <a:t>Ettercap: In addition to its MITM capabilities, Ettercap can be used to perform DNS spoofing by manipulating DNS requests and responses.</a:t>
            </a:r>
          </a:p>
          <a:p>
            <a:pPr marL="514350" indent="-514350">
              <a:buFont typeface="+mj-lt"/>
              <a:buAutoNum type="arabicPeriod"/>
            </a:pPr>
            <a:r>
              <a:rPr lang="en-US" dirty="0" err="1"/>
              <a:t>Dsniff</a:t>
            </a:r>
            <a:r>
              <a:rPr lang="en-US" dirty="0"/>
              <a:t>: A collection of network auditing and penetration testing tools, including the capability to conduct DNS spoofing attacks.</a:t>
            </a:r>
          </a:p>
          <a:p>
            <a:pPr marL="514350" indent="-514350">
              <a:buFont typeface="+mj-lt"/>
              <a:buAutoNum type="arabicPeriod"/>
            </a:pPr>
            <a:r>
              <a:rPr lang="en-US" dirty="0" err="1"/>
              <a:t>DNSChef</a:t>
            </a:r>
            <a:r>
              <a:rPr lang="en-US" dirty="0"/>
              <a:t>: A tool for spoofing DNS responses, often used by penetration testers to manipulate DNS queries during assessments.</a:t>
            </a:r>
            <a:endParaRPr lang="en-IN" dirty="0"/>
          </a:p>
        </p:txBody>
      </p:sp>
    </p:spTree>
    <p:extLst>
      <p:ext uri="{BB962C8B-B14F-4D97-AF65-F5344CB8AC3E}">
        <p14:creationId xmlns:p14="http://schemas.microsoft.com/office/powerpoint/2010/main" val="35734671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4BF0-1E51-7A67-1B3A-B4ED4FF5A9D3}"/>
              </a:ext>
            </a:extLst>
          </p:cNvPr>
          <p:cNvSpPr>
            <a:spLocks noGrp="1"/>
          </p:cNvSpPr>
          <p:nvPr>
            <p:ph type="title"/>
          </p:nvPr>
        </p:nvSpPr>
        <p:spPr/>
        <p:txBody>
          <a:bodyPr/>
          <a:lstStyle/>
          <a:p>
            <a:r>
              <a:rPr lang="en-US" dirty="0" err="1"/>
              <a:t>Dsniff</a:t>
            </a:r>
            <a:r>
              <a:rPr lang="en-US" dirty="0"/>
              <a:t>: </a:t>
            </a:r>
            <a:endParaRPr lang="en-IN" dirty="0"/>
          </a:p>
        </p:txBody>
      </p:sp>
      <p:sp>
        <p:nvSpPr>
          <p:cNvPr id="3" name="Content Placeholder 2">
            <a:extLst>
              <a:ext uri="{FF2B5EF4-FFF2-40B4-BE49-F238E27FC236}">
                <a16:creationId xmlns:a16="http://schemas.microsoft.com/office/drawing/2014/main" id="{5CD24FE5-50C9-C1C4-242C-4774D5CA5213}"/>
              </a:ext>
            </a:extLst>
          </p:cNvPr>
          <p:cNvSpPr>
            <a:spLocks noGrp="1"/>
          </p:cNvSpPr>
          <p:nvPr>
            <p:ph idx="1"/>
          </p:nvPr>
        </p:nvSpPr>
        <p:spPr/>
        <p:txBody>
          <a:bodyPr/>
          <a:lstStyle/>
          <a:p>
            <a:r>
              <a:rPr lang="en-IN" dirty="0"/>
              <a:t>&gt;# ./</a:t>
            </a:r>
            <a:r>
              <a:rPr lang="en-IN" dirty="0" err="1"/>
              <a:t>dsniff</a:t>
            </a:r>
            <a:r>
              <a:rPr lang="en-IN" dirty="0"/>
              <a:t> –</a:t>
            </a:r>
            <a:r>
              <a:rPr lang="en-IN" dirty="0" err="1"/>
              <a:t>i</a:t>
            </a:r>
            <a:r>
              <a:rPr lang="en-IN" dirty="0"/>
              <a:t> eth0 –w sniffed.txt </a:t>
            </a:r>
          </a:p>
          <a:p>
            <a:r>
              <a:rPr lang="en-IN" dirty="0"/>
              <a:t>&gt;# </a:t>
            </a:r>
            <a:r>
              <a:rPr lang="en-IN" dirty="0" err="1"/>
              <a:t>dsniff</a:t>
            </a:r>
            <a:r>
              <a:rPr lang="en-IN" dirty="0"/>
              <a:t>: listening on eth0.</a:t>
            </a:r>
          </a:p>
          <a:p>
            <a:endParaRPr lang="en-IN" dirty="0"/>
          </a:p>
          <a:p>
            <a:r>
              <a:rPr lang="en-IN" dirty="0"/>
              <a:t>Follow steps is : https://www.giac.org/paper/gcih/68/dsniff-switched-network-switching/103678#:~:text=Using%20Dsniff%20And%20its%20Utilities&amp;text=To%20start%20Dsniff%20for%20capturing,%23%20dsniff%3A%20listening%20on%20eth0. </a:t>
            </a:r>
          </a:p>
        </p:txBody>
      </p:sp>
    </p:spTree>
    <p:extLst>
      <p:ext uri="{BB962C8B-B14F-4D97-AF65-F5344CB8AC3E}">
        <p14:creationId xmlns:p14="http://schemas.microsoft.com/office/powerpoint/2010/main" val="11708732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4079F-3588-5945-1AEC-7E3D7227C9EC}"/>
              </a:ext>
            </a:extLst>
          </p:cNvPr>
          <p:cNvSpPr>
            <a:spLocks noGrp="1"/>
          </p:cNvSpPr>
          <p:nvPr>
            <p:ph type="title"/>
          </p:nvPr>
        </p:nvSpPr>
        <p:spPr/>
        <p:txBody>
          <a:bodyPr/>
          <a:lstStyle/>
          <a:p>
            <a:r>
              <a:rPr lang="en-US" dirty="0"/>
              <a:t>DNS Chef</a:t>
            </a:r>
            <a:endParaRPr lang="en-IN" dirty="0"/>
          </a:p>
        </p:txBody>
      </p:sp>
      <p:sp>
        <p:nvSpPr>
          <p:cNvPr id="3" name="Content Placeholder 2">
            <a:extLst>
              <a:ext uri="{FF2B5EF4-FFF2-40B4-BE49-F238E27FC236}">
                <a16:creationId xmlns:a16="http://schemas.microsoft.com/office/drawing/2014/main" id="{759B2FB7-DF81-AA81-B512-B9D455988B9D}"/>
              </a:ext>
            </a:extLst>
          </p:cNvPr>
          <p:cNvSpPr>
            <a:spLocks noGrp="1"/>
          </p:cNvSpPr>
          <p:nvPr>
            <p:ph idx="1"/>
          </p:nvPr>
        </p:nvSpPr>
        <p:spPr/>
        <p:txBody>
          <a:bodyPr>
            <a:normAutofit lnSpcReduction="10000"/>
          </a:bodyPr>
          <a:lstStyle/>
          <a:p>
            <a:r>
              <a:rPr lang="en-IN" b="0" i="0" dirty="0" err="1">
                <a:solidFill>
                  <a:srgbClr val="242424"/>
                </a:solidFill>
                <a:effectLst/>
                <a:latin typeface="source-code-pro"/>
              </a:rPr>
              <a:t>dnschef</a:t>
            </a:r>
            <a:r>
              <a:rPr lang="en-IN" b="0" i="0" dirty="0">
                <a:solidFill>
                  <a:srgbClr val="242424"/>
                </a:solidFill>
                <a:effectLst/>
                <a:latin typeface="source-code-pro"/>
              </a:rPr>
              <a:t> — </a:t>
            </a:r>
            <a:r>
              <a:rPr lang="en-IN" b="0" i="0" dirty="0" err="1">
                <a:solidFill>
                  <a:srgbClr val="242424"/>
                </a:solidFill>
                <a:effectLst/>
                <a:latin typeface="source-code-pro"/>
              </a:rPr>
              <a:t>fakeip</a:t>
            </a:r>
            <a:r>
              <a:rPr lang="en-IN" b="0" i="0" dirty="0">
                <a:solidFill>
                  <a:srgbClr val="242424"/>
                </a:solidFill>
                <a:effectLst/>
                <a:latin typeface="source-code-pro"/>
              </a:rPr>
              <a:t> </a:t>
            </a:r>
            <a:r>
              <a:rPr lang="en-IN" b="0" i="0" dirty="0">
                <a:solidFill>
                  <a:srgbClr val="1C00CF"/>
                </a:solidFill>
                <a:effectLst/>
                <a:latin typeface="source-code-pro"/>
              </a:rPr>
              <a:t>10.10.110.10</a:t>
            </a:r>
            <a:r>
              <a:rPr lang="en-IN" b="0" i="0" dirty="0">
                <a:solidFill>
                  <a:srgbClr val="242424"/>
                </a:solidFill>
                <a:effectLst/>
                <a:latin typeface="source-code-pro"/>
              </a:rPr>
              <a:t> test.com</a:t>
            </a:r>
          </a:p>
          <a:p>
            <a:r>
              <a:rPr lang="en-IN" b="0" i="0" dirty="0" err="1">
                <a:solidFill>
                  <a:srgbClr val="242424"/>
                </a:solidFill>
                <a:effectLst/>
                <a:latin typeface="source-code-pro"/>
              </a:rPr>
              <a:t>dnschef</a:t>
            </a:r>
            <a:r>
              <a:rPr lang="en-IN" b="0" i="0" dirty="0">
                <a:solidFill>
                  <a:srgbClr val="242424"/>
                </a:solidFill>
                <a:effectLst/>
                <a:latin typeface="source-code-pro"/>
              </a:rPr>
              <a:t> — </a:t>
            </a:r>
            <a:r>
              <a:rPr lang="en-IN" b="0" i="0" dirty="0" err="1">
                <a:solidFill>
                  <a:srgbClr val="242424"/>
                </a:solidFill>
                <a:effectLst/>
                <a:latin typeface="source-code-pro"/>
              </a:rPr>
              <a:t>fakeip</a:t>
            </a:r>
            <a:r>
              <a:rPr lang="en-IN" b="0" i="0" dirty="0">
                <a:solidFill>
                  <a:srgbClr val="242424"/>
                </a:solidFill>
                <a:effectLst/>
                <a:latin typeface="source-code-pro"/>
              </a:rPr>
              <a:t> </a:t>
            </a:r>
            <a:r>
              <a:rPr lang="en-IN" b="0" i="0" dirty="0">
                <a:solidFill>
                  <a:srgbClr val="1C00CF"/>
                </a:solidFill>
                <a:effectLst/>
                <a:latin typeface="source-code-pro"/>
              </a:rPr>
              <a:t>10.10.10.10</a:t>
            </a:r>
            <a:r>
              <a:rPr lang="en-IN" b="0" i="0" dirty="0">
                <a:solidFill>
                  <a:srgbClr val="242424"/>
                </a:solidFill>
                <a:effectLst/>
                <a:latin typeface="source-code-pro"/>
              </a:rPr>
              <a:t> — </a:t>
            </a:r>
            <a:r>
              <a:rPr lang="en-IN" b="0" i="0" dirty="0" err="1">
                <a:solidFill>
                  <a:srgbClr val="242424"/>
                </a:solidFill>
                <a:effectLst/>
                <a:latin typeface="source-code-pro"/>
              </a:rPr>
              <a:t>fhost</a:t>
            </a:r>
            <a:r>
              <a:rPr lang="en-IN" b="0" i="0" dirty="0">
                <a:solidFill>
                  <a:srgbClr val="242424"/>
                </a:solidFill>
                <a:effectLst/>
                <a:latin typeface="source-code-pro"/>
              </a:rPr>
              <a:t> test.com — </a:t>
            </a:r>
            <a:r>
              <a:rPr lang="en-IN" b="0" i="0" dirty="0" err="1">
                <a:solidFill>
                  <a:srgbClr val="242424"/>
                </a:solidFill>
                <a:effectLst/>
                <a:latin typeface="source-code-pro"/>
              </a:rPr>
              <a:t>rhost</a:t>
            </a:r>
            <a:r>
              <a:rPr lang="en-IN" b="0" i="0" dirty="0">
                <a:solidFill>
                  <a:srgbClr val="242424"/>
                </a:solidFill>
                <a:effectLst/>
                <a:latin typeface="source-code-pro"/>
              </a:rPr>
              <a:t> </a:t>
            </a:r>
            <a:r>
              <a:rPr lang="en-IN" b="0" i="0" dirty="0">
                <a:solidFill>
                  <a:srgbClr val="1C00CF"/>
                </a:solidFill>
                <a:effectLst/>
                <a:latin typeface="source-code-pro"/>
              </a:rPr>
              <a:t>20.20.20.20</a:t>
            </a:r>
            <a:endParaRPr lang="en-IN" dirty="0">
              <a:solidFill>
                <a:srgbClr val="242424"/>
              </a:solidFill>
              <a:latin typeface="source-code-pro"/>
            </a:endParaRPr>
          </a:p>
          <a:p>
            <a:r>
              <a:rPr lang="en-US" b="0" i="0" dirty="0" err="1">
                <a:solidFill>
                  <a:srgbClr val="242424"/>
                </a:solidFill>
                <a:effectLst/>
                <a:latin typeface="source-code-pro"/>
              </a:rPr>
              <a:t>dnschef</a:t>
            </a:r>
            <a:r>
              <a:rPr lang="en-US" b="0" i="0" dirty="0">
                <a:solidFill>
                  <a:srgbClr val="242424"/>
                </a:solidFill>
                <a:effectLst/>
                <a:latin typeface="source-code-pro"/>
              </a:rPr>
              <a:t> — </a:t>
            </a:r>
            <a:r>
              <a:rPr lang="en-US" b="0" i="0" dirty="0" err="1">
                <a:solidFill>
                  <a:srgbClr val="242424"/>
                </a:solidFill>
                <a:effectLst/>
                <a:latin typeface="source-code-pro"/>
              </a:rPr>
              <a:t>fakeip</a:t>
            </a:r>
            <a:r>
              <a:rPr lang="en-US" b="0" i="0" dirty="0">
                <a:solidFill>
                  <a:srgbClr val="242424"/>
                </a:solidFill>
                <a:effectLst/>
                <a:latin typeface="source-code-pro"/>
              </a:rPr>
              <a:t> </a:t>
            </a:r>
            <a:r>
              <a:rPr lang="en-US" b="0" i="0" dirty="0">
                <a:solidFill>
                  <a:srgbClr val="1C00CF"/>
                </a:solidFill>
                <a:effectLst/>
                <a:latin typeface="source-code-pro"/>
              </a:rPr>
              <a:t>10.10</a:t>
            </a:r>
            <a:r>
              <a:rPr lang="en-US" b="0" i="0" dirty="0">
                <a:solidFill>
                  <a:srgbClr val="242424"/>
                </a:solidFill>
                <a:effectLst/>
                <a:latin typeface="source-code-pro"/>
              </a:rPr>
              <a:t>.</a:t>
            </a:r>
            <a:r>
              <a:rPr lang="en-US" b="0" i="0" dirty="0">
                <a:solidFill>
                  <a:srgbClr val="1C00CF"/>
                </a:solidFill>
                <a:effectLst/>
                <a:latin typeface="source-code-pro"/>
              </a:rPr>
              <a:t>10.10</a:t>
            </a:r>
            <a:r>
              <a:rPr lang="en-US" b="0" i="0" dirty="0">
                <a:solidFill>
                  <a:srgbClr val="242424"/>
                </a:solidFill>
                <a:effectLst/>
                <a:latin typeface="source-code-pro"/>
              </a:rPr>
              <a:t> — file /path/to/domains.txt — response ‘</a:t>
            </a:r>
            <a:r>
              <a:rPr lang="en-US" b="0" i="0" dirty="0">
                <a:solidFill>
                  <a:srgbClr val="1C00CF"/>
                </a:solidFill>
                <a:effectLst/>
                <a:latin typeface="source-code-pro"/>
              </a:rPr>
              <a:t>127.0</a:t>
            </a:r>
            <a:r>
              <a:rPr lang="en-US" b="0" i="0" dirty="0">
                <a:solidFill>
                  <a:srgbClr val="242424"/>
                </a:solidFill>
                <a:effectLst/>
                <a:latin typeface="source-code-pro"/>
              </a:rPr>
              <a:t>.</a:t>
            </a:r>
            <a:r>
              <a:rPr lang="en-US" b="0" i="0" dirty="0">
                <a:solidFill>
                  <a:srgbClr val="1C00CF"/>
                </a:solidFill>
                <a:effectLst/>
                <a:latin typeface="source-code-pro"/>
              </a:rPr>
              <a:t>0</a:t>
            </a:r>
            <a:r>
              <a:rPr lang="en-US" b="0" i="0" dirty="0">
                <a:solidFill>
                  <a:srgbClr val="242424"/>
                </a:solidFill>
                <a:effectLst/>
                <a:latin typeface="source-code-pro"/>
              </a:rPr>
              <a:t>.</a:t>
            </a:r>
            <a:r>
              <a:rPr lang="en-US" b="0" i="0" dirty="0">
                <a:solidFill>
                  <a:srgbClr val="1C00CF"/>
                </a:solidFill>
                <a:effectLst/>
                <a:latin typeface="source-code-pro"/>
              </a:rPr>
              <a:t>1</a:t>
            </a:r>
            <a:r>
              <a:rPr lang="en-US" b="0" i="0" dirty="0">
                <a:solidFill>
                  <a:srgbClr val="242424"/>
                </a:solidFill>
                <a:effectLst/>
                <a:latin typeface="source-code-pro"/>
              </a:rPr>
              <a:t>’</a:t>
            </a:r>
            <a:endParaRPr lang="en-IN" b="0" i="0" dirty="0">
              <a:solidFill>
                <a:srgbClr val="242424"/>
              </a:solidFill>
              <a:effectLst/>
              <a:latin typeface="source-code-pro"/>
            </a:endParaRPr>
          </a:p>
          <a:p>
            <a:r>
              <a:rPr lang="pt-BR" b="0" i="0" dirty="0">
                <a:solidFill>
                  <a:srgbClr val="242424"/>
                </a:solidFill>
                <a:effectLst/>
                <a:latin typeface="source-code-pro"/>
              </a:rPr>
              <a:t>dnschef -f </a:t>
            </a:r>
            <a:r>
              <a:rPr lang="pt-BR" b="0" i="0" dirty="0">
                <a:solidFill>
                  <a:srgbClr val="1C00CF"/>
                </a:solidFill>
                <a:effectLst/>
                <a:latin typeface="source-code-pro"/>
              </a:rPr>
              <a:t>192.168</a:t>
            </a:r>
            <a:r>
              <a:rPr lang="pt-BR" b="0" i="0" dirty="0">
                <a:solidFill>
                  <a:srgbClr val="242424"/>
                </a:solidFill>
                <a:effectLst/>
                <a:latin typeface="source-code-pro"/>
              </a:rPr>
              <a:t>.</a:t>
            </a:r>
            <a:r>
              <a:rPr lang="pt-BR" b="0" i="0" dirty="0">
                <a:solidFill>
                  <a:srgbClr val="1C00CF"/>
                </a:solidFill>
                <a:effectLst/>
                <a:latin typeface="source-code-pro"/>
              </a:rPr>
              <a:t>0.10</a:t>
            </a:r>
            <a:r>
              <a:rPr lang="pt-BR" b="0" i="0" dirty="0">
                <a:solidFill>
                  <a:srgbClr val="242424"/>
                </a:solidFill>
                <a:effectLst/>
                <a:latin typeface="source-code-pro"/>
              </a:rPr>
              <a:t> -r “</a:t>
            </a:r>
            <a:r>
              <a:rPr lang="pt-BR" b="0" i="0" dirty="0">
                <a:solidFill>
                  <a:srgbClr val="1C00CF"/>
                </a:solidFill>
                <a:effectLst/>
                <a:latin typeface="source-code-pro"/>
              </a:rPr>
              <a:t>192.168</a:t>
            </a:r>
            <a:r>
              <a:rPr lang="pt-BR" b="0" i="0" dirty="0">
                <a:solidFill>
                  <a:srgbClr val="242424"/>
                </a:solidFill>
                <a:effectLst/>
                <a:latin typeface="source-code-pro"/>
              </a:rPr>
              <a:t>.</a:t>
            </a:r>
            <a:r>
              <a:rPr lang="pt-BR" b="0" i="0" dirty="0">
                <a:solidFill>
                  <a:srgbClr val="1C00CF"/>
                </a:solidFill>
                <a:effectLst/>
                <a:latin typeface="source-code-pro"/>
              </a:rPr>
              <a:t>0.20</a:t>
            </a:r>
            <a:r>
              <a:rPr lang="pt-BR" b="0" i="0" dirty="0">
                <a:solidFill>
                  <a:srgbClr val="242424"/>
                </a:solidFill>
                <a:effectLst/>
                <a:latin typeface="source-code-pro"/>
              </a:rPr>
              <a:t>” -</a:t>
            </a:r>
            <a:r>
              <a:rPr lang="pt-BR" b="0" i="0" dirty="0">
                <a:solidFill>
                  <a:srgbClr val="AA0D91"/>
                </a:solidFill>
                <a:effectLst/>
                <a:latin typeface="source-code-pro"/>
              </a:rPr>
              <a:t>q</a:t>
            </a:r>
            <a:r>
              <a:rPr lang="pt-BR" b="0" i="0" dirty="0">
                <a:solidFill>
                  <a:srgbClr val="242424"/>
                </a:solidFill>
                <a:effectLst/>
                <a:latin typeface="source-code-pro"/>
              </a:rPr>
              <a:t> -qf -</a:t>
            </a:r>
            <a:r>
              <a:rPr lang="pt-BR" b="0" i="0" dirty="0">
                <a:solidFill>
                  <a:srgbClr val="AA0D91"/>
                </a:solidFill>
                <a:effectLst/>
                <a:latin typeface="source-code-pro"/>
              </a:rPr>
              <a:t>p</a:t>
            </a:r>
            <a:r>
              <a:rPr lang="pt-BR" b="0" i="0" dirty="0">
                <a:solidFill>
                  <a:srgbClr val="242424"/>
                </a:solidFill>
                <a:effectLst/>
                <a:latin typeface="source-code-pro"/>
              </a:rPr>
              <a:t> -s -</a:t>
            </a:r>
            <a:r>
              <a:rPr lang="pt-BR" b="0" i="0" dirty="0">
                <a:solidFill>
                  <a:srgbClr val="AA0D91"/>
                </a:solidFill>
                <a:effectLst/>
                <a:latin typeface="source-code-pro"/>
              </a:rPr>
              <a:t>i</a:t>
            </a:r>
            <a:r>
              <a:rPr lang="pt-BR" b="0" i="0" dirty="0">
                <a:solidFill>
                  <a:srgbClr val="242424"/>
                </a:solidFill>
                <a:effectLst/>
                <a:latin typeface="source-code-pro"/>
              </a:rPr>
              <a:t> eth0</a:t>
            </a:r>
            <a:endParaRPr lang="en-IN" dirty="0">
              <a:solidFill>
                <a:srgbClr val="242424"/>
              </a:solidFill>
              <a:latin typeface="source-code-pro"/>
            </a:endParaRPr>
          </a:p>
          <a:p>
            <a:r>
              <a:rPr lang="en-IN" b="0" i="0" dirty="0" err="1">
                <a:solidFill>
                  <a:srgbClr val="242424"/>
                </a:solidFill>
                <a:effectLst/>
                <a:latin typeface="source-code-pro"/>
              </a:rPr>
              <a:t>dnschef</a:t>
            </a:r>
            <a:r>
              <a:rPr lang="en-IN" b="0" i="0" dirty="0">
                <a:solidFill>
                  <a:srgbClr val="242424"/>
                </a:solidFill>
                <a:effectLst/>
                <a:latin typeface="source-code-pro"/>
              </a:rPr>
              <a:t> -f </a:t>
            </a:r>
            <a:r>
              <a:rPr lang="en-IN" b="0" i="0" dirty="0">
                <a:solidFill>
                  <a:srgbClr val="1C00CF"/>
                </a:solidFill>
                <a:effectLst/>
                <a:latin typeface="source-code-pro"/>
              </a:rPr>
              <a:t>10.10</a:t>
            </a:r>
            <a:r>
              <a:rPr lang="en-IN" b="0" i="0" dirty="0">
                <a:solidFill>
                  <a:srgbClr val="242424"/>
                </a:solidFill>
                <a:effectLst/>
                <a:latin typeface="source-code-pro"/>
              </a:rPr>
              <a:t>.</a:t>
            </a:r>
            <a:r>
              <a:rPr lang="en-IN" b="0" i="0" dirty="0">
                <a:solidFill>
                  <a:srgbClr val="1C00CF"/>
                </a:solidFill>
                <a:effectLst/>
                <a:latin typeface="source-code-pro"/>
              </a:rPr>
              <a:t>10.10</a:t>
            </a:r>
            <a:r>
              <a:rPr lang="en-IN" b="0" i="0" dirty="0">
                <a:solidFill>
                  <a:srgbClr val="242424"/>
                </a:solidFill>
                <a:effectLst/>
                <a:latin typeface="source-code-pro"/>
              </a:rPr>
              <a:t> -d “</a:t>
            </a:r>
            <a:r>
              <a:rPr lang="en-IN" b="0" i="0" dirty="0" err="1">
                <a:solidFill>
                  <a:srgbClr val="242424"/>
                </a:solidFill>
                <a:effectLst/>
                <a:latin typeface="source-code-pro"/>
              </a:rPr>
              <a:t>test</a:t>
            </a:r>
            <a:r>
              <a:rPr lang="en-IN" b="0" i="0" dirty="0" err="1">
                <a:solidFill>
                  <a:srgbClr val="9B703F"/>
                </a:solidFill>
                <a:effectLst/>
                <a:latin typeface="source-code-pro"/>
              </a:rPr>
              <a:t>.com</a:t>
            </a:r>
            <a:r>
              <a:rPr lang="en-IN" b="0" i="0" dirty="0" err="1">
                <a:solidFill>
                  <a:srgbClr val="242424"/>
                </a:solidFill>
                <a:effectLst/>
                <a:latin typeface="source-code-pro"/>
              </a:rPr>
              <a:t>,test</a:t>
            </a:r>
            <a:r>
              <a:rPr lang="en-IN" b="0" i="0" dirty="0" err="1">
                <a:solidFill>
                  <a:srgbClr val="9B703F"/>
                </a:solidFill>
                <a:effectLst/>
                <a:latin typeface="source-code-pro"/>
              </a:rPr>
              <a:t>.net</a:t>
            </a:r>
            <a:r>
              <a:rPr lang="en-IN" b="0" i="0" dirty="0">
                <a:solidFill>
                  <a:srgbClr val="242424"/>
                </a:solidFill>
                <a:effectLst/>
                <a:latin typeface="source-code-pro"/>
              </a:rPr>
              <a:t>” -r “</a:t>
            </a:r>
            <a:r>
              <a:rPr lang="en-IN" b="0" i="0" dirty="0">
                <a:solidFill>
                  <a:srgbClr val="1C00CF"/>
                </a:solidFill>
                <a:effectLst/>
                <a:latin typeface="source-code-pro"/>
              </a:rPr>
              <a:t>20.20</a:t>
            </a:r>
            <a:r>
              <a:rPr lang="en-IN" b="0" i="0" dirty="0">
                <a:solidFill>
                  <a:srgbClr val="242424"/>
                </a:solidFill>
                <a:effectLst/>
                <a:latin typeface="source-code-pro"/>
              </a:rPr>
              <a:t>.</a:t>
            </a:r>
            <a:r>
              <a:rPr lang="en-IN" b="0" i="0" dirty="0">
                <a:solidFill>
                  <a:srgbClr val="1C00CF"/>
                </a:solidFill>
                <a:effectLst/>
                <a:latin typeface="source-code-pro"/>
              </a:rPr>
              <a:t>20.20</a:t>
            </a:r>
            <a:r>
              <a:rPr lang="en-IN" b="0" i="0" dirty="0">
                <a:solidFill>
                  <a:srgbClr val="242424"/>
                </a:solidFill>
                <a:effectLst/>
                <a:latin typeface="source-code-pro"/>
              </a:rPr>
              <a:t>” -</a:t>
            </a:r>
            <a:r>
              <a:rPr lang="en-IN" b="0" i="0" dirty="0">
                <a:solidFill>
                  <a:srgbClr val="AA0D91"/>
                </a:solidFill>
                <a:effectLst/>
                <a:latin typeface="source-code-pro"/>
              </a:rPr>
              <a:t>q</a:t>
            </a:r>
            <a:r>
              <a:rPr lang="en-IN" b="0" i="0" dirty="0">
                <a:solidFill>
                  <a:srgbClr val="242424"/>
                </a:solidFill>
                <a:effectLst/>
                <a:latin typeface="source-code-pro"/>
              </a:rPr>
              <a:t> -</a:t>
            </a:r>
            <a:r>
              <a:rPr lang="en-IN" b="0" i="0" dirty="0" err="1">
                <a:solidFill>
                  <a:srgbClr val="242424"/>
                </a:solidFill>
                <a:effectLst/>
                <a:latin typeface="source-code-pro"/>
              </a:rPr>
              <a:t>qf</a:t>
            </a:r>
            <a:r>
              <a:rPr lang="en-IN" b="0" i="0" dirty="0">
                <a:solidFill>
                  <a:srgbClr val="242424"/>
                </a:solidFill>
                <a:effectLst/>
                <a:latin typeface="source-code-pro"/>
              </a:rPr>
              <a:t> -</a:t>
            </a:r>
            <a:r>
              <a:rPr lang="en-IN" b="0" i="0" dirty="0">
                <a:solidFill>
                  <a:srgbClr val="AA0D91"/>
                </a:solidFill>
                <a:effectLst/>
                <a:latin typeface="source-code-pro"/>
              </a:rPr>
              <a:t>p</a:t>
            </a:r>
            <a:r>
              <a:rPr lang="en-IN" b="0" i="0" dirty="0">
                <a:solidFill>
                  <a:srgbClr val="242424"/>
                </a:solidFill>
                <a:effectLst/>
                <a:latin typeface="source-code-pro"/>
              </a:rPr>
              <a:t> -s -</a:t>
            </a:r>
            <a:r>
              <a:rPr lang="en-IN" b="0" i="0" dirty="0" err="1">
                <a:solidFill>
                  <a:srgbClr val="AA0D91"/>
                </a:solidFill>
                <a:effectLst/>
                <a:latin typeface="source-code-pro"/>
              </a:rPr>
              <a:t>i</a:t>
            </a:r>
            <a:r>
              <a:rPr lang="en-IN" b="0" i="0" dirty="0">
                <a:solidFill>
                  <a:srgbClr val="242424"/>
                </a:solidFill>
                <a:effectLst/>
                <a:latin typeface="source-code-pro"/>
              </a:rPr>
              <a:t> eth0</a:t>
            </a:r>
          </a:p>
          <a:p>
            <a:r>
              <a:rPr lang="pt-BR" b="0" i="0" dirty="0">
                <a:solidFill>
                  <a:srgbClr val="242424"/>
                </a:solidFill>
                <a:effectLst/>
                <a:latin typeface="source-code-pro"/>
              </a:rPr>
              <a:t>dnschef -f </a:t>
            </a:r>
            <a:r>
              <a:rPr lang="pt-BR" b="0" i="0" dirty="0">
                <a:solidFill>
                  <a:srgbClr val="1C00CF"/>
                </a:solidFill>
                <a:effectLst/>
                <a:latin typeface="source-code-pro"/>
              </a:rPr>
              <a:t>10.10</a:t>
            </a:r>
            <a:r>
              <a:rPr lang="pt-BR" b="0" i="0" dirty="0">
                <a:solidFill>
                  <a:srgbClr val="242424"/>
                </a:solidFill>
                <a:effectLst/>
                <a:latin typeface="source-code-pro"/>
              </a:rPr>
              <a:t>.</a:t>
            </a:r>
            <a:r>
              <a:rPr lang="pt-BR" b="0" i="0" dirty="0">
                <a:solidFill>
                  <a:srgbClr val="1C00CF"/>
                </a:solidFill>
                <a:effectLst/>
                <a:latin typeface="source-code-pro"/>
              </a:rPr>
              <a:t>10.10</a:t>
            </a:r>
            <a:r>
              <a:rPr lang="pt-BR" b="0" i="0" dirty="0">
                <a:solidFill>
                  <a:srgbClr val="242424"/>
                </a:solidFill>
                <a:effectLst/>
                <a:latin typeface="source-code-pro"/>
              </a:rPr>
              <a:t> -r “</a:t>
            </a:r>
            <a:r>
              <a:rPr lang="pt-BR" b="0" i="0" dirty="0">
                <a:solidFill>
                  <a:srgbClr val="1C00CF"/>
                </a:solidFill>
                <a:effectLst/>
                <a:latin typeface="source-code-pro"/>
              </a:rPr>
              <a:t>20.20</a:t>
            </a:r>
            <a:r>
              <a:rPr lang="pt-BR" b="0" i="0" dirty="0">
                <a:solidFill>
                  <a:srgbClr val="242424"/>
                </a:solidFill>
                <a:effectLst/>
                <a:latin typeface="source-code-pro"/>
              </a:rPr>
              <a:t>.</a:t>
            </a:r>
            <a:r>
              <a:rPr lang="pt-BR" b="0" i="0" dirty="0">
                <a:solidFill>
                  <a:srgbClr val="1C00CF"/>
                </a:solidFill>
                <a:effectLst/>
                <a:latin typeface="source-code-pro"/>
              </a:rPr>
              <a:t>20.20</a:t>
            </a:r>
            <a:r>
              <a:rPr lang="pt-BR" b="0" i="0" dirty="0">
                <a:solidFill>
                  <a:srgbClr val="242424"/>
                </a:solidFill>
                <a:effectLst/>
                <a:latin typeface="source-code-pro"/>
              </a:rPr>
              <a:t>” -R -</a:t>
            </a:r>
            <a:r>
              <a:rPr lang="pt-BR" b="0" i="0" dirty="0">
                <a:solidFill>
                  <a:srgbClr val="AA0D91"/>
                </a:solidFill>
                <a:effectLst/>
                <a:latin typeface="source-code-pro"/>
              </a:rPr>
              <a:t>q</a:t>
            </a:r>
            <a:r>
              <a:rPr lang="pt-BR" b="0" i="0" dirty="0">
                <a:solidFill>
                  <a:srgbClr val="242424"/>
                </a:solidFill>
                <a:effectLst/>
                <a:latin typeface="source-code-pro"/>
              </a:rPr>
              <a:t> -qf -</a:t>
            </a:r>
            <a:r>
              <a:rPr lang="pt-BR" b="0" i="0" dirty="0">
                <a:solidFill>
                  <a:srgbClr val="AA0D91"/>
                </a:solidFill>
                <a:effectLst/>
                <a:latin typeface="source-code-pro"/>
              </a:rPr>
              <a:t>p</a:t>
            </a:r>
            <a:r>
              <a:rPr lang="pt-BR" b="0" i="0" dirty="0">
                <a:solidFill>
                  <a:srgbClr val="242424"/>
                </a:solidFill>
                <a:effectLst/>
                <a:latin typeface="source-code-pro"/>
              </a:rPr>
              <a:t> -s -</a:t>
            </a:r>
            <a:r>
              <a:rPr lang="pt-BR" b="0" i="0" dirty="0">
                <a:solidFill>
                  <a:srgbClr val="AA0D91"/>
                </a:solidFill>
                <a:effectLst/>
                <a:latin typeface="source-code-pro"/>
              </a:rPr>
              <a:t>i</a:t>
            </a:r>
            <a:r>
              <a:rPr lang="pt-BR" b="0" i="0" dirty="0">
                <a:solidFill>
                  <a:srgbClr val="242424"/>
                </a:solidFill>
                <a:effectLst/>
                <a:latin typeface="source-code-pro"/>
              </a:rPr>
              <a:t> eth0</a:t>
            </a:r>
            <a:endParaRPr lang="en-IN" dirty="0">
              <a:solidFill>
                <a:srgbClr val="242424"/>
              </a:solidFill>
              <a:latin typeface="source-code-pro"/>
            </a:endParaRPr>
          </a:p>
          <a:p>
            <a:r>
              <a:rPr lang="pt-BR" b="0" i="0" dirty="0">
                <a:solidFill>
                  <a:srgbClr val="242424"/>
                </a:solidFill>
                <a:effectLst/>
                <a:latin typeface="source-code-pro"/>
              </a:rPr>
              <a:t>dnschef -f </a:t>
            </a:r>
            <a:r>
              <a:rPr lang="pt-BR" b="0" i="0" dirty="0">
                <a:solidFill>
                  <a:srgbClr val="1C00CF"/>
                </a:solidFill>
                <a:effectLst/>
                <a:latin typeface="source-code-pro"/>
              </a:rPr>
              <a:t>10.10</a:t>
            </a:r>
            <a:r>
              <a:rPr lang="pt-BR" b="0" i="0" dirty="0">
                <a:solidFill>
                  <a:srgbClr val="242424"/>
                </a:solidFill>
                <a:effectLst/>
                <a:latin typeface="source-code-pro"/>
              </a:rPr>
              <a:t>.</a:t>
            </a:r>
            <a:r>
              <a:rPr lang="pt-BR" b="0" i="0" dirty="0">
                <a:solidFill>
                  <a:srgbClr val="1C00CF"/>
                </a:solidFill>
                <a:effectLst/>
                <a:latin typeface="source-code-pro"/>
              </a:rPr>
              <a:t>10.10</a:t>
            </a:r>
            <a:r>
              <a:rPr lang="pt-BR" b="0" i="0" dirty="0">
                <a:solidFill>
                  <a:srgbClr val="242424"/>
                </a:solidFill>
                <a:effectLst/>
                <a:latin typeface="source-code-pro"/>
              </a:rPr>
              <a:t> -r “</a:t>
            </a:r>
            <a:r>
              <a:rPr lang="pt-BR" b="0" i="0" dirty="0">
                <a:solidFill>
                  <a:srgbClr val="1C00CF"/>
                </a:solidFill>
                <a:effectLst/>
                <a:latin typeface="source-code-pro"/>
              </a:rPr>
              <a:t>20.20</a:t>
            </a:r>
            <a:r>
              <a:rPr lang="pt-BR" b="0" i="0" dirty="0">
                <a:solidFill>
                  <a:srgbClr val="242424"/>
                </a:solidFill>
                <a:effectLst/>
                <a:latin typeface="source-code-pro"/>
              </a:rPr>
              <a:t>.</a:t>
            </a:r>
            <a:r>
              <a:rPr lang="pt-BR" b="0" i="0" dirty="0">
                <a:solidFill>
                  <a:srgbClr val="1C00CF"/>
                </a:solidFill>
                <a:effectLst/>
                <a:latin typeface="source-code-pro"/>
              </a:rPr>
              <a:t>20.20</a:t>
            </a:r>
            <a:r>
              <a:rPr lang="pt-BR" b="0" i="0" dirty="0">
                <a:solidFill>
                  <a:srgbClr val="242424"/>
                </a:solidFill>
                <a:effectLst/>
                <a:latin typeface="source-code-pro"/>
              </a:rPr>
              <a:t>–</a:t>
            </a:r>
            <a:r>
              <a:rPr lang="pt-BR" b="0" i="0" dirty="0">
                <a:solidFill>
                  <a:srgbClr val="1C00CF"/>
                </a:solidFill>
                <a:effectLst/>
                <a:latin typeface="source-code-pro"/>
              </a:rPr>
              <a:t>20.20</a:t>
            </a:r>
            <a:r>
              <a:rPr lang="pt-BR" b="0" i="0" dirty="0">
                <a:solidFill>
                  <a:srgbClr val="242424"/>
                </a:solidFill>
                <a:effectLst/>
                <a:latin typeface="source-code-pro"/>
              </a:rPr>
              <a:t>.</a:t>
            </a:r>
            <a:r>
              <a:rPr lang="pt-BR" b="0" i="0" dirty="0">
                <a:solidFill>
                  <a:srgbClr val="1C00CF"/>
                </a:solidFill>
                <a:effectLst/>
                <a:latin typeface="source-code-pro"/>
              </a:rPr>
              <a:t>20.30</a:t>
            </a:r>
            <a:r>
              <a:rPr lang="pt-BR" b="0" i="0" dirty="0">
                <a:solidFill>
                  <a:srgbClr val="242424"/>
                </a:solidFill>
                <a:effectLst/>
                <a:latin typeface="source-code-pro"/>
              </a:rPr>
              <a:t>” -</a:t>
            </a:r>
            <a:r>
              <a:rPr lang="pt-BR" b="0" i="0" dirty="0">
                <a:solidFill>
                  <a:srgbClr val="AA0D91"/>
                </a:solidFill>
                <a:effectLst/>
                <a:latin typeface="source-code-pro"/>
              </a:rPr>
              <a:t>q</a:t>
            </a:r>
            <a:r>
              <a:rPr lang="pt-BR" b="0" i="0" dirty="0">
                <a:solidFill>
                  <a:srgbClr val="242424"/>
                </a:solidFill>
                <a:effectLst/>
                <a:latin typeface="source-code-pro"/>
              </a:rPr>
              <a:t> -qf -</a:t>
            </a:r>
            <a:r>
              <a:rPr lang="pt-BR" b="0" i="0" dirty="0">
                <a:solidFill>
                  <a:srgbClr val="AA0D91"/>
                </a:solidFill>
                <a:effectLst/>
                <a:latin typeface="source-code-pro"/>
              </a:rPr>
              <a:t>p</a:t>
            </a:r>
            <a:r>
              <a:rPr lang="pt-BR" b="0" i="0" dirty="0">
                <a:solidFill>
                  <a:srgbClr val="242424"/>
                </a:solidFill>
                <a:effectLst/>
                <a:latin typeface="source-code-pro"/>
              </a:rPr>
              <a:t> -s -</a:t>
            </a:r>
            <a:r>
              <a:rPr lang="pt-BR" b="0" i="0" dirty="0">
                <a:solidFill>
                  <a:srgbClr val="AA0D91"/>
                </a:solidFill>
                <a:effectLst/>
                <a:latin typeface="source-code-pro"/>
              </a:rPr>
              <a:t>i</a:t>
            </a:r>
            <a:r>
              <a:rPr lang="pt-BR" b="0" i="0" dirty="0">
                <a:solidFill>
                  <a:srgbClr val="242424"/>
                </a:solidFill>
                <a:effectLst/>
                <a:latin typeface="source-code-pro"/>
              </a:rPr>
              <a:t> eth0</a:t>
            </a:r>
          </a:p>
          <a:p>
            <a:endParaRPr lang="en-IN" dirty="0"/>
          </a:p>
        </p:txBody>
      </p:sp>
    </p:spTree>
    <p:extLst>
      <p:ext uri="{BB962C8B-B14F-4D97-AF65-F5344CB8AC3E}">
        <p14:creationId xmlns:p14="http://schemas.microsoft.com/office/powerpoint/2010/main" val="31560925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078C92-521E-7B16-B8A5-37A7D7EF7A6E}"/>
              </a:ext>
            </a:extLst>
          </p:cNvPr>
          <p:cNvSpPr>
            <a:spLocks noGrp="1"/>
          </p:cNvSpPr>
          <p:nvPr>
            <p:ph idx="1"/>
          </p:nvPr>
        </p:nvSpPr>
        <p:spPr/>
        <p:txBody>
          <a:bodyPr/>
          <a:lstStyle/>
          <a:p>
            <a:r>
              <a:rPr lang="en-US" dirty="0"/>
              <a:t>ARP spoofing is an attack where an attacker sends falsified ARP messages to link their MAC address with the IP address of a legitimate device on the network, intercepting traffic meant for that device.</a:t>
            </a:r>
          </a:p>
          <a:p>
            <a:pPr>
              <a:buFont typeface="Arial" panose="020B0604020202020204" pitchFamily="34" charset="0"/>
              <a:buChar char="•"/>
            </a:pPr>
            <a:r>
              <a:rPr lang="en-US" b="1" dirty="0"/>
              <a:t>Tools</a:t>
            </a:r>
            <a:r>
              <a:rPr lang="en-US" dirty="0"/>
              <a:t>:</a:t>
            </a:r>
          </a:p>
          <a:p>
            <a:pPr marL="742950" lvl="1" indent="-285750">
              <a:buFont typeface="Arial" panose="020B0604020202020204" pitchFamily="34" charset="0"/>
              <a:buChar char="•"/>
            </a:pPr>
            <a:r>
              <a:rPr lang="en-US" b="1" dirty="0" err="1"/>
              <a:t>Arpspoof</a:t>
            </a:r>
            <a:r>
              <a:rPr lang="en-US" dirty="0"/>
              <a:t>: A tool used to carry out ARP spoofing attacks by sending fake ARP replies on the network.</a:t>
            </a:r>
          </a:p>
          <a:p>
            <a:pPr marL="742950" lvl="1" indent="-285750">
              <a:buFont typeface="Arial" panose="020B0604020202020204" pitchFamily="34" charset="0"/>
              <a:buChar char="•"/>
            </a:pPr>
            <a:r>
              <a:rPr lang="en-US" b="1" dirty="0"/>
              <a:t>Ettercap</a:t>
            </a:r>
            <a:r>
              <a:rPr lang="en-US" dirty="0"/>
              <a:t>: Capable of performing ARP spoofing alongside its MITM functionalities.</a:t>
            </a:r>
          </a:p>
          <a:p>
            <a:pPr marL="742950" lvl="1" indent="-285750">
              <a:buFont typeface="Arial" panose="020B0604020202020204" pitchFamily="34" charset="0"/>
              <a:buChar char="•"/>
            </a:pPr>
            <a:r>
              <a:rPr lang="en-US" b="1" dirty="0"/>
              <a:t>Cain &amp; Abel</a:t>
            </a:r>
            <a:r>
              <a:rPr lang="en-US" dirty="0"/>
              <a:t>: A tool that can conduct ARP spoofing, intercepting traffic on a network by spoofing ARP messages.</a:t>
            </a:r>
          </a:p>
          <a:p>
            <a:endParaRPr lang="en-IN" dirty="0"/>
          </a:p>
        </p:txBody>
      </p:sp>
      <p:sp>
        <p:nvSpPr>
          <p:cNvPr id="13" name="Title 12">
            <a:extLst>
              <a:ext uri="{FF2B5EF4-FFF2-40B4-BE49-F238E27FC236}">
                <a16:creationId xmlns:a16="http://schemas.microsoft.com/office/drawing/2014/main" id="{3C8E94C5-BC8A-24AE-9EC9-DF2D3DB288B4}"/>
              </a:ext>
            </a:extLst>
          </p:cNvPr>
          <p:cNvSpPr>
            <a:spLocks noGrp="1"/>
          </p:cNvSpPr>
          <p:nvPr>
            <p:ph type="title"/>
          </p:nvPr>
        </p:nvSpPr>
        <p:spPr>
          <a:xfrm>
            <a:off x="838200" y="365125"/>
            <a:ext cx="1051560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ARP Spoofing (Address Resolution Protocol</a:t>
            </a:r>
            <a:endParaRPr lang="en-IN" dirty="0"/>
          </a:p>
        </p:txBody>
      </p:sp>
    </p:spTree>
    <p:extLst>
      <p:ext uri="{BB962C8B-B14F-4D97-AF65-F5344CB8AC3E}">
        <p14:creationId xmlns:p14="http://schemas.microsoft.com/office/powerpoint/2010/main" val="348325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466B724-C2AD-DFC8-A20A-860425611964}"/>
              </a:ext>
            </a:extLst>
          </p:cNvPr>
          <p:cNvSpPr>
            <a:spLocks noGrp="1"/>
          </p:cNvSpPr>
          <p:nvPr>
            <p:ph type="title"/>
          </p:nvPr>
        </p:nvSpPr>
        <p:spPr/>
        <p:txBody>
          <a:bodyPr/>
          <a:lstStyle/>
          <a:p>
            <a:r>
              <a:rPr lang="en-US" altLang="en-US"/>
              <a:t>Access Lists</a:t>
            </a:r>
          </a:p>
        </p:txBody>
      </p:sp>
      <p:sp>
        <p:nvSpPr>
          <p:cNvPr id="13315" name="Content Placeholder 2">
            <a:extLst>
              <a:ext uri="{FF2B5EF4-FFF2-40B4-BE49-F238E27FC236}">
                <a16:creationId xmlns:a16="http://schemas.microsoft.com/office/drawing/2014/main" id="{E1A10A53-47E7-8202-6179-98ADFFDB2F0F}"/>
              </a:ext>
            </a:extLst>
          </p:cNvPr>
          <p:cNvSpPr>
            <a:spLocks noGrp="1"/>
          </p:cNvSpPr>
          <p:nvPr>
            <p:ph idx="1"/>
          </p:nvPr>
        </p:nvSpPr>
        <p:spPr/>
        <p:txBody>
          <a:bodyPr/>
          <a:lstStyle/>
          <a:p>
            <a:r>
              <a:rPr lang="en-US" altLang="en-US"/>
              <a:t>Introduction</a:t>
            </a:r>
          </a:p>
          <a:p>
            <a:pPr lvl="1"/>
            <a:r>
              <a:rPr lang="en-US" altLang="en-US"/>
              <a:t>Purpose of Access Lists</a:t>
            </a:r>
          </a:p>
          <a:p>
            <a:pPr lvl="1"/>
            <a:r>
              <a:rPr lang="en-US" altLang="en-US"/>
              <a:t>Need for Access Lists</a:t>
            </a:r>
          </a:p>
          <a:p>
            <a:endParaRPr lang="en-US" altLang="en-US"/>
          </a:p>
          <a:p>
            <a:r>
              <a:rPr lang="en-US" altLang="en-US"/>
              <a:t>Definition</a:t>
            </a:r>
          </a:p>
          <a:p>
            <a:pPr lvl="1"/>
            <a:r>
              <a:rPr lang="en-US" altLang="en-US"/>
              <a:t>List of conditions</a:t>
            </a:r>
          </a:p>
          <a:p>
            <a:endParaRPr lang="en-US" altLang="en-US"/>
          </a:p>
        </p:txBody>
      </p:sp>
      <p:pic>
        <p:nvPicPr>
          <p:cNvPr id="2" name="Picture 1" descr="A colorful logo with a white background&#10;&#10;Description automatically generated">
            <a:extLst>
              <a:ext uri="{FF2B5EF4-FFF2-40B4-BE49-F238E27FC236}">
                <a16:creationId xmlns:a16="http://schemas.microsoft.com/office/drawing/2014/main" id="{E098B2C7-928D-9864-E670-14EF938064A3}"/>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B132-955E-725D-9DA2-623CC03CD47F}"/>
              </a:ext>
            </a:extLst>
          </p:cNvPr>
          <p:cNvSpPr>
            <a:spLocks noGrp="1"/>
          </p:cNvSpPr>
          <p:nvPr>
            <p:ph type="title"/>
          </p:nvPr>
        </p:nvSpPr>
        <p:spPr/>
        <p:txBody>
          <a:bodyPr/>
          <a:lstStyle/>
          <a:p>
            <a:r>
              <a:rPr lang="en-US" dirty="0" err="1"/>
              <a:t>ARPSpoof</a:t>
            </a:r>
            <a:endParaRPr lang="en-IN" dirty="0"/>
          </a:p>
        </p:txBody>
      </p:sp>
      <p:pic>
        <p:nvPicPr>
          <p:cNvPr id="8" name="Content Placeholder 7">
            <a:extLst>
              <a:ext uri="{FF2B5EF4-FFF2-40B4-BE49-F238E27FC236}">
                <a16:creationId xmlns:a16="http://schemas.microsoft.com/office/drawing/2014/main" id="{94F09CF1-1A6F-94A4-8CB4-CAED73F5292F}"/>
              </a:ext>
            </a:extLst>
          </p:cNvPr>
          <p:cNvPicPr>
            <a:picLocks noGrp="1" noChangeAspect="1"/>
          </p:cNvPicPr>
          <p:nvPr>
            <p:ph idx="1"/>
          </p:nvPr>
        </p:nvPicPr>
        <p:blipFill>
          <a:blip r:embed="rId2"/>
          <a:stretch>
            <a:fillRect/>
          </a:stretch>
        </p:blipFill>
        <p:spPr>
          <a:xfrm>
            <a:off x="1139483" y="1448081"/>
            <a:ext cx="8757060" cy="4797974"/>
          </a:xfrm>
          <a:prstGeom prst="rect">
            <a:avLst/>
          </a:prstGeom>
        </p:spPr>
      </p:pic>
    </p:spTree>
    <p:extLst>
      <p:ext uri="{BB962C8B-B14F-4D97-AF65-F5344CB8AC3E}">
        <p14:creationId xmlns:p14="http://schemas.microsoft.com/office/powerpoint/2010/main" val="19409800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ADE90-1E72-BF72-DCDB-30F41E06530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spcAft>
                <a:spcPts val="800"/>
              </a:spcAft>
            </a:pPr>
            <a:r>
              <a:rPr lang="en-US" sz="2000" b="1" kern="1200">
                <a:solidFill>
                  <a:srgbClr val="FFFFFF"/>
                </a:solidFill>
                <a:effectLst/>
                <a:latin typeface="+mj-lt"/>
                <a:ea typeface="+mj-ea"/>
                <a:cs typeface="+mj-cs"/>
              </a:rPr>
              <a:t>Steps to perform ARP Spoffing using arpspoof tool:-</a:t>
            </a:r>
            <a:br>
              <a:rPr lang="en-US" sz="2000" kern="1200">
                <a:solidFill>
                  <a:srgbClr val="FFFFFF"/>
                </a:solidFill>
                <a:effectLst/>
                <a:latin typeface="+mj-lt"/>
                <a:ea typeface="+mj-ea"/>
                <a:cs typeface="+mj-cs"/>
              </a:rPr>
            </a:br>
            <a:r>
              <a:rPr lang="en-US" sz="2000" b="1" kern="1200">
                <a:solidFill>
                  <a:srgbClr val="FFFFFF"/>
                </a:solidFill>
                <a:effectLst/>
                <a:latin typeface="+mj-lt"/>
                <a:ea typeface="+mj-ea"/>
                <a:cs typeface="+mj-cs"/>
              </a:rPr>
              <a:t>→Use command “ifconfig” to find the network interface and system ip.</a:t>
            </a:r>
            <a:endParaRPr lang="en-US" sz="2000" kern="1200">
              <a:solidFill>
                <a:srgbClr val="FFFFFF"/>
              </a:solidFill>
              <a:latin typeface="+mj-lt"/>
              <a:ea typeface="+mj-ea"/>
              <a:cs typeface="+mj-cs"/>
            </a:endParaRPr>
          </a:p>
        </p:txBody>
      </p:sp>
      <p:pic>
        <p:nvPicPr>
          <p:cNvPr id="8" name="Content Placeholder 7">
            <a:extLst>
              <a:ext uri="{FF2B5EF4-FFF2-40B4-BE49-F238E27FC236}">
                <a16:creationId xmlns:a16="http://schemas.microsoft.com/office/drawing/2014/main" id="{3B0A8C7A-8F85-4AFD-FCB7-CF4C5CCCDE8D}"/>
              </a:ext>
            </a:extLst>
          </p:cNvPr>
          <p:cNvPicPr>
            <a:picLocks noGrp="1" noChangeAspect="1"/>
          </p:cNvPicPr>
          <p:nvPr>
            <p:ph idx="1"/>
          </p:nvPr>
        </p:nvPicPr>
        <p:blipFill>
          <a:blip r:embed="rId2"/>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126670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2CE7-CD6E-BCA4-DB15-792E30F28B99}"/>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b="1" kern="1200">
                <a:solidFill>
                  <a:schemeClr val="tx1"/>
                </a:solidFill>
                <a:effectLst/>
                <a:latin typeface="+mj-lt"/>
                <a:ea typeface="+mj-ea"/>
                <a:cs typeface="+mj-cs"/>
              </a:rPr>
              <a:t>→Use command arp -n to find all available host ips.</a:t>
            </a:r>
            <a:endParaRPr lang="en-US" sz="3600" kern="120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4B9B2864-7664-B3ED-1F82-11EE8076CF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083467" y="496960"/>
            <a:ext cx="10052007" cy="3392553"/>
          </a:xfrm>
          <a:prstGeom prst="rect">
            <a:avLst/>
          </a:prstGeom>
          <a:noFill/>
        </p:spPr>
      </p:pic>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0092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6A28F-258C-E4E6-EA35-E85DDEC03A5D}"/>
              </a:ext>
            </a:extLst>
          </p:cNvPr>
          <p:cNvSpPr>
            <a:spLocks noGrp="1"/>
          </p:cNvSpPr>
          <p:nvPr>
            <p:ph type="title"/>
          </p:nvPr>
        </p:nvSpPr>
        <p:spPr/>
        <p:txBody>
          <a:bodyPr>
            <a:normAutofit/>
          </a:bodyPr>
          <a:lstStyle/>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Step3:- Perform ARP spoofing.</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sz="1800" b="1" kern="100" dirty="0">
                <a:effectLst/>
                <a:latin typeface="Aptos" panose="020B0004020202020204" pitchFamily="34" charset="0"/>
                <a:ea typeface="Aptos" panose="020B0004020202020204" pitchFamily="34" charset="0"/>
                <a:cs typeface="Times New Roman" panose="02020603050405020304" pitchFamily="18" charset="0"/>
              </a:rPr>
              <a:t>→To perform ARP spoofing use command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arpspoof</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i</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&lt;interface&gt; -t &lt;</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host_ip</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&gt; &lt;</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system_ip</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&gt;”</a:t>
            </a:r>
            <a:endParaRPr lang="en-IN" dirty="0"/>
          </a:p>
        </p:txBody>
      </p:sp>
      <p:pic>
        <p:nvPicPr>
          <p:cNvPr id="4" name="Content Placeholder 3" descr="A screenshot of a computer screen&#10;&#10;Description automatically generated">
            <a:extLst>
              <a:ext uri="{FF2B5EF4-FFF2-40B4-BE49-F238E27FC236}">
                <a16:creationId xmlns:a16="http://schemas.microsoft.com/office/drawing/2014/main" id="{554970ED-2D0A-F2A0-C6A6-D6849107EA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81246" y="1825625"/>
            <a:ext cx="4829507" cy="4351338"/>
          </a:xfrm>
          <a:prstGeom prst="rect">
            <a:avLst/>
          </a:prstGeom>
          <a:noFill/>
          <a:ln>
            <a:noFill/>
          </a:ln>
        </p:spPr>
      </p:pic>
    </p:spTree>
    <p:extLst>
      <p:ext uri="{BB962C8B-B14F-4D97-AF65-F5344CB8AC3E}">
        <p14:creationId xmlns:p14="http://schemas.microsoft.com/office/powerpoint/2010/main" val="187490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E266-0F06-9F24-6B3C-35568C661501}"/>
              </a:ext>
            </a:extLst>
          </p:cNvPr>
          <p:cNvSpPr>
            <a:spLocks noGrp="1"/>
          </p:cNvSpPr>
          <p:nvPr>
            <p:ph type="title"/>
          </p:nvPr>
        </p:nvSpPr>
        <p:spPr/>
        <p:txBody>
          <a:bodyPr>
            <a:normAutofit/>
          </a:bodyPr>
          <a:lstStyle/>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Step4:- Saving captured traffic.</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→Once the ARP spoofing is in effect, you can save the intercepted traffic in text file using the command:”</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tcpdump</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i</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&lt;interface&gt; -l &gt; captured_traffic.txt”.</a:t>
            </a:r>
            <a:endParaRPr lang="en-IN" dirty="0"/>
          </a:p>
        </p:txBody>
      </p:sp>
      <p:pic>
        <p:nvPicPr>
          <p:cNvPr id="4" name="Content Placeholder 3" descr="A screenshot of a computer screen&#10;&#10;Description automatically generated">
            <a:extLst>
              <a:ext uri="{FF2B5EF4-FFF2-40B4-BE49-F238E27FC236}">
                <a16:creationId xmlns:a16="http://schemas.microsoft.com/office/drawing/2014/main" id="{AA5135F0-1105-AD0C-EE15-7A27FBE3FB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638" y="2171492"/>
            <a:ext cx="11606723" cy="2500314"/>
          </a:xfrm>
          <a:prstGeom prst="rect">
            <a:avLst/>
          </a:prstGeom>
          <a:noFill/>
          <a:ln>
            <a:noFill/>
          </a:ln>
        </p:spPr>
      </p:pic>
    </p:spTree>
    <p:extLst>
      <p:ext uri="{BB962C8B-B14F-4D97-AF65-F5344CB8AC3E}">
        <p14:creationId xmlns:p14="http://schemas.microsoft.com/office/powerpoint/2010/main" val="980641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592F7-AD90-9629-6F82-04522DD549A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effectLst/>
                <a:latin typeface="+mj-lt"/>
                <a:ea typeface="+mj-ea"/>
                <a:cs typeface="+mj-cs"/>
              </a:rPr>
              <a:t>→Here we have the saved text file.</a:t>
            </a:r>
            <a:endParaRPr lang="en-US" sz="3600" kern="1200">
              <a:solidFill>
                <a:srgbClr val="FFFFFF"/>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F4CE4A98-381A-EEF6-E62A-19D205F11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698757"/>
            <a:ext cx="6780700" cy="3458156"/>
          </a:xfrm>
          <a:prstGeom prst="rect">
            <a:avLst/>
          </a:prstGeom>
          <a:noFill/>
        </p:spPr>
      </p:pic>
    </p:spTree>
    <p:extLst>
      <p:ext uri="{BB962C8B-B14F-4D97-AF65-F5344CB8AC3E}">
        <p14:creationId xmlns:p14="http://schemas.microsoft.com/office/powerpoint/2010/main" val="4047605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5FC5-7C87-EBA1-852B-A9372652843C}"/>
              </a:ext>
            </a:extLst>
          </p:cNvPr>
          <p:cNvSpPr>
            <a:spLocks noGrp="1"/>
          </p:cNvSpPr>
          <p:nvPr>
            <p:ph type="title"/>
          </p:nvPr>
        </p:nvSpPr>
        <p:spPr/>
        <p:txBody>
          <a:bodyPr/>
          <a:lstStyle/>
          <a:p>
            <a:r>
              <a:rPr lang="en-US" b="1" dirty="0"/>
              <a:t>N</a:t>
            </a:r>
            <a:r>
              <a:rPr lang="en-IN" b="1" dirty="0" err="1"/>
              <a:t>etwork</a:t>
            </a:r>
            <a:r>
              <a:rPr lang="en-IN" b="1" dirty="0"/>
              <a:t> Worms</a:t>
            </a:r>
            <a:endParaRPr lang="en-IN" dirty="0"/>
          </a:p>
        </p:txBody>
      </p:sp>
      <p:sp>
        <p:nvSpPr>
          <p:cNvPr id="4" name="Rectangle 1">
            <a:extLst>
              <a:ext uri="{FF2B5EF4-FFF2-40B4-BE49-F238E27FC236}">
                <a16:creationId xmlns:a16="http://schemas.microsoft.com/office/drawing/2014/main" id="{64E3AE78-EBF7-87A5-9F96-59174E2D8BA5}"/>
              </a:ext>
            </a:extLst>
          </p:cNvPr>
          <p:cNvSpPr>
            <a:spLocks noGrp="1" noChangeArrowheads="1"/>
          </p:cNvSpPr>
          <p:nvPr>
            <p:ph idx="1"/>
          </p:nvPr>
        </p:nvSpPr>
        <p:spPr bwMode="auto">
          <a:xfrm>
            <a:off x="838200" y="1944170"/>
            <a:ext cx="1073971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Network worms are self-replicating malware that spread across networks without user intervention. They exploit vulnerabilities in network services to infect multiple systems, often leading to the complete compromise of network resources.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Impact</a:t>
            </a:r>
            <a:r>
              <a:rPr kumimoji="0" lang="en-US" altLang="en-US" b="0" i="0" u="none" strike="noStrike" cap="none" normalizeH="0" baseline="0">
                <a:ln>
                  <a:noFill/>
                </a:ln>
                <a:solidFill>
                  <a:schemeClr val="tx1"/>
                </a:solidFill>
                <a:effectLst/>
                <a:latin typeface="Arial" panose="020B0604020202020204" pitchFamily="34" charset="0"/>
              </a:rPr>
              <a:t>: Depletion of network resources, data corruption, system downtime, and the spread of malware across network devices. </a:t>
            </a:r>
          </a:p>
        </p:txBody>
      </p:sp>
    </p:spTree>
    <p:extLst>
      <p:ext uri="{BB962C8B-B14F-4D97-AF65-F5344CB8AC3E}">
        <p14:creationId xmlns:p14="http://schemas.microsoft.com/office/powerpoint/2010/main" val="2798205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B00C-E97E-A2EE-C2CD-107BA65975AF}"/>
              </a:ext>
            </a:extLst>
          </p:cNvPr>
          <p:cNvSpPr>
            <a:spLocks noGrp="1"/>
          </p:cNvSpPr>
          <p:nvPr>
            <p:ph type="title"/>
          </p:nvPr>
        </p:nvSpPr>
        <p:spPr/>
        <p:txBody>
          <a:bodyPr/>
          <a:lstStyle/>
          <a:p>
            <a:pPr algn="ctr"/>
            <a:r>
              <a:rPr lang="en-IN" dirty="0"/>
              <a:t>Botnets</a:t>
            </a:r>
          </a:p>
        </p:txBody>
      </p:sp>
      <p:sp>
        <p:nvSpPr>
          <p:cNvPr id="4" name="Rectangle 1">
            <a:extLst>
              <a:ext uri="{FF2B5EF4-FFF2-40B4-BE49-F238E27FC236}">
                <a16:creationId xmlns:a16="http://schemas.microsoft.com/office/drawing/2014/main" id="{AF8BD08B-F99C-7DAB-0DDC-4ED967807464}"/>
              </a:ext>
            </a:extLst>
          </p:cNvPr>
          <p:cNvSpPr>
            <a:spLocks noGrp="1" noChangeArrowheads="1"/>
          </p:cNvSpPr>
          <p:nvPr>
            <p:ph idx="1"/>
          </p:nvPr>
        </p:nvSpPr>
        <p:spPr bwMode="auto">
          <a:xfrm>
            <a:off x="838199" y="1779134"/>
            <a:ext cx="1083384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Description</a:t>
            </a:r>
            <a:r>
              <a:rPr kumimoji="0" lang="en-US" altLang="en-US" sz="3200" b="0" i="0" u="none" strike="noStrike" cap="none" normalizeH="0" baseline="0" dirty="0">
                <a:ln>
                  <a:noFill/>
                </a:ln>
                <a:solidFill>
                  <a:schemeClr val="tx1"/>
                </a:solidFill>
                <a:effectLst/>
                <a:latin typeface="Arial" panose="020B0604020202020204" pitchFamily="34" charset="0"/>
              </a:rPr>
              <a:t>: Botnets are networks of compromised devices that attackers remotely control. Botnets are often used to launch DDoS attacks, send spam, or perform distributed network scanning.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Impact</a:t>
            </a:r>
            <a:r>
              <a:rPr kumimoji="0" lang="en-US" altLang="en-US" sz="3200" b="0" i="0" u="none" strike="noStrike" cap="none" normalizeH="0" baseline="0" dirty="0">
                <a:ln>
                  <a:noFill/>
                </a:ln>
                <a:solidFill>
                  <a:schemeClr val="tx1"/>
                </a:solidFill>
                <a:effectLst/>
                <a:latin typeface="Arial" panose="020B0604020202020204" pitchFamily="34" charset="0"/>
              </a:rPr>
              <a:t>: Large-scale disruptions to services, data breaches, and involvement in illegal activities without the knowledge of the system owners. </a:t>
            </a:r>
          </a:p>
        </p:txBody>
      </p:sp>
    </p:spTree>
    <p:extLst>
      <p:ext uri="{BB962C8B-B14F-4D97-AF65-F5344CB8AC3E}">
        <p14:creationId xmlns:p14="http://schemas.microsoft.com/office/powerpoint/2010/main" val="8839886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4BCF0539-0960-D1C7-AA39-5B670F99D007}"/>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How The Botnet Grows</a:t>
            </a:r>
          </a:p>
        </p:txBody>
      </p:sp>
      <p:sp>
        <p:nvSpPr>
          <p:cNvPr id="7171" name="Rectangle 2">
            <a:extLst>
              <a:ext uri="{FF2B5EF4-FFF2-40B4-BE49-F238E27FC236}">
                <a16:creationId xmlns:a16="http://schemas.microsoft.com/office/drawing/2014/main" id="{562CE5A1-D65E-6242-22DB-AE2B8B6A53D6}"/>
              </a:ext>
            </a:extLst>
          </p:cNvPr>
          <p:cNvSpPr>
            <a:spLocks noGrp="1" noChangeArrowheads="1"/>
          </p:cNvSpPr>
          <p:nvPr>
            <p:ph type="body" idx="1"/>
          </p:nvPr>
        </p:nvSpPr>
        <p:spPr>
          <a:xfrm>
            <a:off x="2196072" y="1356624"/>
            <a:ext cx="7958276" cy="482633"/>
          </a:xfrm>
        </p:spPr>
        <p:txBody>
          <a:bodyPr>
            <a:spAutoFit/>
          </a:bodyPr>
          <a:lstStyle/>
          <a:p>
            <a:pPr eaLnBrk="1"/>
            <a:endParaRPr lang="en-US" altLang="en-US"/>
          </a:p>
        </p:txBody>
      </p:sp>
      <p:pic>
        <p:nvPicPr>
          <p:cNvPr id="7172" name="Picture 3">
            <a:extLst>
              <a:ext uri="{FF2B5EF4-FFF2-40B4-BE49-F238E27FC236}">
                <a16:creationId xmlns:a16="http://schemas.microsoft.com/office/drawing/2014/main" id="{377624C1-DD61-85D8-91A1-AEEB1C197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91" y="2357528"/>
            <a:ext cx="6660700" cy="34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F226882A-0F24-63B9-FB82-B826C30DFE60}"/>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How The Botnet Grows</a:t>
            </a:r>
          </a:p>
        </p:txBody>
      </p:sp>
      <p:sp>
        <p:nvSpPr>
          <p:cNvPr id="8195" name="Rectangle 2">
            <a:extLst>
              <a:ext uri="{FF2B5EF4-FFF2-40B4-BE49-F238E27FC236}">
                <a16:creationId xmlns:a16="http://schemas.microsoft.com/office/drawing/2014/main" id="{FFEE0459-7227-B152-9722-28F7B911D991}"/>
              </a:ext>
            </a:extLst>
          </p:cNvPr>
          <p:cNvSpPr>
            <a:spLocks noGrp="1" noChangeArrowheads="1"/>
          </p:cNvSpPr>
          <p:nvPr>
            <p:ph type="body" idx="1"/>
          </p:nvPr>
        </p:nvSpPr>
        <p:spPr>
          <a:xfrm>
            <a:off x="2196072" y="1356624"/>
            <a:ext cx="7958276" cy="482633"/>
          </a:xfrm>
        </p:spPr>
        <p:txBody>
          <a:bodyPr>
            <a:spAutoFit/>
          </a:bodyPr>
          <a:lstStyle/>
          <a:p>
            <a:pPr eaLnBrk="1"/>
            <a:endParaRPr lang="en-US" altLang="en-US"/>
          </a:p>
        </p:txBody>
      </p:sp>
      <p:pic>
        <p:nvPicPr>
          <p:cNvPr id="8196" name="Picture 3">
            <a:extLst>
              <a:ext uri="{FF2B5EF4-FFF2-40B4-BE49-F238E27FC236}">
                <a16:creationId xmlns:a16="http://schemas.microsoft.com/office/drawing/2014/main" id="{7ADA082B-515A-DC86-86C8-22DDF80FD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91" y="2357528"/>
            <a:ext cx="6660700" cy="34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197" name="Picture 4">
            <a:extLst>
              <a:ext uri="{FF2B5EF4-FFF2-40B4-BE49-F238E27FC236}">
                <a16:creationId xmlns:a16="http://schemas.microsoft.com/office/drawing/2014/main" id="{F6EE5444-B26B-70E2-4B3C-9532E9E87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954" y="2366170"/>
            <a:ext cx="6634777" cy="351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241EEDB-D88D-AAFB-CE8D-AE95256C9748}"/>
              </a:ext>
            </a:extLst>
          </p:cNvPr>
          <p:cNvSpPr>
            <a:spLocks noGrp="1"/>
          </p:cNvSpPr>
          <p:nvPr>
            <p:ph type="title"/>
          </p:nvPr>
        </p:nvSpPr>
        <p:spPr/>
        <p:txBody>
          <a:bodyPr/>
          <a:lstStyle/>
          <a:p>
            <a:r>
              <a:rPr lang="en-US" altLang="en-US"/>
              <a:t>Detecting DOS attacks</a:t>
            </a:r>
          </a:p>
        </p:txBody>
      </p:sp>
      <p:sp>
        <p:nvSpPr>
          <p:cNvPr id="14339" name="Content Placeholder 2">
            <a:extLst>
              <a:ext uri="{FF2B5EF4-FFF2-40B4-BE49-F238E27FC236}">
                <a16:creationId xmlns:a16="http://schemas.microsoft.com/office/drawing/2014/main" id="{D313E3C4-7142-A368-76E9-66DD52516054}"/>
              </a:ext>
            </a:extLst>
          </p:cNvPr>
          <p:cNvSpPr>
            <a:spLocks noGrp="1"/>
          </p:cNvSpPr>
          <p:nvPr>
            <p:ph idx="1"/>
          </p:nvPr>
        </p:nvSpPr>
        <p:spPr/>
        <p:txBody>
          <a:bodyPr/>
          <a:lstStyle/>
          <a:p>
            <a:r>
              <a:rPr lang="en-US" altLang="en-US"/>
              <a:t>How to determine if your system is under  attack?</a:t>
            </a:r>
          </a:p>
          <a:p>
            <a:endParaRPr lang="en-US" altLang="en-US"/>
          </a:p>
          <a:p>
            <a:r>
              <a:rPr lang="en-US" altLang="en-US"/>
              <a:t>Show CPU utilization</a:t>
            </a:r>
          </a:p>
          <a:p>
            <a:endParaRPr lang="en-US" altLang="en-US"/>
          </a:p>
          <a:p>
            <a:r>
              <a:rPr lang="en-US" altLang="en-US"/>
              <a:t>Access-lists implementation</a:t>
            </a:r>
          </a:p>
        </p:txBody>
      </p:sp>
      <p:pic>
        <p:nvPicPr>
          <p:cNvPr id="2" name="Picture 1" descr="A colorful logo with a white background&#10;&#10;Description automatically generated">
            <a:extLst>
              <a:ext uri="{FF2B5EF4-FFF2-40B4-BE49-F238E27FC236}">
                <a16:creationId xmlns:a16="http://schemas.microsoft.com/office/drawing/2014/main" id="{B679CC15-27DA-1024-7635-9D81DD69163F}"/>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98BA5C0A-0CF4-22BF-00F0-7524CC843F37}"/>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How The Botnet Grows</a:t>
            </a:r>
          </a:p>
        </p:txBody>
      </p:sp>
      <p:sp>
        <p:nvSpPr>
          <p:cNvPr id="9219" name="Rectangle 2">
            <a:extLst>
              <a:ext uri="{FF2B5EF4-FFF2-40B4-BE49-F238E27FC236}">
                <a16:creationId xmlns:a16="http://schemas.microsoft.com/office/drawing/2014/main" id="{BBF0E144-D416-86CB-351B-27C68372D684}"/>
              </a:ext>
            </a:extLst>
          </p:cNvPr>
          <p:cNvSpPr>
            <a:spLocks noGrp="1" noChangeArrowheads="1"/>
          </p:cNvSpPr>
          <p:nvPr>
            <p:ph type="body" idx="1"/>
          </p:nvPr>
        </p:nvSpPr>
        <p:spPr>
          <a:xfrm>
            <a:off x="2196072" y="1356624"/>
            <a:ext cx="7958276" cy="482633"/>
          </a:xfrm>
        </p:spPr>
        <p:txBody>
          <a:bodyPr>
            <a:spAutoFit/>
          </a:bodyPr>
          <a:lstStyle/>
          <a:p>
            <a:pPr eaLnBrk="1"/>
            <a:endParaRPr lang="en-US" altLang="en-US"/>
          </a:p>
        </p:txBody>
      </p:sp>
      <p:pic>
        <p:nvPicPr>
          <p:cNvPr id="9220" name="Picture 3">
            <a:extLst>
              <a:ext uri="{FF2B5EF4-FFF2-40B4-BE49-F238E27FC236}">
                <a16:creationId xmlns:a16="http://schemas.microsoft.com/office/drawing/2014/main" id="{90AA3E53-B3BD-A3D2-4BEF-4E217609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91" y="2357528"/>
            <a:ext cx="6660700" cy="34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21" name="Picture 4">
            <a:extLst>
              <a:ext uri="{FF2B5EF4-FFF2-40B4-BE49-F238E27FC236}">
                <a16:creationId xmlns:a16="http://schemas.microsoft.com/office/drawing/2014/main" id="{2B284FA6-435C-9A93-2513-C49116BB8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954" y="2366170"/>
            <a:ext cx="6634777" cy="351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22" name="Picture 5">
            <a:extLst>
              <a:ext uri="{FF2B5EF4-FFF2-40B4-BE49-F238E27FC236}">
                <a16:creationId xmlns:a16="http://schemas.microsoft.com/office/drawing/2014/main" id="{B5B20443-626B-F9DE-15E9-F205923AC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993" y="2363289"/>
            <a:ext cx="6660699" cy="35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CED61A42-E1F6-DB61-CD9B-105A9B91F251}"/>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How The Botnet Grows</a:t>
            </a:r>
          </a:p>
        </p:txBody>
      </p:sp>
      <p:sp>
        <p:nvSpPr>
          <p:cNvPr id="10243" name="Rectangle 2">
            <a:extLst>
              <a:ext uri="{FF2B5EF4-FFF2-40B4-BE49-F238E27FC236}">
                <a16:creationId xmlns:a16="http://schemas.microsoft.com/office/drawing/2014/main" id="{262EFE64-031A-FBD3-DAA2-25AD17A44A09}"/>
              </a:ext>
            </a:extLst>
          </p:cNvPr>
          <p:cNvSpPr>
            <a:spLocks noGrp="1" noChangeArrowheads="1"/>
          </p:cNvSpPr>
          <p:nvPr>
            <p:ph type="body" idx="1"/>
          </p:nvPr>
        </p:nvSpPr>
        <p:spPr>
          <a:xfrm>
            <a:off x="2196072" y="1356624"/>
            <a:ext cx="7958276" cy="482633"/>
          </a:xfrm>
        </p:spPr>
        <p:txBody>
          <a:bodyPr>
            <a:spAutoFit/>
          </a:bodyPr>
          <a:lstStyle/>
          <a:p>
            <a:pPr eaLnBrk="1"/>
            <a:endParaRPr lang="en-US" altLang="en-US"/>
          </a:p>
        </p:txBody>
      </p:sp>
      <p:pic>
        <p:nvPicPr>
          <p:cNvPr id="10244" name="Picture 3">
            <a:extLst>
              <a:ext uri="{FF2B5EF4-FFF2-40B4-BE49-F238E27FC236}">
                <a16:creationId xmlns:a16="http://schemas.microsoft.com/office/drawing/2014/main" id="{58CD4CA0-12BB-89AC-112E-8CCF19283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91" y="2357528"/>
            <a:ext cx="6660700" cy="34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5" name="Picture 4">
            <a:extLst>
              <a:ext uri="{FF2B5EF4-FFF2-40B4-BE49-F238E27FC236}">
                <a16:creationId xmlns:a16="http://schemas.microsoft.com/office/drawing/2014/main" id="{E9B53C5A-D2BE-2810-4966-E428CD39E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954" y="2366170"/>
            <a:ext cx="6634777" cy="351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6" name="Picture 5">
            <a:extLst>
              <a:ext uri="{FF2B5EF4-FFF2-40B4-BE49-F238E27FC236}">
                <a16:creationId xmlns:a16="http://schemas.microsoft.com/office/drawing/2014/main" id="{A5985FD8-EDD7-E713-3D5E-F05B707C6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993" y="2363289"/>
            <a:ext cx="6660699" cy="35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7" name="Picture 6">
            <a:extLst>
              <a:ext uri="{FF2B5EF4-FFF2-40B4-BE49-F238E27FC236}">
                <a16:creationId xmlns:a16="http://schemas.microsoft.com/office/drawing/2014/main" id="{B0F3E269-CA42-5DC7-250E-54EA787EA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193" y="2357529"/>
            <a:ext cx="6617495" cy="353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B1316036-0207-BEFD-6BD0-6859216DC8B8}"/>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Recruiting New Machines</a:t>
            </a:r>
          </a:p>
        </p:txBody>
      </p:sp>
      <p:sp>
        <p:nvSpPr>
          <p:cNvPr id="11267" name="Rectangle 2">
            <a:extLst>
              <a:ext uri="{FF2B5EF4-FFF2-40B4-BE49-F238E27FC236}">
                <a16:creationId xmlns:a16="http://schemas.microsoft.com/office/drawing/2014/main" id="{6E448959-EC50-E192-E335-C50CB58999D5}"/>
              </a:ext>
            </a:extLst>
          </p:cNvPr>
          <p:cNvSpPr>
            <a:spLocks noGrp="1" noChangeArrowheads="1"/>
          </p:cNvSpPr>
          <p:nvPr>
            <p:ph type="body" idx="1"/>
          </p:nvPr>
        </p:nvSpPr>
        <p:spPr>
          <a:xfrm>
            <a:off x="2196072" y="1356623"/>
            <a:ext cx="7958276" cy="5337038"/>
          </a:xfrm>
        </p:spPr>
        <p:txBody>
          <a:bodyPr>
            <a:spAutoFit/>
          </a:bodyPr>
          <a:lstStyle/>
          <a:p>
            <a:pPr>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Exploit a vulnerability to execute a short program </a:t>
            </a:r>
            <a:r>
              <a:rPr lang="en-GB" altLang="en-US">
                <a:solidFill>
                  <a:srgbClr val="CCCCFF"/>
                </a:solidFill>
                <a:latin typeface="Lucida Sans Unicode" panose="020B0602030504020204" pitchFamily="34" charset="0"/>
              </a:rPr>
              <a:t>(exploits)</a:t>
            </a:r>
            <a:r>
              <a:rPr lang="en-GB" altLang="en-US">
                <a:latin typeface="Lucida Sans Unicode" panose="020B0602030504020204" pitchFamily="34" charset="0"/>
              </a:rPr>
              <a:t> on victim’s machine</a:t>
            </a:r>
          </a:p>
          <a:p>
            <a:pPr lvl="1">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Buffer overflows, email viruses, Trojans etc.</a:t>
            </a:r>
          </a:p>
          <a:p>
            <a:pPr>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Exploit downloads and installs actual bot</a:t>
            </a:r>
          </a:p>
          <a:p>
            <a:pPr>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Bot disables firewall and A/V software</a:t>
            </a:r>
          </a:p>
          <a:p>
            <a:pPr>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Bot locates IRC server, connects, joins</a:t>
            </a:r>
          </a:p>
          <a:p>
            <a:pPr lvl="1">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Typically need DNS to find out server’s IP address</a:t>
            </a:r>
          </a:p>
          <a:p>
            <a:pPr lvl="1">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Authentication password often stored in bot binary</a:t>
            </a:r>
          </a:p>
          <a:p>
            <a:pPr>
              <a:spcBef>
                <a:spcPts val="363"/>
              </a:spcBef>
              <a:spcAft>
                <a:spcPts val="363"/>
              </a:spcAft>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Botmaster issues commands</a:t>
            </a:r>
          </a:p>
          <a:p>
            <a:pPr>
              <a:lnSpc>
                <a:spcPct val="101000"/>
              </a:lnSpc>
              <a:spcBef>
                <a:spcPts val="363"/>
              </a:spcBef>
              <a:spcAft>
                <a:spcPts val="363"/>
              </a:spcAft>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CCB4F29A-CBDB-7811-42FD-590FCD4DB6E2}"/>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Recruiting New Machines</a:t>
            </a:r>
          </a:p>
        </p:txBody>
      </p:sp>
      <p:sp>
        <p:nvSpPr>
          <p:cNvPr id="12291" name="Rectangle 2">
            <a:extLst>
              <a:ext uri="{FF2B5EF4-FFF2-40B4-BE49-F238E27FC236}">
                <a16:creationId xmlns:a16="http://schemas.microsoft.com/office/drawing/2014/main" id="{5BD46536-9575-BC95-82E9-131BA646E4C6}"/>
              </a:ext>
            </a:extLst>
          </p:cNvPr>
          <p:cNvSpPr>
            <a:spLocks noGrp="1" noChangeArrowheads="1"/>
          </p:cNvSpPr>
          <p:nvPr>
            <p:ph type="body" idx="1"/>
          </p:nvPr>
        </p:nvSpPr>
        <p:spPr>
          <a:xfrm>
            <a:off x="2196072" y="1356624"/>
            <a:ext cx="7958276" cy="482633"/>
          </a:xfrm>
        </p:spPr>
        <p:txBody>
          <a:bodyPr>
            <a:spAutoFit/>
          </a:bodyPr>
          <a:lstStyle/>
          <a:p>
            <a:pPr eaLnBrk="1"/>
            <a:endParaRPr lang="en-US" altLang="en-US"/>
          </a:p>
        </p:txBody>
      </p:sp>
      <p:pic>
        <p:nvPicPr>
          <p:cNvPr id="12292" name="Picture 3">
            <a:extLst>
              <a:ext uri="{FF2B5EF4-FFF2-40B4-BE49-F238E27FC236}">
                <a16:creationId xmlns:a16="http://schemas.microsoft.com/office/drawing/2014/main" id="{5A00E55C-4AA1-E901-FE71-54239509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529" y="2253838"/>
            <a:ext cx="5668435" cy="358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1427EC87-0142-9DAB-34BE-310136FD5A1A}"/>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What Is It Used For</a:t>
            </a:r>
          </a:p>
        </p:txBody>
      </p:sp>
      <p:sp>
        <p:nvSpPr>
          <p:cNvPr id="13315" name="Rectangle 2">
            <a:extLst>
              <a:ext uri="{FF2B5EF4-FFF2-40B4-BE49-F238E27FC236}">
                <a16:creationId xmlns:a16="http://schemas.microsoft.com/office/drawing/2014/main" id="{EF1842EC-8E5D-5000-249B-F868131F010E}"/>
              </a:ext>
            </a:extLst>
          </p:cNvPr>
          <p:cNvSpPr>
            <a:spLocks noGrp="1" noChangeArrowheads="1"/>
          </p:cNvSpPr>
          <p:nvPr>
            <p:ph type="body" idx="1"/>
          </p:nvPr>
        </p:nvSpPr>
        <p:spPr>
          <a:xfrm>
            <a:off x="2196072" y="1356623"/>
            <a:ext cx="8116692" cy="527517"/>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Botnets are mainly used for only one thing</a:t>
            </a:r>
          </a:p>
        </p:txBody>
      </p:sp>
      <p:pic>
        <p:nvPicPr>
          <p:cNvPr id="16387" name="Picture 3">
            <a:extLst>
              <a:ext uri="{FF2B5EF4-FFF2-40B4-BE49-F238E27FC236}">
                <a16:creationId xmlns:a16="http://schemas.microsoft.com/office/drawing/2014/main" id="{ADBF3AFD-F8C0-8641-475D-2C8117810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558" y="2305683"/>
            <a:ext cx="4622885" cy="2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wheel spokes="8"/>
  </p:transition>
  <p:timing>
    <p:tnLst>
      <p:par>
        <p:cTn id="1" dur="indefinite"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checkerboard(across)">
                                      <p:cBhvr>
                                        <p:cTn id="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38C58809-2C39-9482-8B57-6FE82426A020}"/>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How Are They Used</a:t>
            </a:r>
          </a:p>
        </p:txBody>
      </p:sp>
      <p:sp>
        <p:nvSpPr>
          <p:cNvPr id="14339" name="Rectangle 2">
            <a:extLst>
              <a:ext uri="{FF2B5EF4-FFF2-40B4-BE49-F238E27FC236}">
                <a16:creationId xmlns:a16="http://schemas.microsoft.com/office/drawing/2014/main" id="{02C9B1B3-C587-6855-6FF6-FA7C93038407}"/>
              </a:ext>
            </a:extLst>
          </p:cNvPr>
          <p:cNvSpPr>
            <a:spLocks noGrp="1" noChangeArrowheads="1"/>
          </p:cNvSpPr>
          <p:nvPr>
            <p:ph type="body" idx="1"/>
          </p:nvPr>
        </p:nvSpPr>
        <p:spPr>
          <a:xfrm>
            <a:off x="2196071" y="1356623"/>
            <a:ext cx="8254947" cy="3908058"/>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Distributed Denial of Service (DDoS) attacks</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Sending Spams</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Phishing (fake websites)</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Addware (Trojan horse)</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Spyware (keylogging, information harvesting)</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Storing pirated materials</a:t>
            </a:r>
          </a:p>
          <a:p>
            <a:pPr>
              <a:lnSpc>
                <a:spcPct val="101000"/>
              </a:lnSpc>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FCC1C35E-0706-79C5-22A1-5436BD287EB9}"/>
              </a:ext>
            </a:extLst>
          </p:cNvPr>
          <p:cNvSpPr>
            <a:spLocks noGrp="1" noChangeArrowheads="1"/>
          </p:cNvSpPr>
          <p:nvPr>
            <p:ph type="title"/>
          </p:nvPr>
        </p:nvSpPr>
        <p:spPr>
          <a:xfrm>
            <a:off x="2196072" y="467780"/>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Example : SDBot</a:t>
            </a:r>
          </a:p>
        </p:txBody>
      </p:sp>
      <p:sp>
        <p:nvSpPr>
          <p:cNvPr id="15363" name="Rectangle 2">
            <a:extLst>
              <a:ext uri="{FF2B5EF4-FFF2-40B4-BE49-F238E27FC236}">
                <a16:creationId xmlns:a16="http://schemas.microsoft.com/office/drawing/2014/main" id="{F3C89A95-948C-289B-49DE-6E0290339CE2}"/>
              </a:ext>
            </a:extLst>
          </p:cNvPr>
          <p:cNvSpPr>
            <a:spLocks noGrp="1" noChangeArrowheads="1"/>
          </p:cNvSpPr>
          <p:nvPr>
            <p:ph type="body" idx="1"/>
          </p:nvPr>
        </p:nvSpPr>
        <p:spPr>
          <a:xfrm>
            <a:off x="2086620" y="1147802"/>
            <a:ext cx="8364398" cy="6461256"/>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Open-source Malware</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Aliases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Mcafee: IRC-SDBot, Symantec: Backdoor.Sdbot</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Infection</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Mostly through network shares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Try to connect using password guessing (exploits weak passwords)</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Signs of Compromise</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SDBot copies itself to System folder - Known filenames: Aim95.exe, Syscfg32.exe etc..</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Registry entries modified </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Unexpected traffic : port 6667 or 7000</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Known IRC channels: Zxcvbnmas.i989.net etc..</a:t>
            </a:r>
          </a:p>
          <a:p>
            <a:pPr lvl="1">
              <a:lnSpc>
                <a:spcPct val="101000"/>
              </a:lnSpc>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B3CEA41B-6CD9-4779-E05C-2098A1182302}"/>
              </a:ext>
            </a:extLst>
          </p:cNvPr>
          <p:cNvSpPr>
            <a:spLocks noGrp="1" noChangeArrowheads="1"/>
          </p:cNvSpPr>
          <p:nvPr>
            <p:ph type="title"/>
          </p:nvPr>
        </p:nvSpPr>
        <p:spPr>
          <a:xfrm>
            <a:off x="2196072" y="76059"/>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Example : RBot</a:t>
            </a:r>
          </a:p>
        </p:txBody>
      </p:sp>
      <p:sp>
        <p:nvSpPr>
          <p:cNvPr id="16387" name="Rectangle 2">
            <a:extLst>
              <a:ext uri="{FF2B5EF4-FFF2-40B4-BE49-F238E27FC236}">
                <a16:creationId xmlns:a16="http://schemas.microsoft.com/office/drawing/2014/main" id="{DF7A2281-9ADC-49D2-F1A8-5B643A02C42B}"/>
              </a:ext>
            </a:extLst>
          </p:cNvPr>
          <p:cNvSpPr>
            <a:spLocks noGrp="1" noChangeArrowheads="1"/>
          </p:cNvSpPr>
          <p:nvPr>
            <p:ph type="body" idx="1"/>
          </p:nvPr>
        </p:nvSpPr>
        <p:spPr>
          <a:xfrm>
            <a:off x="2086620" y="733038"/>
            <a:ext cx="8364398" cy="6834307"/>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First of the Bot families to use encryption</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Aliases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Mcafee: W32/SDbot.worm.gen.g, Symantec: W32.Spybot.worm</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Infection</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Network shares, exploiting weak passwords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Known s/w vulnerabilities in windows (e.g.: lsass buffer overflow vulnerability)</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Signs of Compromise</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copies itself to System folder - Known filenames: wuamgrd.exe, or random names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Registry entries modified </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Terminate A/V processes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Unexpected traffic: 113 or other open ports</a:t>
            </a:r>
          </a:p>
          <a:p>
            <a:pPr lvl="1">
              <a:lnSpc>
                <a:spcPct val="101000"/>
              </a:lnSpc>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EDA6835-8CE5-C4D0-CB8E-2967A185C228}"/>
              </a:ext>
            </a:extLst>
          </p:cNvPr>
          <p:cNvSpPr>
            <a:spLocks noGrp="1" noChangeArrowheads="1"/>
          </p:cNvSpPr>
          <p:nvPr>
            <p:ph type="title"/>
          </p:nvPr>
        </p:nvSpPr>
        <p:spPr>
          <a:xfrm>
            <a:off x="2196072" y="391452"/>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Example : Agobot</a:t>
            </a:r>
          </a:p>
        </p:txBody>
      </p:sp>
      <p:sp>
        <p:nvSpPr>
          <p:cNvPr id="17411" name="Rectangle 2">
            <a:extLst>
              <a:ext uri="{FF2B5EF4-FFF2-40B4-BE49-F238E27FC236}">
                <a16:creationId xmlns:a16="http://schemas.microsoft.com/office/drawing/2014/main" id="{5F8485B1-A03F-A87C-7010-E5115E75C9CA}"/>
              </a:ext>
            </a:extLst>
          </p:cNvPr>
          <p:cNvSpPr>
            <a:spLocks noGrp="1" noChangeArrowheads="1"/>
          </p:cNvSpPr>
          <p:nvPr>
            <p:ph type="body" idx="1"/>
          </p:nvPr>
        </p:nvSpPr>
        <p:spPr>
          <a:xfrm>
            <a:off x="2086620" y="1372465"/>
            <a:ext cx="8364398" cy="6393225"/>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Modular Functionality</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Rather than infecting a system at once, it proceeds through three stages (3 modules)</a:t>
            </a:r>
          </a:p>
          <a:p>
            <a:pPr lvl="2">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 infect a client with the bot &amp; open backdoor</a:t>
            </a:r>
          </a:p>
          <a:p>
            <a:pPr lvl="2">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 shut down A/V tools</a:t>
            </a:r>
          </a:p>
          <a:p>
            <a:pPr lvl="2">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 block access to A/V and security related sites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After successful completion of one stage, the code for the next stage is downloaded</a:t>
            </a:r>
            <a:br>
              <a:rPr lang="en-GB" altLang="en-US">
                <a:latin typeface="Lucida Sans Unicode" panose="020B0602030504020204" pitchFamily="34" charset="0"/>
              </a:rPr>
            </a:br>
            <a:endParaRPr lang="en-GB" altLang="en-US">
              <a:latin typeface="Lucida Sans Unicode" panose="020B0602030504020204" pitchFamily="34" charset="0"/>
            </a:endParaRP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Advantage? </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developer can update or modify one portion/module without having to rewrite or recompile entire code</a:t>
            </a:r>
          </a:p>
          <a:p>
            <a:pPr>
              <a:lnSpc>
                <a:spcPct val="101000"/>
              </a:lnSpc>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a:p>
            <a:pPr lvl="1">
              <a:lnSpc>
                <a:spcPct val="101000"/>
              </a:lnSpc>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8B97FC3D-97F6-1B5B-82AD-5645AA958FE0}"/>
              </a:ext>
            </a:extLst>
          </p:cNvPr>
          <p:cNvSpPr>
            <a:spLocks noGrp="1" noChangeArrowheads="1"/>
          </p:cNvSpPr>
          <p:nvPr>
            <p:ph type="title"/>
          </p:nvPr>
        </p:nvSpPr>
        <p:spPr>
          <a:xfrm>
            <a:off x="2196072" y="145186"/>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Example : Agobot</a:t>
            </a:r>
          </a:p>
        </p:txBody>
      </p:sp>
      <p:sp>
        <p:nvSpPr>
          <p:cNvPr id="18435" name="Rectangle 2">
            <a:extLst>
              <a:ext uri="{FF2B5EF4-FFF2-40B4-BE49-F238E27FC236}">
                <a16:creationId xmlns:a16="http://schemas.microsoft.com/office/drawing/2014/main" id="{5CA652E0-60F8-3D7F-13BD-96A395BB5869}"/>
              </a:ext>
            </a:extLst>
          </p:cNvPr>
          <p:cNvSpPr>
            <a:spLocks noGrp="1" noChangeArrowheads="1"/>
          </p:cNvSpPr>
          <p:nvPr>
            <p:ph type="body" idx="1"/>
          </p:nvPr>
        </p:nvSpPr>
        <p:spPr>
          <a:xfrm>
            <a:off x="2086620" y="871293"/>
            <a:ext cx="8364398" cy="6210611"/>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Aliases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Mcafee: W32/Gaobot.worm, Symantec: W32.HLLW.Gaobot.gen</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Infection</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Network shares, password guessing</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P2P systems: Kazaa etc..</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Protocol: WASTE</a:t>
            </a:r>
          </a:p>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Signs of Compromise</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System folder: svshost.exe, sysmgr.exe etc..</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Registry entries modification</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Terminate A/V processes</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Modify %System\drivers\etc\hosts file</a:t>
            </a:r>
          </a:p>
          <a:p>
            <a:pPr lvl="2">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Symantec/ Mcafee’s live update sites are redirected to 127.0.0.1</a:t>
            </a: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37A0058-619B-F14A-DD1D-CAF610873EC6}"/>
              </a:ext>
            </a:extLst>
          </p:cNvPr>
          <p:cNvSpPr>
            <a:spLocks noGrp="1"/>
          </p:cNvSpPr>
          <p:nvPr>
            <p:ph type="title"/>
          </p:nvPr>
        </p:nvSpPr>
        <p:spPr/>
        <p:txBody>
          <a:bodyPr/>
          <a:lstStyle/>
          <a:p>
            <a:r>
              <a:rPr lang="en-US" altLang="en-US"/>
              <a:t>Commands (some examples)</a:t>
            </a:r>
          </a:p>
        </p:txBody>
      </p:sp>
      <p:sp>
        <p:nvSpPr>
          <p:cNvPr id="15363" name="Content Placeholder 2">
            <a:extLst>
              <a:ext uri="{FF2B5EF4-FFF2-40B4-BE49-F238E27FC236}">
                <a16:creationId xmlns:a16="http://schemas.microsoft.com/office/drawing/2014/main" id="{6FB4F950-6D9D-5015-4CE8-DEEDC3283447}"/>
              </a:ext>
            </a:extLst>
          </p:cNvPr>
          <p:cNvSpPr>
            <a:spLocks noGrp="1"/>
          </p:cNvSpPr>
          <p:nvPr>
            <p:ph idx="1"/>
          </p:nvPr>
        </p:nvSpPr>
        <p:spPr/>
        <p:txBody>
          <a:bodyPr/>
          <a:lstStyle/>
          <a:p>
            <a:endParaRPr lang="en-US" altLang="zh-CN"/>
          </a:p>
          <a:p>
            <a:r>
              <a:rPr lang="en-US" altLang="zh-CN"/>
              <a:t>access−list 111 permit ip 172.16.0.0 0.0.255.255 any</a:t>
            </a:r>
          </a:p>
          <a:p>
            <a:pPr>
              <a:buFont typeface="Wingdings 2" panose="05020102010507070707" pitchFamily="18" charset="2"/>
              <a:buNone/>
            </a:pPr>
            <a:endParaRPr lang="en-US" altLang="zh-CN"/>
          </a:p>
          <a:p>
            <a:r>
              <a:rPr lang="en-US" altLang="zh-CN"/>
              <a:t>access−list 111 deny ip any any log</a:t>
            </a:r>
          </a:p>
          <a:p>
            <a:pPr>
              <a:buFont typeface="Wingdings 2" panose="05020102010507070707" pitchFamily="18" charset="2"/>
              <a:buNone/>
            </a:pPr>
            <a:endParaRPr lang="en-US" altLang="zh-CN"/>
          </a:p>
          <a:p>
            <a:r>
              <a:rPr lang="en-US" altLang="zh-CN"/>
              <a:t>Interface serial 0/1</a:t>
            </a:r>
          </a:p>
          <a:p>
            <a:pPr>
              <a:buFont typeface="Wingdings 2" panose="05020102010507070707" pitchFamily="18" charset="2"/>
              <a:buNone/>
            </a:pPr>
            <a:endParaRPr lang="en-US" altLang="zh-CN"/>
          </a:p>
          <a:p>
            <a:r>
              <a:rPr lang="en-US" altLang="zh-CN"/>
              <a:t>ip access−group 111 out</a:t>
            </a:r>
            <a:endParaRPr lang="en-US" altLang="en-US"/>
          </a:p>
        </p:txBody>
      </p:sp>
      <p:pic>
        <p:nvPicPr>
          <p:cNvPr id="2" name="Picture 1" descr="A colorful logo with a white background&#10;&#10;Description automatically generated">
            <a:extLst>
              <a:ext uri="{FF2B5EF4-FFF2-40B4-BE49-F238E27FC236}">
                <a16:creationId xmlns:a16="http://schemas.microsoft.com/office/drawing/2014/main" id="{228791C2-8BF4-C222-15EE-6D7F61285D21}"/>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EECB947C-A681-E270-31E2-AD32786F40F4}"/>
              </a:ext>
            </a:extLst>
          </p:cNvPr>
          <p:cNvSpPr>
            <a:spLocks noGrp="1" noChangeArrowheads="1"/>
          </p:cNvSpPr>
          <p:nvPr>
            <p:ph type="title"/>
          </p:nvPr>
        </p:nvSpPr>
        <p:spPr>
          <a:xfrm>
            <a:off x="2196072" y="460579"/>
            <a:ext cx="7809939" cy="722057"/>
          </a:xfrm>
        </p:spPr>
        <p:txBody>
          <a:bodyPr>
            <a:spAutoFit/>
          </a:bodyPr>
          <a:lstStyle/>
          <a:p>
            <a:pPr algn="ct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Example : Agobot</a:t>
            </a:r>
          </a:p>
        </p:txBody>
      </p:sp>
      <p:sp>
        <p:nvSpPr>
          <p:cNvPr id="19459" name="Rectangle 2">
            <a:extLst>
              <a:ext uri="{FF2B5EF4-FFF2-40B4-BE49-F238E27FC236}">
                <a16:creationId xmlns:a16="http://schemas.microsoft.com/office/drawing/2014/main" id="{4064300D-83CA-1A33-DCB7-7807167F08F2}"/>
              </a:ext>
            </a:extLst>
          </p:cNvPr>
          <p:cNvSpPr>
            <a:spLocks noGrp="1" noChangeArrowheads="1"/>
          </p:cNvSpPr>
          <p:nvPr>
            <p:ph type="body" idx="1"/>
          </p:nvPr>
        </p:nvSpPr>
        <p:spPr>
          <a:xfrm>
            <a:off x="1948366" y="1300458"/>
            <a:ext cx="8364398" cy="2649251"/>
          </a:xfrm>
        </p:spPr>
        <p:txBody>
          <a:bodyPr>
            <a:spAutoFit/>
          </a:bodyPr>
          <a:lstStyle/>
          <a:p>
            <a:pPr>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Signs of Compromise (contd..)</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Theft of information: seek and steal CD keys for popular games like “Half-Life”, “NFS” etc..</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Unexpected Traffic: open ports to IRC server etc..</a:t>
            </a:r>
          </a:p>
          <a:p>
            <a:pPr lvl="1">
              <a:lnSpc>
                <a:spcPct val="101000"/>
              </a:lnSpc>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latin typeface="Lucida Sans Unicode" panose="020B0602030504020204" pitchFamily="34" charset="0"/>
              </a:rPr>
              <a:t>Scanning: Windows, SQL server etc..</a:t>
            </a:r>
          </a:p>
          <a:p>
            <a:pPr lvl="1">
              <a:lnSpc>
                <a:spcPct val="101000"/>
              </a:lnSpc>
              <a:buNone/>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endParaRPr lang="en-GB" altLang="en-US">
              <a:latin typeface="Lucida Sans Unicode" panose="020B0602030504020204" pitchFamily="34" charset="0"/>
            </a:endParaRPr>
          </a:p>
        </p:txBody>
      </p:sp>
    </p:spTree>
  </p:cSld>
  <p:clrMapOvr>
    <a:masterClrMapping/>
  </p:clrMapOvr>
  <p:transition>
    <p:wheel spokes="8"/>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9679-0575-764B-34C5-1F90A43B0DA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Thank you</a:t>
            </a:r>
          </a:p>
        </p:txBody>
      </p:sp>
      <p:pic>
        <p:nvPicPr>
          <p:cNvPr id="5" name="Content Placeholder 4" descr="A qr code on a white background&#10;&#10;Description automatically generated">
            <a:extLst>
              <a:ext uri="{FF2B5EF4-FFF2-40B4-BE49-F238E27FC236}">
                <a16:creationId xmlns:a16="http://schemas.microsoft.com/office/drawing/2014/main" id="{6F0EE7F5-AD9C-89ED-BD46-A3B96E3FB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510" y="467208"/>
            <a:ext cx="5923584" cy="5923584"/>
          </a:xfrm>
          <a:prstGeom prst="rect">
            <a:avLst/>
          </a:prstGeom>
        </p:spPr>
      </p:pic>
      <p:pic>
        <p:nvPicPr>
          <p:cNvPr id="3" name="Picture 2" descr="A colorful logo with a white background&#10;&#10;Description automatically generated">
            <a:extLst>
              <a:ext uri="{FF2B5EF4-FFF2-40B4-BE49-F238E27FC236}">
                <a16:creationId xmlns:a16="http://schemas.microsoft.com/office/drawing/2014/main" id="{93EAA8B0-7E87-C804-ED66-DA36517072CD}"/>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368548" y="0"/>
            <a:ext cx="838200" cy="1326511"/>
          </a:xfrm>
          <a:prstGeom prst="rect">
            <a:avLst/>
          </a:prstGeom>
        </p:spPr>
      </p:pic>
    </p:spTree>
    <p:extLst>
      <p:ext uri="{BB962C8B-B14F-4D97-AF65-F5344CB8AC3E}">
        <p14:creationId xmlns:p14="http://schemas.microsoft.com/office/powerpoint/2010/main" val="117342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1D3C2A8-C7B0-DAF0-EC40-C48F23725134}"/>
              </a:ext>
            </a:extLst>
          </p:cNvPr>
          <p:cNvSpPr>
            <a:spLocks noGrp="1"/>
          </p:cNvSpPr>
          <p:nvPr>
            <p:ph type="title"/>
          </p:nvPr>
        </p:nvSpPr>
        <p:spPr/>
        <p:txBody>
          <a:bodyPr/>
          <a:lstStyle/>
          <a:p>
            <a:r>
              <a:rPr lang="en-US" altLang="en-US"/>
              <a:t>Prevention of DOS attacks</a:t>
            </a:r>
          </a:p>
        </p:txBody>
      </p:sp>
      <p:sp>
        <p:nvSpPr>
          <p:cNvPr id="16387" name="Content Placeholder 2">
            <a:extLst>
              <a:ext uri="{FF2B5EF4-FFF2-40B4-BE49-F238E27FC236}">
                <a16:creationId xmlns:a16="http://schemas.microsoft.com/office/drawing/2014/main" id="{BEB0EC7A-2DA9-F8EC-25A7-B07972865479}"/>
              </a:ext>
            </a:extLst>
          </p:cNvPr>
          <p:cNvSpPr>
            <a:spLocks noGrp="1"/>
          </p:cNvSpPr>
          <p:nvPr>
            <p:ph idx="1"/>
          </p:nvPr>
        </p:nvSpPr>
        <p:spPr/>
        <p:txBody>
          <a:bodyPr/>
          <a:lstStyle/>
          <a:p>
            <a:r>
              <a:rPr lang="en-US" altLang="en-US"/>
              <a:t>Cisco product ASA</a:t>
            </a:r>
          </a:p>
          <a:p>
            <a:pPr>
              <a:buFont typeface="Wingdings 2" panose="05020102010507070707" pitchFamily="18" charset="2"/>
              <a:buNone/>
            </a:pPr>
            <a:endParaRPr lang="en-US" altLang="en-US"/>
          </a:p>
          <a:p>
            <a:r>
              <a:rPr lang="en-US" altLang="en-US"/>
              <a:t>Will be demonstrated in the simulation</a:t>
            </a:r>
          </a:p>
        </p:txBody>
      </p:sp>
      <p:pic>
        <p:nvPicPr>
          <p:cNvPr id="2" name="Picture 1" descr="A colorful logo with a white background&#10;&#10;Description automatically generated">
            <a:extLst>
              <a:ext uri="{FF2B5EF4-FFF2-40B4-BE49-F238E27FC236}">
                <a16:creationId xmlns:a16="http://schemas.microsoft.com/office/drawing/2014/main" id="{553394C9-53A7-90D0-7AF7-43EF7218469B}"/>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DB76DC4-C69C-C9FE-C677-F3FBDDAE047C}"/>
              </a:ext>
            </a:extLst>
          </p:cNvPr>
          <p:cNvSpPr>
            <a:spLocks noGrp="1"/>
          </p:cNvSpPr>
          <p:nvPr>
            <p:ph type="title"/>
          </p:nvPr>
        </p:nvSpPr>
        <p:spPr/>
        <p:txBody>
          <a:bodyPr/>
          <a:lstStyle/>
          <a:p>
            <a:r>
              <a:rPr lang="en-US" altLang="en-US"/>
              <a:t>Attacks mitigated by ALs</a:t>
            </a:r>
          </a:p>
        </p:txBody>
      </p:sp>
      <p:sp>
        <p:nvSpPr>
          <p:cNvPr id="17411" name="Content Placeholder 2">
            <a:extLst>
              <a:ext uri="{FF2B5EF4-FFF2-40B4-BE49-F238E27FC236}">
                <a16:creationId xmlns:a16="http://schemas.microsoft.com/office/drawing/2014/main" id="{B3756F2E-0FDD-46CC-6E11-92B2574D68F5}"/>
              </a:ext>
            </a:extLst>
          </p:cNvPr>
          <p:cNvSpPr>
            <a:spLocks noGrp="1"/>
          </p:cNvSpPr>
          <p:nvPr>
            <p:ph idx="1"/>
          </p:nvPr>
        </p:nvSpPr>
        <p:spPr/>
        <p:txBody>
          <a:bodyPr/>
          <a:lstStyle/>
          <a:p>
            <a:endParaRPr lang="en-US" altLang="en-US"/>
          </a:p>
          <a:p>
            <a:r>
              <a:rPr lang="en-US" altLang="en-US"/>
              <a:t>IP address spoofing</a:t>
            </a:r>
          </a:p>
          <a:p>
            <a:endParaRPr lang="en-US" altLang="en-US"/>
          </a:p>
          <a:p>
            <a:r>
              <a:rPr lang="en-US" altLang="en-US"/>
              <a:t>DOS smurf attacks</a:t>
            </a:r>
          </a:p>
          <a:p>
            <a:endParaRPr lang="en-US" altLang="en-US"/>
          </a:p>
          <a:p>
            <a:r>
              <a:rPr lang="en-US" altLang="en-US"/>
              <a:t>DOS sync attacks</a:t>
            </a:r>
          </a:p>
          <a:p>
            <a:endParaRPr lang="en-US" altLang="en-US"/>
          </a:p>
          <a:p>
            <a:r>
              <a:rPr lang="en-US" altLang="en-US"/>
              <a:t>Filtering traceroute</a:t>
            </a:r>
          </a:p>
        </p:txBody>
      </p:sp>
      <p:pic>
        <p:nvPicPr>
          <p:cNvPr id="2" name="Picture 1" descr="A colorful logo with a white background&#10;&#10;Description automatically generated">
            <a:extLst>
              <a:ext uri="{FF2B5EF4-FFF2-40B4-BE49-F238E27FC236}">
                <a16:creationId xmlns:a16="http://schemas.microsoft.com/office/drawing/2014/main" id="{CF727226-E85A-BAB7-2F05-5A96020D6735}"/>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421C798-6B63-5C54-B03B-067522A707C1}"/>
              </a:ext>
            </a:extLst>
          </p:cNvPr>
          <p:cNvSpPr>
            <a:spLocks noGrp="1"/>
          </p:cNvSpPr>
          <p:nvPr>
            <p:ph type="title"/>
          </p:nvPr>
        </p:nvSpPr>
        <p:spPr/>
        <p:txBody>
          <a:bodyPr/>
          <a:lstStyle/>
          <a:p>
            <a:r>
              <a:rPr lang="en-US" altLang="en-US">
                <a:latin typeface="Verdana" panose="020B0604030504040204" pitchFamily="34" charset="0"/>
              </a:rPr>
              <a:t>Network Address Translation</a:t>
            </a:r>
            <a:endParaRPr lang="en-US" altLang="en-US" sz="4000"/>
          </a:p>
        </p:txBody>
      </p:sp>
      <p:sp>
        <p:nvSpPr>
          <p:cNvPr id="18435" name="Content Placeholder 2">
            <a:extLst>
              <a:ext uri="{FF2B5EF4-FFF2-40B4-BE49-F238E27FC236}">
                <a16:creationId xmlns:a16="http://schemas.microsoft.com/office/drawing/2014/main" id="{375AA5E6-63BA-F091-9CA3-4950E30AE897}"/>
              </a:ext>
            </a:extLst>
          </p:cNvPr>
          <p:cNvSpPr>
            <a:spLocks noGrp="1"/>
          </p:cNvSpPr>
          <p:nvPr>
            <p:ph idx="1"/>
          </p:nvPr>
        </p:nvSpPr>
        <p:spPr/>
        <p:txBody>
          <a:bodyPr/>
          <a:lstStyle/>
          <a:p>
            <a:endParaRPr lang="en-US" altLang="en-US">
              <a:latin typeface="Verdana" panose="020B0604030504040204" pitchFamily="34" charset="0"/>
            </a:endParaRPr>
          </a:p>
          <a:p>
            <a:pPr>
              <a:buFont typeface="Wingdings 2" panose="05020102010507070707" pitchFamily="18" charset="2"/>
              <a:buNone/>
            </a:pPr>
            <a:r>
              <a:rPr lang="en-US" altLang="en-US">
                <a:latin typeface="Verdana" panose="020B0604030504040204" pitchFamily="34" charset="0"/>
              </a:rPr>
              <a:t>“Network Address Translation also known as </a:t>
            </a:r>
            <a:r>
              <a:rPr lang="en-US" altLang="en-US"/>
              <a:t>IP Masquerading or NAT</a:t>
            </a:r>
            <a:r>
              <a:rPr lang="en-US" altLang="en-US" i="1">
                <a:latin typeface="Verdana" panose="020B0604030504040204" pitchFamily="34" charset="0"/>
              </a:rPr>
              <a:t>,</a:t>
            </a:r>
            <a:r>
              <a:rPr lang="en-US" altLang="en-US">
                <a:latin typeface="Verdana" panose="020B0604030504040204" pitchFamily="34" charset="0"/>
              </a:rPr>
              <a:t> is an Internet standard that enables translation of IP addresses used within one network to different IP addresses known within another network”</a:t>
            </a:r>
            <a:endParaRPr lang="en-US" altLang="en-US"/>
          </a:p>
        </p:txBody>
      </p:sp>
      <p:pic>
        <p:nvPicPr>
          <p:cNvPr id="2" name="Picture 1" descr="A colorful logo with a white background&#10;&#10;Description automatically generated">
            <a:extLst>
              <a:ext uri="{FF2B5EF4-FFF2-40B4-BE49-F238E27FC236}">
                <a16:creationId xmlns:a16="http://schemas.microsoft.com/office/drawing/2014/main" id="{115B8C6B-2896-ECFE-2BEE-C4F9068BF4A8}"/>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7DA64DC-1D6E-E878-B8EB-12892DB575EC}"/>
              </a:ext>
            </a:extLst>
          </p:cNvPr>
          <p:cNvSpPr>
            <a:spLocks noGrp="1"/>
          </p:cNvSpPr>
          <p:nvPr>
            <p:ph type="title"/>
          </p:nvPr>
        </p:nvSpPr>
        <p:spPr/>
        <p:txBody>
          <a:bodyPr/>
          <a:lstStyle/>
          <a:p>
            <a:r>
              <a:rPr lang="en-US" altLang="en-US" sz="5400">
                <a:latin typeface="Verdana" panose="020B0604030504040204" pitchFamily="34" charset="0"/>
              </a:rPr>
              <a:t>Need for NAT</a:t>
            </a:r>
            <a:endParaRPr lang="en-US" altLang="en-US"/>
          </a:p>
        </p:txBody>
      </p:sp>
      <p:sp>
        <p:nvSpPr>
          <p:cNvPr id="19459" name="Content Placeholder 2">
            <a:extLst>
              <a:ext uri="{FF2B5EF4-FFF2-40B4-BE49-F238E27FC236}">
                <a16:creationId xmlns:a16="http://schemas.microsoft.com/office/drawing/2014/main" id="{9B369FB7-9297-0405-16B2-405F9798389C}"/>
              </a:ext>
            </a:extLst>
          </p:cNvPr>
          <p:cNvSpPr>
            <a:spLocks noGrp="1"/>
          </p:cNvSpPr>
          <p:nvPr>
            <p:ph idx="1"/>
          </p:nvPr>
        </p:nvSpPr>
        <p:spPr/>
        <p:txBody>
          <a:bodyPr/>
          <a:lstStyle/>
          <a:p>
            <a:r>
              <a:rPr lang="en-US" altLang="en-US"/>
              <a:t>Shortage of IP addresses with protocol IPv4</a:t>
            </a:r>
          </a:p>
          <a:p>
            <a:pPr>
              <a:buFont typeface="Wingdings 2" panose="05020102010507070707" pitchFamily="18" charset="2"/>
              <a:buNone/>
            </a:pPr>
            <a:r>
              <a:rPr lang="en-US" altLang="en-US"/>
              <a:t>       -IP address is a unique 32 bit number</a:t>
            </a:r>
          </a:p>
          <a:p>
            <a:pPr>
              <a:buFont typeface="Wingdings 2" panose="05020102010507070707" pitchFamily="18" charset="2"/>
              <a:buNone/>
            </a:pPr>
            <a:r>
              <a:rPr lang="en-US" altLang="en-US"/>
              <a:t>         -100 million of hosts &amp; 350 million of users</a:t>
            </a:r>
          </a:p>
          <a:p>
            <a:pPr>
              <a:buFont typeface="Wingdings 2" panose="05020102010507070707" pitchFamily="18" charset="2"/>
              <a:buNone/>
            </a:pPr>
            <a:r>
              <a:rPr lang="en-US" altLang="en-US"/>
              <a:t>	    -NAT comes into picture requires only single          </a:t>
            </a:r>
          </a:p>
          <a:p>
            <a:pPr>
              <a:buFont typeface="Wingdings 2" panose="05020102010507070707" pitchFamily="18" charset="2"/>
              <a:buNone/>
            </a:pPr>
            <a:r>
              <a:rPr lang="en-US" altLang="en-US"/>
              <a:t>		IP address to represent a group of computers.</a:t>
            </a:r>
          </a:p>
        </p:txBody>
      </p:sp>
      <p:pic>
        <p:nvPicPr>
          <p:cNvPr id="19460" name="Picture 6" descr="Need of NAT.jpg">
            <a:extLst>
              <a:ext uri="{FF2B5EF4-FFF2-40B4-BE49-F238E27FC236}">
                <a16:creationId xmlns:a16="http://schemas.microsoft.com/office/drawing/2014/main" id="{72DA23C3-4953-9523-ECD5-63E189291E0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7600" y="4546600"/>
            <a:ext cx="5080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colorful logo with a white background&#10;&#10;Description automatically generated">
            <a:extLst>
              <a:ext uri="{FF2B5EF4-FFF2-40B4-BE49-F238E27FC236}">
                <a16:creationId xmlns:a16="http://schemas.microsoft.com/office/drawing/2014/main" id="{243D4DD4-D61E-1B4F-54C7-352BEE1D2B33}"/>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2173C2F-986F-5141-DC75-57AED5D3BB2C}"/>
              </a:ext>
            </a:extLst>
          </p:cNvPr>
          <p:cNvSpPr>
            <a:spLocks noGrp="1"/>
          </p:cNvSpPr>
          <p:nvPr>
            <p:ph type="title"/>
          </p:nvPr>
        </p:nvSpPr>
        <p:spPr/>
        <p:txBody>
          <a:bodyPr/>
          <a:lstStyle/>
          <a:p>
            <a:r>
              <a:rPr lang="en-US" altLang="en-US" sz="5400">
                <a:latin typeface="Verdana" panose="020B0604030504040204" pitchFamily="34" charset="0"/>
              </a:rPr>
              <a:t>Types of NAT</a:t>
            </a:r>
            <a:endParaRPr lang="en-US" altLang="en-US"/>
          </a:p>
        </p:txBody>
      </p:sp>
      <p:sp>
        <p:nvSpPr>
          <p:cNvPr id="20483" name="Content Placeholder 2">
            <a:extLst>
              <a:ext uri="{FF2B5EF4-FFF2-40B4-BE49-F238E27FC236}">
                <a16:creationId xmlns:a16="http://schemas.microsoft.com/office/drawing/2014/main" id="{AC0D1D5C-876D-9D28-445D-FE4B3E9A34C9}"/>
              </a:ext>
            </a:extLst>
          </p:cNvPr>
          <p:cNvSpPr>
            <a:spLocks noGrp="1"/>
          </p:cNvSpPr>
          <p:nvPr>
            <p:ph idx="1"/>
          </p:nvPr>
        </p:nvSpPr>
        <p:spPr/>
        <p:txBody>
          <a:bodyPr/>
          <a:lstStyle/>
          <a:p>
            <a:pPr algn="just"/>
            <a:r>
              <a:rPr lang="en-US" altLang="en-US" sz="1800">
                <a:latin typeface="Verdana" panose="020B0604030504040204" pitchFamily="34" charset="0"/>
              </a:rPr>
              <a:t>Basic NAT : </a:t>
            </a:r>
          </a:p>
          <a:p>
            <a:pPr algn="just">
              <a:buFont typeface="Wingdings 2" panose="05020102010507070707" pitchFamily="18" charset="2"/>
              <a:buNone/>
            </a:pPr>
            <a:r>
              <a:rPr lang="en-US" altLang="en-US" sz="1800">
                <a:latin typeface="Verdana" panose="020B0604030504040204" pitchFamily="34" charset="0"/>
              </a:rPr>
              <a:t>         Involves IP translation only - not port mapping</a:t>
            </a:r>
          </a:p>
          <a:p>
            <a:pPr algn="just"/>
            <a:endParaRPr lang="en-US" altLang="en-US" sz="1800">
              <a:latin typeface="Verdana" panose="020B0604030504040204" pitchFamily="34" charset="0"/>
            </a:endParaRPr>
          </a:p>
          <a:p>
            <a:pPr algn="just"/>
            <a:r>
              <a:rPr lang="en-US" altLang="en-US" sz="1800">
                <a:latin typeface="Verdana" panose="020B0604030504040204" pitchFamily="34" charset="0"/>
              </a:rPr>
              <a:t>PAT (Port Address Translation):</a:t>
            </a:r>
          </a:p>
          <a:p>
            <a:pPr algn="just">
              <a:buFont typeface="Wingdings 2" panose="05020102010507070707" pitchFamily="18" charset="2"/>
              <a:buNone/>
            </a:pPr>
            <a:r>
              <a:rPr lang="en-US" altLang="en-US" sz="1800">
                <a:latin typeface="Verdana" panose="020B0604030504040204" pitchFamily="34" charset="0"/>
              </a:rPr>
              <a:t>         Involves translation of both IP addresses &amp; port numbers.</a:t>
            </a:r>
          </a:p>
          <a:p>
            <a:pPr marL="914400" lvl="1" indent="-514350" algn="just">
              <a:buFont typeface="Calibri" panose="020F0502020204030204" pitchFamily="34" charset="0"/>
              <a:buAutoNum type="alphaLcPeriod"/>
            </a:pPr>
            <a:r>
              <a:rPr lang="en-US" altLang="en-US" sz="1800">
                <a:latin typeface="Verdana" panose="020B0604030504040204" pitchFamily="34" charset="0"/>
              </a:rPr>
              <a:t>SNAT : Translation of Source IP address &amp; port number</a:t>
            </a:r>
          </a:p>
          <a:p>
            <a:pPr marL="914400" lvl="1" indent="-514350" algn="just">
              <a:buFont typeface="Calibri" panose="020F0502020204030204" pitchFamily="34" charset="0"/>
              <a:buAutoNum type="alphaLcPeriod"/>
            </a:pPr>
            <a:r>
              <a:rPr lang="en-US" altLang="en-US" sz="1800">
                <a:latin typeface="Verdana" panose="020B0604030504040204" pitchFamily="34" charset="0"/>
              </a:rPr>
              <a:t>DNAT: Translation of Destination IP address &amp; port number</a:t>
            </a:r>
          </a:p>
          <a:p>
            <a:pPr>
              <a:buFont typeface="Wingdings 2" panose="05020102010507070707" pitchFamily="18" charset="2"/>
              <a:buNone/>
            </a:pPr>
            <a:endParaRPr lang="en-US" altLang="en-US"/>
          </a:p>
        </p:txBody>
      </p:sp>
      <p:pic>
        <p:nvPicPr>
          <p:cNvPr id="3" name="Picture 2" descr="A colorful logo with a white background&#10;&#10;Description automatically generated">
            <a:extLst>
              <a:ext uri="{FF2B5EF4-FFF2-40B4-BE49-F238E27FC236}">
                <a16:creationId xmlns:a16="http://schemas.microsoft.com/office/drawing/2014/main" id="{8A0D95D8-B15E-B873-40DE-14CA293B1B78}"/>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832290" y="6253455"/>
            <a:ext cx="478301" cy="7569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4EE9A6-FE1D-A8FC-865E-BFC9E31B5557}"/>
              </a:ext>
            </a:extLst>
          </p:cNvPr>
          <p:cNvSpPr>
            <a:spLocks noGrp="1"/>
          </p:cNvSpPr>
          <p:nvPr>
            <p:ph type="title"/>
          </p:nvPr>
        </p:nvSpPr>
        <p:spPr>
          <a:xfrm>
            <a:off x="838201" y="345810"/>
            <a:ext cx="5120561" cy="1325563"/>
          </a:xfrm>
        </p:spPr>
        <p:txBody>
          <a:bodyPr>
            <a:normAutofit/>
          </a:bodyPr>
          <a:lstStyle/>
          <a:p>
            <a:r>
              <a:rPr lang="en-US"/>
              <a:t>Contents</a:t>
            </a:r>
            <a:endParaRPr lang="en-IN"/>
          </a:p>
        </p:txBody>
      </p:sp>
      <p:sp>
        <p:nvSpPr>
          <p:cNvPr id="3" name="Content Placeholder 2">
            <a:extLst>
              <a:ext uri="{FF2B5EF4-FFF2-40B4-BE49-F238E27FC236}">
                <a16:creationId xmlns:a16="http://schemas.microsoft.com/office/drawing/2014/main" id="{2B226AD5-9F43-B235-9488-D49B0351E972}"/>
              </a:ext>
            </a:extLst>
          </p:cNvPr>
          <p:cNvSpPr>
            <a:spLocks noGrp="1"/>
          </p:cNvSpPr>
          <p:nvPr>
            <p:ph idx="1"/>
          </p:nvPr>
        </p:nvSpPr>
        <p:spPr>
          <a:xfrm>
            <a:off x="838201" y="1825625"/>
            <a:ext cx="5092194" cy="4351338"/>
          </a:xfrm>
        </p:spPr>
        <p:txBody>
          <a:bodyPr>
            <a:normAutofit/>
          </a:bodyPr>
          <a:lstStyle/>
          <a:p>
            <a:r>
              <a:rPr lang="en-US" sz="1500" b="1">
                <a:latin typeface="Times New Roman" panose="02020603050405020304" pitchFamily="18" charset="0"/>
                <a:cs typeface="Times New Roman" panose="02020603050405020304" pitchFamily="18" charset="0"/>
              </a:rPr>
              <a:t>Denial of Service (DoS) and Distributed Denial of Service (DDoS) Attacks</a:t>
            </a:r>
          </a:p>
          <a:p>
            <a:r>
              <a:rPr lang="en-IN" sz="1500" b="1">
                <a:latin typeface="Times New Roman" panose="02020603050405020304" pitchFamily="18" charset="0"/>
                <a:cs typeface="Times New Roman" panose="02020603050405020304" pitchFamily="18" charset="0"/>
              </a:rPr>
              <a:t>Man-in-the-Middle (MITM) Attack:</a:t>
            </a:r>
          </a:p>
          <a:p>
            <a:r>
              <a:rPr lang="en-IN" sz="1500" b="1">
                <a:latin typeface="Times New Roman" panose="02020603050405020304" pitchFamily="18" charset="0"/>
                <a:cs typeface="Times New Roman" panose="02020603050405020304" pitchFamily="18" charset="0"/>
              </a:rPr>
              <a:t>Packet Sniffing (Eavesdropping)</a:t>
            </a:r>
          </a:p>
          <a:p>
            <a:r>
              <a:rPr lang="en-IN" sz="1500" b="1">
                <a:latin typeface="Times New Roman" panose="02020603050405020304" pitchFamily="18" charset="0"/>
                <a:cs typeface="Times New Roman" panose="02020603050405020304" pitchFamily="18" charset="0"/>
              </a:rPr>
              <a:t>Session Hijacking</a:t>
            </a:r>
          </a:p>
          <a:p>
            <a:r>
              <a:rPr lang="en-IN" sz="1500" b="1">
                <a:latin typeface="Times New Roman" panose="02020603050405020304" pitchFamily="18" charset="0"/>
                <a:cs typeface="Times New Roman" panose="02020603050405020304" pitchFamily="18" charset="0"/>
              </a:rPr>
              <a:t>IP Spoofing</a:t>
            </a:r>
          </a:p>
          <a:p>
            <a:r>
              <a:rPr lang="en-IN" sz="1500" b="1">
                <a:latin typeface="Times New Roman" panose="02020603050405020304" pitchFamily="18" charset="0"/>
                <a:cs typeface="Times New Roman" panose="02020603050405020304" pitchFamily="18" charset="0"/>
              </a:rPr>
              <a:t>DNS Spoofing </a:t>
            </a:r>
          </a:p>
          <a:p>
            <a:r>
              <a:rPr lang="en-IN" sz="1500" b="1">
                <a:latin typeface="Times New Roman" panose="02020603050405020304" pitchFamily="18" charset="0"/>
                <a:cs typeface="Times New Roman" panose="02020603050405020304" pitchFamily="18" charset="0"/>
              </a:rPr>
              <a:t>Rogue Access Points</a:t>
            </a:r>
          </a:p>
          <a:p>
            <a:r>
              <a:rPr lang="en-US" sz="1500" b="1">
                <a:latin typeface="Times New Roman" panose="02020603050405020304" pitchFamily="18" charset="0"/>
                <a:cs typeface="Times New Roman" panose="02020603050405020304" pitchFamily="18" charset="0"/>
              </a:rPr>
              <a:t>N</a:t>
            </a:r>
            <a:r>
              <a:rPr lang="en-IN" sz="1500" b="1" err="1">
                <a:latin typeface="Times New Roman" panose="02020603050405020304" pitchFamily="18" charset="0"/>
                <a:cs typeface="Times New Roman" panose="02020603050405020304" pitchFamily="18" charset="0"/>
              </a:rPr>
              <a:t>etwork</a:t>
            </a:r>
            <a:r>
              <a:rPr lang="en-IN" sz="1500" b="1">
                <a:latin typeface="Times New Roman" panose="02020603050405020304" pitchFamily="18" charset="0"/>
                <a:cs typeface="Times New Roman" panose="02020603050405020304" pitchFamily="18" charset="0"/>
              </a:rPr>
              <a:t> Worms</a:t>
            </a:r>
          </a:p>
          <a:p>
            <a:r>
              <a:rPr lang="en-US" sz="1500" b="1">
                <a:latin typeface="Times New Roman" panose="02020603050405020304" pitchFamily="18" charset="0"/>
                <a:cs typeface="Times New Roman" panose="02020603050405020304" pitchFamily="18" charset="0"/>
              </a:rPr>
              <a:t>ARP Spoofing (Address Resolution Protocol)</a:t>
            </a:r>
            <a:endParaRPr lang="en-IN" sz="1500" b="1">
              <a:latin typeface="Times New Roman" panose="02020603050405020304" pitchFamily="18" charset="0"/>
              <a:cs typeface="Times New Roman" panose="02020603050405020304" pitchFamily="18" charset="0"/>
            </a:endParaRPr>
          </a:p>
          <a:p>
            <a:r>
              <a:rPr lang="en-IN" sz="1500" b="1">
                <a:latin typeface="Times New Roman" panose="02020603050405020304" pitchFamily="18" charset="0"/>
                <a:cs typeface="Times New Roman" panose="02020603050405020304" pitchFamily="18" charset="0"/>
              </a:rPr>
              <a:t>VLAN Hopping</a:t>
            </a:r>
          </a:p>
          <a:p>
            <a:r>
              <a:rPr lang="en-IN" sz="1500" b="1">
                <a:latin typeface="Times New Roman" panose="02020603050405020304" pitchFamily="18" charset="0"/>
                <a:cs typeface="Times New Roman" panose="02020603050405020304" pitchFamily="18" charset="0"/>
              </a:rPr>
              <a:t>Wireless Network Attacks</a:t>
            </a:r>
          </a:p>
          <a:p>
            <a:r>
              <a:rPr lang="en-IN" sz="1500" b="1">
                <a:latin typeface="Times New Roman" panose="02020603050405020304" pitchFamily="18" charset="0"/>
                <a:cs typeface="Times New Roman" panose="02020603050405020304" pitchFamily="18" charset="0"/>
              </a:rPr>
              <a:t>Botnets</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A colorful logo with a white background&#10;&#10;Description automatically generated">
            <a:extLst>
              <a:ext uri="{FF2B5EF4-FFF2-40B4-BE49-F238E27FC236}">
                <a16:creationId xmlns:a16="http://schemas.microsoft.com/office/drawing/2014/main" id="{49F9E134-77EC-A8A5-C14E-C28E9BD8273B}"/>
              </a:ext>
            </a:extLst>
          </p:cNvPr>
          <p:cNvPicPr>
            <a:picLocks noChangeAspect="1"/>
          </p:cNvPicPr>
          <p:nvPr/>
        </p:nvPicPr>
        <p:blipFill>
          <a:blip r:embed="rId2">
            <a:extLst>
              <a:ext uri="{28A0092B-C50C-407E-A947-70E740481C1C}">
                <a14:useLocalDpi xmlns:a14="http://schemas.microsoft.com/office/drawing/2010/main" val="0"/>
              </a:ext>
            </a:extLst>
          </a:blip>
          <a:srcRect t="2848" r="1" b="89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Transparent padlock">
            <a:extLst>
              <a:ext uri="{FF2B5EF4-FFF2-40B4-BE49-F238E27FC236}">
                <a16:creationId xmlns:a16="http://schemas.microsoft.com/office/drawing/2014/main" id="{40AAE17F-1EC7-6347-D7E9-F262EE1751D8}"/>
              </a:ext>
            </a:extLst>
          </p:cNvPr>
          <p:cNvPicPr>
            <a:picLocks noChangeAspect="1"/>
          </p:cNvPicPr>
          <p:nvPr/>
        </p:nvPicPr>
        <p:blipFill>
          <a:blip r:embed="rId3"/>
          <a:srcRect r="23367"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248053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D3B8805-4BFE-75AA-5346-8D75893AA3F2}"/>
              </a:ext>
            </a:extLst>
          </p:cNvPr>
          <p:cNvSpPr>
            <a:spLocks noGrp="1"/>
          </p:cNvSpPr>
          <p:nvPr>
            <p:ph type="title"/>
          </p:nvPr>
        </p:nvSpPr>
        <p:spPr/>
        <p:txBody>
          <a:bodyPr/>
          <a:lstStyle/>
          <a:p>
            <a:r>
              <a:rPr lang="en-US" altLang="en-US" sz="5400">
                <a:latin typeface="Verdana" panose="020B0604030504040204" pitchFamily="34" charset="0"/>
              </a:rPr>
              <a:t>NAT Configuration</a:t>
            </a:r>
            <a:endParaRPr lang="en-US" altLang="en-US"/>
          </a:p>
        </p:txBody>
      </p:sp>
      <p:pic>
        <p:nvPicPr>
          <p:cNvPr id="21507" name="Picture 4" descr="network.png">
            <a:extLst>
              <a:ext uri="{FF2B5EF4-FFF2-40B4-BE49-F238E27FC236}">
                <a16:creationId xmlns:a16="http://schemas.microsoft.com/office/drawing/2014/main" id="{544C40A6-658E-F394-E30E-072D0C0F910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267200" y="2286000"/>
            <a:ext cx="1752600" cy="35052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314E-B072-71F5-07B8-61554EBA039C}"/>
              </a:ext>
            </a:extLst>
          </p:cNvPr>
          <p:cNvSpPr>
            <a:spLocks noGrp="1"/>
          </p:cNvSpPr>
          <p:nvPr>
            <p:ph type="title"/>
          </p:nvPr>
        </p:nvSpPr>
        <p:spPr/>
        <p:txBody>
          <a:bodyPr>
            <a:normAutofit/>
          </a:bodyPr>
          <a:lstStyle/>
          <a:p>
            <a:pPr>
              <a:defRPr/>
            </a:pPr>
            <a:r>
              <a:rPr lang="en-US" sz="5400" dirty="0">
                <a:latin typeface="Verdana" pitchFamily="34" charset="0"/>
                <a:ea typeface="Verdana" pitchFamily="34" charset="0"/>
                <a:cs typeface="Verdana" pitchFamily="34" charset="0"/>
              </a:rPr>
              <a:t>NAT Security Capabilities</a:t>
            </a:r>
            <a:endParaRPr lang="en-US" dirty="0"/>
          </a:p>
        </p:txBody>
      </p:sp>
      <p:sp>
        <p:nvSpPr>
          <p:cNvPr id="3" name="Content Placeholder 2">
            <a:extLst>
              <a:ext uri="{FF2B5EF4-FFF2-40B4-BE49-F238E27FC236}">
                <a16:creationId xmlns:a16="http://schemas.microsoft.com/office/drawing/2014/main" id="{07ED8580-A133-5C39-FF8B-EBD8B43DD768}"/>
              </a:ext>
            </a:extLst>
          </p:cNvPr>
          <p:cNvSpPr>
            <a:spLocks noGrp="1"/>
          </p:cNvSpPr>
          <p:nvPr>
            <p:ph idx="1"/>
          </p:nvPr>
        </p:nvSpPr>
        <p:spPr/>
        <p:txBody>
          <a:bodyPr>
            <a:normAutofit fontScale="70000" lnSpcReduction="20000"/>
          </a:bodyPr>
          <a:lstStyle/>
          <a:p>
            <a:pPr marL="274320" indent="-274320" algn="just">
              <a:buClr>
                <a:schemeClr val="accent3"/>
              </a:buClr>
              <a:buFont typeface="Wingdings 2"/>
              <a:buChar char=""/>
              <a:defRPr/>
            </a:pPr>
            <a:r>
              <a:rPr lang="en-US" dirty="0">
                <a:latin typeface="Verdana" pitchFamily="34" charset="0"/>
                <a:ea typeface="Verdana" pitchFamily="34" charset="0"/>
                <a:cs typeface="Verdana" pitchFamily="34" charset="0"/>
              </a:rPr>
              <a:t>Basic NAT acts as firewall between Internet &amp; local Intranet, protects Intranet from Denial of service attack.</a:t>
            </a:r>
          </a:p>
          <a:p>
            <a:pPr marL="274320" indent="-274320" algn="just">
              <a:buClr>
                <a:schemeClr val="accent3"/>
              </a:buClr>
              <a:buNone/>
              <a:defRPr/>
            </a:pPr>
            <a:endParaRPr lang="en-US" dirty="0">
              <a:latin typeface="Verdana" pitchFamily="34" charset="0"/>
              <a:ea typeface="Verdana" pitchFamily="34" charset="0"/>
              <a:cs typeface="Verdana" pitchFamily="34" charset="0"/>
            </a:endParaRPr>
          </a:p>
          <a:p>
            <a:pPr marL="274320" indent="-274320" algn="just">
              <a:buClr>
                <a:schemeClr val="accent3"/>
              </a:buClr>
              <a:buNone/>
              <a:defRPr/>
            </a:pPr>
            <a:endParaRPr lang="en-US" dirty="0">
              <a:latin typeface="Verdana" pitchFamily="34" charset="0"/>
              <a:ea typeface="Verdana" pitchFamily="34" charset="0"/>
              <a:cs typeface="Verdana" pitchFamily="34" charset="0"/>
            </a:endParaRPr>
          </a:p>
          <a:p>
            <a:pPr marL="274320" indent="-274320" algn="just">
              <a:buClr>
                <a:schemeClr val="accent3"/>
              </a:buClr>
              <a:buFont typeface="Wingdings 2"/>
              <a:buChar char=""/>
              <a:defRPr/>
            </a:pPr>
            <a:endParaRPr lang="en-US" dirty="0">
              <a:latin typeface="Verdana" pitchFamily="34" charset="0"/>
              <a:ea typeface="Verdana" pitchFamily="34" charset="0"/>
              <a:cs typeface="Verdana" pitchFamily="34" charset="0"/>
            </a:endParaRPr>
          </a:p>
          <a:p>
            <a:pPr marL="274320" indent="-274320" algn="just">
              <a:buClr>
                <a:schemeClr val="accent3"/>
              </a:buClr>
              <a:buFont typeface="Wingdings 2"/>
              <a:buChar char=""/>
              <a:defRPr/>
            </a:pPr>
            <a:endParaRPr lang="en-US" dirty="0">
              <a:latin typeface="Verdana" pitchFamily="34" charset="0"/>
              <a:ea typeface="Verdana" pitchFamily="34" charset="0"/>
              <a:cs typeface="Verdana" pitchFamily="34" charset="0"/>
            </a:endParaRPr>
          </a:p>
          <a:p>
            <a:pPr marL="274320" indent="-274320" algn="just">
              <a:buClr>
                <a:schemeClr val="accent3"/>
              </a:buClr>
              <a:buNone/>
              <a:defRPr/>
            </a:pPr>
            <a:endParaRPr lang="en-US" dirty="0">
              <a:latin typeface="Verdana" pitchFamily="34" charset="0"/>
              <a:ea typeface="Verdana" pitchFamily="34" charset="0"/>
              <a:cs typeface="Verdana" pitchFamily="34" charset="0"/>
            </a:endParaRPr>
          </a:p>
          <a:p>
            <a:pPr marL="274320" indent="-274320" algn="just">
              <a:buClr>
                <a:schemeClr val="accent3"/>
              </a:buClr>
              <a:buFont typeface="Wingdings 2"/>
              <a:buChar char=""/>
              <a:defRPr/>
            </a:pPr>
            <a:endParaRPr lang="en-US" dirty="0">
              <a:latin typeface="Verdana" pitchFamily="34" charset="0"/>
              <a:ea typeface="Verdana" pitchFamily="34" charset="0"/>
              <a:cs typeface="Verdana" pitchFamily="34" charset="0"/>
            </a:endParaRPr>
          </a:p>
          <a:p>
            <a:pPr marL="274320" indent="-274320" algn="just">
              <a:buClr>
                <a:schemeClr val="accent3"/>
              </a:buClr>
              <a:buFont typeface="Wingdings 2"/>
              <a:buChar char=""/>
              <a:defRPr/>
            </a:pPr>
            <a:endParaRPr lang="en-US" dirty="0">
              <a:latin typeface="Verdana" pitchFamily="34" charset="0"/>
              <a:ea typeface="Verdana" pitchFamily="34" charset="0"/>
              <a:cs typeface="Verdana" pitchFamily="34" charset="0"/>
            </a:endParaRPr>
          </a:p>
          <a:p>
            <a:pPr marL="274320" indent="-274320" algn="just">
              <a:buClr>
                <a:schemeClr val="accent3"/>
              </a:buClr>
              <a:buFont typeface="Wingdings 2"/>
              <a:buChar char=""/>
              <a:defRPr/>
            </a:pPr>
            <a:r>
              <a:rPr lang="en-US" dirty="0">
                <a:latin typeface="Verdana" pitchFamily="34" charset="0"/>
                <a:ea typeface="Verdana" pitchFamily="34" charset="0"/>
                <a:cs typeface="Verdana" pitchFamily="34" charset="0"/>
              </a:rPr>
              <a:t>NAT routers having advanced firewall implements  stateful packet inspection which allows filtering of unnecessary data like IP spoofing, SYN flooding from your router.</a:t>
            </a:r>
          </a:p>
          <a:p>
            <a:pPr marL="274320" indent="-274320" algn="just">
              <a:buClr>
                <a:schemeClr val="accent3"/>
              </a:buClr>
              <a:buFont typeface="Wingdings 2"/>
              <a:buChar char=""/>
              <a:defRPr/>
            </a:pPr>
            <a:r>
              <a:rPr lang="en-US" dirty="0">
                <a:latin typeface="Verdana" pitchFamily="34" charset="0"/>
                <a:ea typeface="Verdana" pitchFamily="34" charset="0"/>
                <a:cs typeface="Verdana" pitchFamily="34" charset="0"/>
              </a:rPr>
              <a:t>NAT router supporting port forwarding keeps unwanted traffic away from your local network. </a:t>
            </a:r>
          </a:p>
          <a:p>
            <a:pPr marL="274320" indent="-274320">
              <a:buClr>
                <a:schemeClr val="accent3"/>
              </a:buClr>
              <a:buFont typeface="Wingdings 2"/>
              <a:buChar char=""/>
              <a:defRPr/>
            </a:pPr>
            <a:endParaRPr lang="en-US" dirty="0"/>
          </a:p>
        </p:txBody>
      </p:sp>
      <p:pic>
        <p:nvPicPr>
          <p:cNvPr id="22532" name="Picture 5" descr="oneway.gif">
            <a:extLst>
              <a:ext uri="{FF2B5EF4-FFF2-40B4-BE49-F238E27FC236}">
                <a16:creationId xmlns:a16="http://schemas.microsoft.com/office/drawing/2014/main" id="{4BB6780B-DA3E-F216-615C-50D4BD20382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1" y="2676526"/>
            <a:ext cx="39147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3B5C-84F8-CD7E-23AC-DCBE288A4FB5}"/>
              </a:ext>
            </a:extLst>
          </p:cNvPr>
          <p:cNvSpPr>
            <a:spLocks noGrp="1"/>
          </p:cNvSpPr>
          <p:nvPr>
            <p:ph type="title"/>
          </p:nvPr>
        </p:nvSpPr>
        <p:spPr/>
        <p:txBody>
          <a:bodyPr/>
          <a:lstStyle/>
          <a:p>
            <a:r>
              <a:rPr lang="en-US" dirty="0"/>
              <a:t>Tools for DDoS Attacks</a:t>
            </a:r>
            <a:endParaRPr lang="en-IN" dirty="0"/>
          </a:p>
        </p:txBody>
      </p:sp>
      <p:sp>
        <p:nvSpPr>
          <p:cNvPr id="3" name="Content Placeholder 2">
            <a:extLst>
              <a:ext uri="{FF2B5EF4-FFF2-40B4-BE49-F238E27FC236}">
                <a16:creationId xmlns:a16="http://schemas.microsoft.com/office/drawing/2014/main" id="{783B09F1-947C-6BA8-C995-B9A5408F3E98}"/>
              </a:ext>
            </a:extLst>
          </p:cNvPr>
          <p:cNvSpPr>
            <a:spLocks noGrp="1"/>
          </p:cNvSpPr>
          <p:nvPr>
            <p:ph idx="1"/>
          </p:nvPr>
        </p:nvSpPr>
        <p:spPr/>
        <p:txBody>
          <a:bodyPr/>
          <a:lstStyle/>
          <a:p>
            <a:r>
              <a:rPr lang="en-US" dirty="0"/>
              <a:t>LOIC (Low Orbit Ion Cannon)</a:t>
            </a:r>
          </a:p>
          <a:p>
            <a:r>
              <a:rPr lang="en-US" dirty="0"/>
              <a:t>HOIC (High Orbit Ion Cannon)</a:t>
            </a:r>
          </a:p>
          <a:p>
            <a:r>
              <a:rPr lang="en-IN" dirty="0"/>
              <a:t>Hping3</a:t>
            </a:r>
          </a:p>
        </p:txBody>
      </p:sp>
    </p:spTree>
    <p:extLst>
      <p:ext uri="{BB962C8B-B14F-4D97-AF65-F5344CB8AC3E}">
        <p14:creationId xmlns:p14="http://schemas.microsoft.com/office/powerpoint/2010/main" val="346828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5CAB-40D5-76CE-5193-602AD92FAE6C}"/>
              </a:ext>
            </a:extLst>
          </p:cNvPr>
          <p:cNvSpPr>
            <a:spLocks noGrp="1"/>
          </p:cNvSpPr>
          <p:nvPr>
            <p:ph type="title"/>
          </p:nvPr>
        </p:nvSpPr>
        <p:spPr/>
        <p:txBody>
          <a:bodyPr/>
          <a:lstStyle/>
          <a:p>
            <a:r>
              <a:rPr lang="en-US" dirty="0"/>
              <a:t>LOIC</a:t>
            </a:r>
            <a:endParaRPr lang="en-IN" dirty="0"/>
          </a:p>
        </p:txBody>
      </p:sp>
      <p:sp>
        <p:nvSpPr>
          <p:cNvPr id="3" name="Content Placeholder 2">
            <a:extLst>
              <a:ext uri="{FF2B5EF4-FFF2-40B4-BE49-F238E27FC236}">
                <a16:creationId xmlns:a16="http://schemas.microsoft.com/office/drawing/2014/main" id="{F5A9B565-30EF-8B8C-A088-491679564A36}"/>
              </a:ext>
            </a:extLst>
          </p:cNvPr>
          <p:cNvSpPr>
            <a:spLocks noGrp="1"/>
          </p:cNvSpPr>
          <p:nvPr>
            <p:ph idx="1"/>
          </p:nvPr>
        </p:nvSpPr>
        <p:spPr/>
        <p:txBody>
          <a:bodyPr>
            <a:normAutofit fontScale="92500" lnSpcReduction="20000"/>
          </a:bodyPr>
          <a:lstStyle/>
          <a:p>
            <a:r>
              <a:rPr lang="en-US" b="0" i="0" dirty="0">
                <a:solidFill>
                  <a:srgbClr val="000000"/>
                </a:solidFill>
                <a:effectLst/>
                <a:latin typeface="Inter"/>
              </a:rPr>
              <a:t>LOIC performs a DoS attack by flooding the target with TCP, UDP, or HTTP requests. This can overwhelm the server’s resources like CPU, memory, and bandwidth – resulting in slow response or unavailability for legitimate users.</a:t>
            </a:r>
          </a:p>
          <a:p>
            <a:pPr algn="l"/>
            <a:r>
              <a:rPr lang="en-US" b="0" i="0" dirty="0">
                <a:solidFill>
                  <a:srgbClr val="000000"/>
                </a:solidFill>
                <a:effectLst/>
                <a:latin typeface="Inter"/>
              </a:rPr>
              <a:t>Here are some key features of LOIC:</a:t>
            </a:r>
          </a:p>
          <a:p>
            <a:pPr marL="514350" indent="-514350" algn="l">
              <a:buFont typeface="+mj-lt"/>
              <a:buAutoNum type="arabicPeriod"/>
            </a:pPr>
            <a:r>
              <a:rPr lang="en-US" b="0" i="0" dirty="0">
                <a:solidFill>
                  <a:srgbClr val="000000"/>
                </a:solidFill>
                <a:effectLst/>
                <a:latin typeface="Inter"/>
              </a:rPr>
              <a:t>Open-source tool available for Windows and Linux</a:t>
            </a:r>
          </a:p>
          <a:p>
            <a:pPr marL="514350" indent="-514350" algn="l">
              <a:buFont typeface="+mj-lt"/>
              <a:buAutoNum type="arabicPeriod"/>
            </a:pPr>
            <a:r>
              <a:rPr lang="en-US" b="0" i="0" dirty="0">
                <a:solidFill>
                  <a:srgbClr val="000000"/>
                </a:solidFill>
                <a:effectLst/>
                <a:latin typeface="Inter"/>
              </a:rPr>
              <a:t>Allows users to control rate and duration of attack</a:t>
            </a:r>
          </a:p>
          <a:p>
            <a:pPr marL="514350" indent="-514350" algn="l">
              <a:buFont typeface="+mj-lt"/>
              <a:buAutoNum type="arabicPeriod"/>
            </a:pPr>
            <a:r>
              <a:rPr lang="en-US" b="0" i="0" dirty="0">
                <a:solidFill>
                  <a:srgbClr val="000000"/>
                </a:solidFill>
                <a:effectLst/>
                <a:latin typeface="Inter"/>
              </a:rPr>
              <a:t>Supports UDP, TCP, and HTTP flooding attacks</a:t>
            </a:r>
          </a:p>
          <a:p>
            <a:pPr marL="514350" indent="-514350" algn="l">
              <a:buFont typeface="+mj-lt"/>
              <a:buAutoNum type="arabicPeriod"/>
            </a:pPr>
            <a:r>
              <a:rPr lang="en-US" b="0" i="0" dirty="0">
                <a:solidFill>
                  <a:srgbClr val="000000"/>
                </a:solidFill>
                <a:effectLst/>
                <a:latin typeface="Inter"/>
              </a:rPr>
              <a:t>Optional encryption via ZOMBIE messages</a:t>
            </a:r>
          </a:p>
          <a:p>
            <a:pPr marL="514350" indent="-514350" algn="l">
              <a:buFont typeface="+mj-lt"/>
              <a:buAutoNum type="arabicPeriod"/>
            </a:pPr>
            <a:r>
              <a:rPr lang="en-US" b="0" i="0" dirty="0">
                <a:solidFill>
                  <a:srgbClr val="000000"/>
                </a:solidFill>
                <a:effectLst/>
                <a:latin typeface="Inter"/>
              </a:rPr>
              <a:t>Built-in support for orchestrating attacks via IRC channels</a:t>
            </a:r>
          </a:p>
          <a:p>
            <a:pPr marL="514350" indent="-514350" algn="l">
              <a:buFont typeface="+mj-lt"/>
              <a:buAutoNum type="arabicPeriod"/>
            </a:pPr>
            <a:r>
              <a:rPr lang="en-US" b="0" i="0" dirty="0">
                <a:solidFill>
                  <a:srgbClr val="000000"/>
                </a:solidFill>
                <a:effectLst/>
                <a:latin typeface="Inter"/>
              </a:rPr>
              <a:t>User-friendly GUI and command-line interfaces</a:t>
            </a:r>
          </a:p>
          <a:p>
            <a:endParaRPr lang="en-IN" dirty="0"/>
          </a:p>
        </p:txBody>
      </p:sp>
    </p:spTree>
    <p:extLst>
      <p:ext uri="{BB962C8B-B14F-4D97-AF65-F5344CB8AC3E}">
        <p14:creationId xmlns:p14="http://schemas.microsoft.com/office/powerpoint/2010/main" val="426981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5CAB-40D5-76CE-5193-602AD92FAE6C}"/>
              </a:ext>
            </a:extLst>
          </p:cNvPr>
          <p:cNvSpPr>
            <a:spLocks noGrp="1"/>
          </p:cNvSpPr>
          <p:nvPr>
            <p:ph type="title"/>
          </p:nvPr>
        </p:nvSpPr>
        <p:spPr/>
        <p:txBody>
          <a:bodyPr/>
          <a:lstStyle/>
          <a:p>
            <a:r>
              <a:rPr lang="en-US" dirty="0"/>
              <a:t>LOIC</a:t>
            </a:r>
            <a:endParaRPr lang="en-IN" dirty="0"/>
          </a:p>
        </p:txBody>
      </p:sp>
      <p:sp>
        <p:nvSpPr>
          <p:cNvPr id="3" name="Content Placeholder 2">
            <a:extLst>
              <a:ext uri="{FF2B5EF4-FFF2-40B4-BE49-F238E27FC236}">
                <a16:creationId xmlns:a16="http://schemas.microsoft.com/office/drawing/2014/main" id="{F5A9B565-30EF-8B8C-A088-491679564A36}"/>
              </a:ext>
            </a:extLst>
          </p:cNvPr>
          <p:cNvSpPr>
            <a:spLocks noGrp="1"/>
          </p:cNvSpPr>
          <p:nvPr>
            <p:ph idx="1"/>
          </p:nvPr>
        </p:nvSpPr>
        <p:spPr/>
        <p:txBody>
          <a:bodyPr>
            <a:normAutofit/>
          </a:bodyPr>
          <a:lstStyle/>
          <a:p>
            <a:r>
              <a:rPr lang="en-US" b="0" i="0">
                <a:solidFill>
                  <a:srgbClr val="000000"/>
                </a:solidFill>
                <a:effectLst/>
                <a:latin typeface="Inter"/>
              </a:rPr>
              <a:t>Download </a:t>
            </a:r>
            <a:r>
              <a:rPr lang="en-US" b="0" i="0">
                <a:solidFill>
                  <a:srgbClr val="000000"/>
                </a:solidFill>
                <a:effectLst/>
                <a:latin typeface="Inter"/>
                <a:hlinkClick r:id="rId2"/>
              </a:rPr>
              <a:t>https://sourceforge.net/projects/loic/</a:t>
            </a:r>
            <a:endParaRPr lang="en-US" b="0" i="0">
              <a:solidFill>
                <a:srgbClr val="000000"/>
              </a:solidFill>
              <a:effectLst/>
              <a:latin typeface="Inter"/>
            </a:endParaRPr>
          </a:p>
          <a:p>
            <a:endParaRPr lang="en-IN" dirty="0"/>
          </a:p>
        </p:txBody>
      </p:sp>
      <p:pic>
        <p:nvPicPr>
          <p:cNvPr id="5" name="Picture 4" descr="A screenshot of a computer&#10;&#10;Description automatically generated">
            <a:extLst>
              <a:ext uri="{FF2B5EF4-FFF2-40B4-BE49-F238E27FC236}">
                <a16:creationId xmlns:a16="http://schemas.microsoft.com/office/drawing/2014/main" id="{3FA1DB3E-1A5F-46A3-A2A4-E272C130D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055" y="2399283"/>
            <a:ext cx="7692203" cy="4280976"/>
          </a:xfrm>
          <a:prstGeom prst="rect">
            <a:avLst/>
          </a:prstGeom>
        </p:spPr>
      </p:pic>
    </p:spTree>
    <p:extLst>
      <p:ext uri="{BB962C8B-B14F-4D97-AF65-F5344CB8AC3E}">
        <p14:creationId xmlns:p14="http://schemas.microsoft.com/office/powerpoint/2010/main" val="413320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C5C3-B63F-CB75-0267-0F89150E54A1}"/>
              </a:ext>
            </a:extLst>
          </p:cNvPr>
          <p:cNvSpPr>
            <a:spLocks noGrp="1"/>
          </p:cNvSpPr>
          <p:nvPr>
            <p:ph type="title"/>
          </p:nvPr>
        </p:nvSpPr>
        <p:spPr/>
        <p:txBody>
          <a:bodyPr/>
          <a:lstStyle/>
          <a:p>
            <a:r>
              <a:rPr lang="en-US" dirty="0"/>
              <a:t>Working</a:t>
            </a:r>
            <a:endParaRPr lang="en-IN" dirty="0"/>
          </a:p>
        </p:txBody>
      </p:sp>
      <p:sp>
        <p:nvSpPr>
          <p:cNvPr id="3" name="Content Placeholder 2">
            <a:extLst>
              <a:ext uri="{FF2B5EF4-FFF2-40B4-BE49-F238E27FC236}">
                <a16:creationId xmlns:a16="http://schemas.microsoft.com/office/drawing/2014/main" id="{9EA15DF3-AD53-8D34-A77C-9B39E40C2C13}"/>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Inter"/>
              </a:rPr>
              <a:t>LOIC works by sending a high volume of TCP, UDP, or HTTP requests to the target server. The exact working mechanism depends on the protocol used:</a:t>
            </a:r>
          </a:p>
          <a:p>
            <a:pPr algn="l"/>
            <a:r>
              <a:rPr lang="en-US" b="0" i="0" dirty="0">
                <a:solidFill>
                  <a:srgbClr val="000000"/>
                </a:solidFill>
                <a:effectLst/>
                <a:latin typeface="Inter"/>
              </a:rPr>
              <a:t>TCP Flood</a:t>
            </a:r>
            <a:endParaRPr lang="en-US" b="1" i="0" dirty="0">
              <a:solidFill>
                <a:srgbClr val="000000"/>
              </a:solidFill>
              <a:effectLst/>
              <a:latin typeface="Inter"/>
            </a:endParaRPr>
          </a:p>
          <a:p>
            <a:pPr algn="l"/>
            <a:r>
              <a:rPr lang="en-US" b="0" i="0" dirty="0">
                <a:solidFill>
                  <a:srgbClr val="000000"/>
                </a:solidFill>
                <a:effectLst/>
                <a:latin typeface="Inter"/>
              </a:rPr>
              <a:t>A TCP flood attack establishes multiple half-open connections that consume resources on the target server waiting to complete the handshake. This can overwhelm networks and load balancers.</a:t>
            </a:r>
          </a:p>
          <a:p>
            <a:pPr algn="l"/>
            <a:r>
              <a:rPr lang="en-US" b="0" i="0" dirty="0">
                <a:solidFill>
                  <a:srgbClr val="000000"/>
                </a:solidFill>
                <a:effectLst/>
                <a:latin typeface="Inter"/>
              </a:rPr>
              <a:t>UDP Flood</a:t>
            </a:r>
            <a:endParaRPr lang="en-US" b="1" i="0" dirty="0">
              <a:solidFill>
                <a:srgbClr val="000000"/>
              </a:solidFill>
              <a:effectLst/>
              <a:latin typeface="Inter"/>
            </a:endParaRPr>
          </a:p>
          <a:p>
            <a:pPr algn="l"/>
            <a:r>
              <a:rPr lang="en-US" b="0" i="0" dirty="0">
                <a:solidFill>
                  <a:srgbClr val="000000"/>
                </a:solidFill>
                <a:effectLst/>
                <a:latin typeface="Inter"/>
              </a:rPr>
              <a:t>In a UDP flood, LOIC sends a stream of UDP packets to random destination ports on the target. This can saturate the network capacity.</a:t>
            </a:r>
          </a:p>
          <a:p>
            <a:pPr algn="l"/>
            <a:r>
              <a:rPr lang="en-US" b="0" i="0" dirty="0">
                <a:solidFill>
                  <a:srgbClr val="000000"/>
                </a:solidFill>
                <a:effectLst/>
                <a:latin typeface="Inter"/>
              </a:rPr>
              <a:t>HTTP Flood</a:t>
            </a:r>
            <a:endParaRPr lang="en-US" b="1" i="0" dirty="0">
              <a:solidFill>
                <a:srgbClr val="000000"/>
              </a:solidFill>
              <a:effectLst/>
              <a:latin typeface="Inter"/>
            </a:endParaRPr>
          </a:p>
          <a:p>
            <a:pPr algn="l"/>
            <a:r>
              <a:rPr lang="en-US" b="0" i="0" dirty="0">
                <a:solidFill>
                  <a:srgbClr val="000000"/>
                </a:solidFill>
                <a:effectLst/>
                <a:latin typeface="Inter"/>
              </a:rPr>
              <a:t>An HTTP flood sends continual HTTP GET or POST requests to specific URLs on the target website. This can consume web server resources or bandwidth.</a:t>
            </a:r>
          </a:p>
          <a:p>
            <a:endParaRPr lang="en-IN" dirty="0"/>
          </a:p>
        </p:txBody>
      </p:sp>
    </p:spTree>
    <p:extLst>
      <p:ext uri="{BB962C8B-B14F-4D97-AF65-F5344CB8AC3E}">
        <p14:creationId xmlns:p14="http://schemas.microsoft.com/office/powerpoint/2010/main" val="212821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A6CC-FBFD-0108-CBB5-1ACF1B45B446}"/>
              </a:ext>
            </a:extLst>
          </p:cNvPr>
          <p:cNvSpPr>
            <a:spLocks noGrp="1"/>
          </p:cNvSpPr>
          <p:nvPr>
            <p:ph type="title"/>
          </p:nvPr>
        </p:nvSpPr>
        <p:spPr/>
        <p:txBody>
          <a:bodyPr/>
          <a:lstStyle/>
          <a:p>
            <a:r>
              <a:rPr lang="en-US" dirty="0"/>
              <a:t>Steps of Attack</a:t>
            </a:r>
            <a:endParaRPr lang="en-IN" dirty="0"/>
          </a:p>
        </p:txBody>
      </p:sp>
      <p:sp>
        <p:nvSpPr>
          <p:cNvPr id="3" name="Content Placeholder 2">
            <a:extLst>
              <a:ext uri="{FF2B5EF4-FFF2-40B4-BE49-F238E27FC236}">
                <a16:creationId xmlns:a16="http://schemas.microsoft.com/office/drawing/2014/main" id="{4CD677A2-905E-1F41-39CC-CA24105E5D43}"/>
              </a:ext>
            </a:extLst>
          </p:cNvPr>
          <p:cNvSpPr>
            <a:spLocks noGrp="1"/>
          </p:cNvSpPr>
          <p:nvPr>
            <p:ph idx="1"/>
          </p:nvPr>
        </p:nvSpPr>
        <p:spPr/>
        <p:txBody>
          <a:bodyPr>
            <a:normAutofit fontScale="62500" lnSpcReduction="20000"/>
          </a:bodyPr>
          <a:lstStyle/>
          <a:p>
            <a:pPr algn="l"/>
            <a:r>
              <a:rPr lang="en-US" b="0" i="0" dirty="0">
                <a:solidFill>
                  <a:srgbClr val="000000"/>
                </a:solidFill>
                <a:effectLst/>
                <a:latin typeface="Inter"/>
              </a:rPr>
              <a:t>Target Selection</a:t>
            </a:r>
            <a:endParaRPr lang="en-US" b="1" i="0" dirty="0">
              <a:solidFill>
                <a:srgbClr val="000000"/>
              </a:solidFill>
              <a:effectLst/>
              <a:latin typeface="Inter"/>
            </a:endParaRPr>
          </a:p>
          <a:p>
            <a:pPr algn="l"/>
            <a:r>
              <a:rPr lang="en-US" b="0" i="0" dirty="0">
                <a:solidFill>
                  <a:srgbClr val="000000"/>
                </a:solidFill>
                <a:effectLst/>
                <a:latin typeface="Inter"/>
              </a:rPr>
              <a:t>The attacker selects a website, server or network to disrupt. Common targets are business sites, critical infrastructure, and government networks.</a:t>
            </a:r>
          </a:p>
          <a:p>
            <a:pPr algn="l"/>
            <a:r>
              <a:rPr lang="en-US" b="0" i="0" dirty="0">
                <a:solidFill>
                  <a:srgbClr val="000000"/>
                </a:solidFill>
                <a:effectLst/>
                <a:latin typeface="Inter"/>
              </a:rPr>
              <a:t>Weaponization</a:t>
            </a:r>
            <a:endParaRPr lang="en-US" b="1" i="0" dirty="0">
              <a:solidFill>
                <a:srgbClr val="000000"/>
              </a:solidFill>
              <a:effectLst/>
              <a:latin typeface="Inter"/>
            </a:endParaRPr>
          </a:p>
          <a:p>
            <a:pPr algn="l"/>
            <a:r>
              <a:rPr lang="en-US" b="0" i="0" dirty="0">
                <a:solidFill>
                  <a:srgbClr val="000000"/>
                </a:solidFill>
                <a:effectLst/>
                <a:latin typeface="Inter"/>
              </a:rPr>
              <a:t>LOIC is downloaded and configured for the attack. Settings are tuned, including: attack duration, rate limits, and spoofing parameters.</a:t>
            </a:r>
          </a:p>
          <a:p>
            <a:pPr algn="l"/>
            <a:r>
              <a:rPr lang="en-US" b="0" i="0" dirty="0">
                <a:solidFill>
                  <a:srgbClr val="000000"/>
                </a:solidFill>
                <a:effectLst/>
                <a:latin typeface="Inter"/>
              </a:rPr>
              <a:t>Attack Launch</a:t>
            </a:r>
            <a:endParaRPr lang="en-US" b="1" i="0" dirty="0">
              <a:solidFill>
                <a:srgbClr val="000000"/>
              </a:solidFill>
              <a:effectLst/>
              <a:latin typeface="Inter"/>
            </a:endParaRPr>
          </a:p>
          <a:p>
            <a:pPr algn="l"/>
            <a:r>
              <a:rPr lang="en-US" b="0" i="0" dirty="0">
                <a:solidFill>
                  <a:srgbClr val="000000"/>
                </a:solidFill>
                <a:effectLst/>
                <a:latin typeface="Inter"/>
              </a:rPr>
              <a:t>The attacker launches the LOIC tool against the target. For larger attacks, multiple LOIC instances and botnets are coordinated.</a:t>
            </a:r>
          </a:p>
          <a:p>
            <a:pPr algn="l"/>
            <a:r>
              <a:rPr lang="en-US" b="0" i="0" dirty="0">
                <a:solidFill>
                  <a:srgbClr val="000000"/>
                </a:solidFill>
                <a:effectLst/>
                <a:latin typeface="Inter"/>
              </a:rPr>
              <a:t>Attack Impact</a:t>
            </a:r>
            <a:endParaRPr lang="en-US" b="1" i="0" dirty="0">
              <a:solidFill>
                <a:srgbClr val="000000"/>
              </a:solidFill>
              <a:effectLst/>
              <a:latin typeface="Inter"/>
            </a:endParaRPr>
          </a:p>
          <a:p>
            <a:pPr algn="l"/>
            <a:r>
              <a:rPr lang="en-US" b="0" i="0" dirty="0">
                <a:solidFill>
                  <a:srgbClr val="000000"/>
                </a:solidFill>
                <a:effectLst/>
                <a:latin typeface="Inter"/>
              </a:rPr>
              <a:t>The target experiences denial of service, unavailability of resources and services for end users. Financial, operational and reputational damages can occur.</a:t>
            </a:r>
          </a:p>
          <a:p>
            <a:pPr algn="l"/>
            <a:r>
              <a:rPr lang="en-US" b="0" i="0" dirty="0">
                <a:solidFill>
                  <a:srgbClr val="000000"/>
                </a:solidFill>
                <a:effectLst/>
                <a:latin typeface="Inter"/>
              </a:rPr>
              <a:t>Attack Stop</a:t>
            </a:r>
            <a:endParaRPr lang="en-US" b="1" i="0" dirty="0">
              <a:solidFill>
                <a:srgbClr val="000000"/>
              </a:solidFill>
              <a:effectLst/>
              <a:latin typeface="Inter"/>
            </a:endParaRPr>
          </a:p>
          <a:p>
            <a:pPr algn="l"/>
            <a:r>
              <a:rPr lang="en-US" b="0" i="0" dirty="0">
                <a:solidFill>
                  <a:srgbClr val="000000"/>
                </a:solidFill>
                <a:effectLst/>
                <a:latin typeface="Inter"/>
              </a:rPr>
              <a:t>The attack is stopped by stopping the LOIC tool. Backup servers may be deployed to restore services. Forensics are done to trace the attack sources.</a:t>
            </a:r>
          </a:p>
        </p:txBody>
      </p:sp>
    </p:spTree>
    <p:extLst>
      <p:ext uri="{BB962C8B-B14F-4D97-AF65-F5344CB8AC3E}">
        <p14:creationId xmlns:p14="http://schemas.microsoft.com/office/powerpoint/2010/main" val="225342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5511D-079A-D3BF-920B-B9D95ED9EA8A}"/>
              </a:ext>
            </a:extLst>
          </p:cNvPr>
          <p:cNvSpPr>
            <a:spLocks noGrp="1"/>
          </p:cNvSpPr>
          <p:nvPr>
            <p:ph type="title"/>
          </p:nvPr>
        </p:nvSpPr>
        <p:spPr/>
        <p:txBody>
          <a:bodyPr/>
          <a:lstStyle/>
          <a:p>
            <a:r>
              <a:rPr lang="en-US" dirty="0"/>
              <a:t>HOIC (High Orbit Ion Cannon)</a:t>
            </a:r>
            <a:endParaRPr lang="en-IN" dirty="0"/>
          </a:p>
        </p:txBody>
      </p:sp>
      <p:sp>
        <p:nvSpPr>
          <p:cNvPr id="3" name="Content Placeholder 2">
            <a:extLst>
              <a:ext uri="{FF2B5EF4-FFF2-40B4-BE49-F238E27FC236}">
                <a16:creationId xmlns:a16="http://schemas.microsoft.com/office/drawing/2014/main" id="{D83C3A65-FD8C-2B78-38AA-83FA074EF5CE}"/>
              </a:ext>
            </a:extLst>
          </p:cNvPr>
          <p:cNvSpPr>
            <a:spLocks noGrp="1"/>
          </p:cNvSpPr>
          <p:nvPr>
            <p:ph idx="1"/>
          </p:nvPr>
        </p:nvSpPr>
        <p:spPr/>
        <p:txBody>
          <a:bodyPr>
            <a:normAutofit/>
          </a:bodyPr>
          <a:lstStyle/>
          <a:p>
            <a:pPr algn="just"/>
            <a:r>
              <a:rPr lang="en-US" sz="2400" dirty="0"/>
              <a:t>HOIC is an application-layer attack tool. It is more advanced than LOIC and designed to work using only HTTP floods (unlike LOIC, which uses TCP/UDP floods as well), sending HTTP POST and GET requests. It can attack up to 256 domains or IP addresses simultaneously using a large number of threads. It is especially effective against thread-based web servers such as Apache, particularly those that are not configured to mitigate application-layer attacks such as </a:t>
            </a:r>
            <a:r>
              <a:rPr lang="en-US" sz="2400" dirty="0" err="1"/>
              <a:t>Slowloris</a:t>
            </a:r>
            <a:r>
              <a:rPr lang="en-US" sz="2400" dirty="0"/>
              <a:t> and R.U.D.Y.</a:t>
            </a:r>
            <a:endParaRPr lang="en-IN" sz="2400" dirty="0"/>
          </a:p>
        </p:txBody>
      </p:sp>
    </p:spTree>
    <p:extLst>
      <p:ext uri="{BB962C8B-B14F-4D97-AF65-F5344CB8AC3E}">
        <p14:creationId xmlns:p14="http://schemas.microsoft.com/office/powerpoint/2010/main" val="650044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sp>
        <p:nvSpPr>
          <p:cNvPr id="3" name="Content Placeholder 2">
            <a:extLst>
              <a:ext uri="{FF2B5EF4-FFF2-40B4-BE49-F238E27FC236}">
                <a16:creationId xmlns:a16="http://schemas.microsoft.com/office/drawing/2014/main" id="{DF43875E-22FA-7516-515D-81D02480BA13}"/>
              </a:ext>
            </a:extLst>
          </p:cNvPr>
          <p:cNvSpPr>
            <a:spLocks noGrp="1"/>
          </p:cNvSpPr>
          <p:nvPr>
            <p:ph idx="1"/>
          </p:nvPr>
        </p:nvSpPr>
        <p:spPr/>
        <p:txBody>
          <a:bodyPr>
            <a:normAutofit fontScale="85000" lnSpcReduction="10000"/>
          </a:bodyPr>
          <a:lstStyle/>
          <a:p>
            <a:r>
              <a:rPr lang="en-IN" sz="1800" kern="100" dirty="0">
                <a:effectLst/>
                <a:latin typeface="Aptos" panose="020B0004020202020204" pitchFamily="34" charset="0"/>
                <a:ea typeface="Aptos" panose="020B0004020202020204" pitchFamily="34" charset="0"/>
                <a:cs typeface="Times New Roman" panose="02020603050405020304" pitchFamily="18" charset="0"/>
              </a:rPr>
              <a:t>A distribute denial of services (DDoS) attack involves a group of compromised systems usually infected with Trojans used to perform a DoS attack on a target system or network.</a:t>
            </a:r>
          </a:p>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Objectives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Perform DDoS attack - HTTP flooding</a:t>
            </a:r>
          </a:p>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Requisites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Kali Linux virtual machine (Target)</a:t>
            </a:r>
          </a:p>
          <a:p>
            <a:pPr marL="342900" lvl="0" indent="-342900">
              <a:lnSpc>
                <a:spcPct val="115000"/>
              </a:lnSpc>
              <a:spcAft>
                <a:spcPts val="800"/>
              </a:spcAft>
              <a:buSzPts val="1000"/>
              <a:buFont typeface="Symbol" panose="05050102010706020507" pitchFamily="18" charset="2"/>
              <a:buChar char=""/>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Windows Server, Windows 10 and Windows 7 virtual machine (Attackers)</a:t>
            </a:r>
          </a:p>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Overview of HOIC</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High Orbit Ion Cannon (HOIC) is a free, open-source network stress application developed by Anonymous, a hacktivist collective, to replace the Low Orbit Ion Cannon (LOIC). Used for denial of service (DoS) and distributed denial of service (DDoS) attacks, it functions by flooding target systems with junk HTTP GET and POST requests.</a:t>
            </a:r>
          </a:p>
          <a:p>
            <a:pPr marL="0" indent="0">
              <a:buNone/>
            </a:pPr>
            <a:endParaRPr lang="en-IN" dirty="0"/>
          </a:p>
        </p:txBody>
      </p:sp>
    </p:spTree>
    <p:extLst>
      <p:ext uri="{BB962C8B-B14F-4D97-AF65-F5344CB8AC3E}">
        <p14:creationId xmlns:p14="http://schemas.microsoft.com/office/powerpoint/2010/main" val="256200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sp>
        <p:nvSpPr>
          <p:cNvPr id="3" name="Content Placeholder 2">
            <a:extLst>
              <a:ext uri="{FF2B5EF4-FFF2-40B4-BE49-F238E27FC236}">
                <a16:creationId xmlns:a16="http://schemas.microsoft.com/office/drawing/2014/main" id="{DF43875E-22FA-7516-515D-81D02480BA13}"/>
              </a:ext>
            </a:extLst>
          </p:cNvPr>
          <p:cNvSpPr>
            <a:spLocks noGrp="1"/>
          </p:cNvSpPr>
          <p:nvPr>
            <p:ph idx="1"/>
          </p:nvPr>
        </p:nvSpPr>
        <p:spPr/>
        <p:txBody>
          <a:bodyPr>
            <a:normAutofit/>
          </a:bodyPr>
          <a:lstStyle/>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Log in to Virtual Machines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Before beginning this lab, turn on and log in to all virtual machines on this lab (Windows 7, 10, Server and Kali Linux).</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Copy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High Orbit Ion Cannon (HOIC)</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folder onto all the Windows virtual machines(3).</a:t>
            </a:r>
          </a:p>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Configure HOIC</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Switch to the Windows 10 and open the HOIC (hoic2.1.exe)</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On the HOIC GUI, click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to add the target.</a:t>
            </a:r>
          </a:p>
          <a:p>
            <a:pPr marL="0" indent="0">
              <a:buNone/>
            </a:pPr>
            <a:endParaRPr lang="en-IN" dirty="0"/>
          </a:p>
        </p:txBody>
      </p:sp>
    </p:spTree>
    <p:extLst>
      <p:ext uri="{BB962C8B-B14F-4D97-AF65-F5344CB8AC3E}">
        <p14:creationId xmlns:p14="http://schemas.microsoft.com/office/powerpoint/2010/main" val="3249445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22CF-2A8C-F923-2361-8D899A2BF4A0}"/>
              </a:ext>
            </a:extLst>
          </p:cNvPr>
          <p:cNvSpPr>
            <a:spLocks noGrp="1"/>
          </p:cNvSpPr>
          <p:nvPr>
            <p:ph type="title"/>
          </p:nvPr>
        </p:nvSpPr>
        <p:spPr/>
        <p:txBody>
          <a:bodyPr/>
          <a:lstStyle/>
          <a:p>
            <a:r>
              <a:rPr lang="en-US" dirty="0"/>
              <a:t>Network-Based Threat Techniques</a:t>
            </a:r>
            <a:endParaRPr lang="en-IN" dirty="0"/>
          </a:p>
        </p:txBody>
      </p:sp>
      <p:sp>
        <p:nvSpPr>
          <p:cNvPr id="4" name="Rectangle 3">
            <a:extLst>
              <a:ext uri="{FF2B5EF4-FFF2-40B4-BE49-F238E27FC236}">
                <a16:creationId xmlns:a16="http://schemas.microsoft.com/office/drawing/2014/main" id="{0B77298E-485B-E107-E41A-C2CD8D8D041C}"/>
              </a:ext>
            </a:extLst>
          </p:cNvPr>
          <p:cNvSpPr/>
          <p:nvPr/>
        </p:nvSpPr>
        <p:spPr>
          <a:xfrm>
            <a:off x="838200" y="1484080"/>
            <a:ext cx="2635624" cy="900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Denial of Service (DoS) and Distributed Denial of Service (DDoS) Attacks</a:t>
            </a:r>
            <a:endParaRPr lang="en-IN" sz="1400" dirty="0"/>
          </a:p>
        </p:txBody>
      </p:sp>
      <p:sp>
        <p:nvSpPr>
          <p:cNvPr id="5" name="Rectangle 4">
            <a:extLst>
              <a:ext uri="{FF2B5EF4-FFF2-40B4-BE49-F238E27FC236}">
                <a16:creationId xmlns:a16="http://schemas.microsoft.com/office/drawing/2014/main" id="{674C2673-D4B7-832F-D0E2-D9C57142EEEA}"/>
              </a:ext>
            </a:extLst>
          </p:cNvPr>
          <p:cNvSpPr/>
          <p:nvPr/>
        </p:nvSpPr>
        <p:spPr>
          <a:xfrm>
            <a:off x="4020671" y="1484080"/>
            <a:ext cx="2075329" cy="900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Man-in-the-Middle (MITM) Attack</a:t>
            </a:r>
            <a:r>
              <a:rPr lang="en-IN" sz="1400" dirty="0"/>
              <a:t>:</a:t>
            </a:r>
          </a:p>
        </p:txBody>
      </p:sp>
      <p:sp>
        <p:nvSpPr>
          <p:cNvPr id="6" name="Rectangle 5">
            <a:extLst>
              <a:ext uri="{FF2B5EF4-FFF2-40B4-BE49-F238E27FC236}">
                <a16:creationId xmlns:a16="http://schemas.microsoft.com/office/drawing/2014/main" id="{5DC0E4FD-B0E4-8835-0907-6AE1841D60DC}"/>
              </a:ext>
            </a:extLst>
          </p:cNvPr>
          <p:cNvSpPr/>
          <p:nvPr/>
        </p:nvSpPr>
        <p:spPr>
          <a:xfrm>
            <a:off x="6748181" y="1484080"/>
            <a:ext cx="2234453" cy="900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Packet Sniffing (Eavesdropping)</a:t>
            </a:r>
            <a:endParaRPr lang="en-IN" dirty="0"/>
          </a:p>
        </p:txBody>
      </p:sp>
      <p:sp>
        <p:nvSpPr>
          <p:cNvPr id="7" name="Rectangle 6">
            <a:extLst>
              <a:ext uri="{FF2B5EF4-FFF2-40B4-BE49-F238E27FC236}">
                <a16:creationId xmlns:a16="http://schemas.microsoft.com/office/drawing/2014/main" id="{D590D9E2-8127-B94D-464C-A2DCB8E2FFAD}"/>
              </a:ext>
            </a:extLst>
          </p:cNvPr>
          <p:cNvSpPr/>
          <p:nvPr/>
        </p:nvSpPr>
        <p:spPr>
          <a:xfrm>
            <a:off x="838200" y="2826732"/>
            <a:ext cx="2635624" cy="677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IP Spoofing</a:t>
            </a:r>
            <a:endParaRPr lang="en-IN" dirty="0"/>
          </a:p>
        </p:txBody>
      </p:sp>
      <p:sp>
        <p:nvSpPr>
          <p:cNvPr id="8" name="Rectangle 7">
            <a:extLst>
              <a:ext uri="{FF2B5EF4-FFF2-40B4-BE49-F238E27FC236}">
                <a16:creationId xmlns:a16="http://schemas.microsoft.com/office/drawing/2014/main" id="{3CCCB4E9-D38D-397B-CB2E-B784E6C0F02B}"/>
              </a:ext>
            </a:extLst>
          </p:cNvPr>
          <p:cNvSpPr/>
          <p:nvPr/>
        </p:nvSpPr>
        <p:spPr>
          <a:xfrm>
            <a:off x="4020671" y="2737505"/>
            <a:ext cx="2075329" cy="766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DNS Spoofing </a:t>
            </a:r>
          </a:p>
        </p:txBody>
      </p:sp>
      <p:sp>
        <p:nvSpPr>
          <p:cNvPr id="9" name="Rectangle 8">
            <a:extLst>
              <a:ext uri="{FF2B5EF4-FFF2-40B4-BE49-F238E27FC236}">
                <a16:creationId xmlns:a16="http://schemas.microsoft.com/office/drawing/2014/main" id="{5D1501A6-30D8-C92F-575B-A95543F6CB23}"/>
              </a:ext>
            </a:extLst>
          </p:cNvPr>
          <p:cNvSpPr/>
          <p:nvPr/>
        </p:nvSpPr>
        <p:spPr>
          <a:xfrm>
            <a:off x="9445437" y="1484080"/>
            <a:ext cx="2234453" cy="900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Session Hijacking</a:t>
            </a:r>
          </a:p>
        </p:txBody>
      </p:sp>
      <p:sp>
        <p:nvSpPr>
          <p:cNvPr id="14" name="Rectangle 13">
            <a:extLst>
              <a:ext uri="{FF2B5EF4-FFF2-40B4-BE49-F238E27FC236}">
                <a16:creationId xmlns:a16="http://schemas.microsoft.com/office/drawing/2014/main" id="{55326F77-15FE-7F3A-6183-D657FE59611F}"/>
              </a:ext>
            </a:extLst>
          </p:cNvPr>
          <p:cNvSpPr/>
          <p:nvPr/>
        </p:nvSpPr>
        <p:spPr>
          <a:xfrm>
            <a:off x="838200" y="3795714"/>
            <a:ext cx="2635624" cy="677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N</a:t>
            </a:r>
            <a:r>
              <a:rPr lang="en-IN" b="1" dirty="0" err="1"/>
              <a:t>etwork</a:t>
            </a:r>
            <a:r>
              <a:rPr lang="en-IN" b="1" dirty="0"/>
              <a:t> Worms</a:t>
            </a:r>
            <a:endParaRPr lang="en-IN" dirty="0"/>
          </a:p>
        </p:txBody>
      </p:sp>
      <p:sp>
        <p:nvSpPr>
          <p:cNvPr id="15" name="Rectangle 14">
            <a:extLst>
              <a:ext uri="{FF2B5EF4-FFF2-40B4-BE49-F238E27FC236}">
                <a16:creationId xmlns:a16="http://schemas.microsoft.com/office/drawing/2014/main" id="{CA2621E7-C301-5642-00BA-FCF2AEF15D79}"/>
              </a:ext>
            </a:extLst>
          </p:cNvPr>
          <p:cNvSpPr/>
          <p:nvPr/>
        </p:nvSpPr>
        <p:spPr>
          <a:xfrm>
            <a:off x="6748181" y="2685734"/>
            <a:ext cx="4961963" cy="677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ARP Spoofing (Address Resolution Protocol)</a:t>
            </a:r>
            <a:endParaRPr lang="en-IN" dirty="0"/>
          </a:p>
        </p:txBody>
      </p:sp>
      <p:sp>
        <p:nvSpPr>
          <p:cNvPr id="19" name="Rectangle 18">
            <a:extLst>
              <a:ext uri="{FF2B5EF4-FFF2-40B4-BE49-F238E27FC236}">
                <a16:creationId xmlns:a16="http://schemas.microsoft.com/office/drawing/2014/main" id="{D183E89E-7BCA-5779-D5A2-B48F77DB420F}"/>
              </a:ext>
            </a:extLst>
          </p:cNvPr>
          <p:cNvSpPr/>
          <p:nvPr/>
        </p:nvSpPr>
        <p:spPr>
          <a:xfrm>
            <a:off x="6733053" y="3828700"/>
            <a:ext cx="2635624" cy="677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Wireless Network Attacks</a:t>
            </a:r>
          </a:p>
        </p:txBody>
      </p:sp>
      <p:sp>
        <p:nvSpPr>
          <p:cNvPr id="20" name="Rectangle 19">
            <a:extLst>
              <a:ext uri="{FF2B5EF4-FFF2-40B4-BE49-F238E27FC236}">
                <a16:creationId xmlns:a16="http://schemas.microsoft.com/office/drawing/2014/main" id="{61CCE65A-7CC6-EA43-FAF8-EB8BC7D3C867}"/>
              </a:ext>
            </a:extLst>
          </p:cNvPr>
          <p:cNvSpPr/>
          <p:nvPr/>
        </p:nvSpPr>
        <p:spPr>
          <a:xfrm>
            <a:off x="4020671" y="3856460"/>
            <a:ext cx="2635624" cy="677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Botnets</a:t>
            </a:r>
          </a:p>
        </p:txBody>
      </p:sp>
      <p:pic>
        <p:nvPicPr>
          <p:cNvPr id="3" name="Picture 2" descr="A colorful logo with a white background&#10;&#10;Description automatically generated">
            <a:extLst>
              <a:ext uri="{FF2B5EF4-FFF2-40B4-BE49-F238E27FC236}">
                <a16:creationId xmlns:a16="http://schemas.microsoft.com/office/drawing/2014/main" id="{228D5485-70E2-0208-9ACC-DC525E135FFD}"/>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extLst>
      <p:ext uri="{BB962C8B-B14F-4D97-AF65-F5344CB8AC3E}">
        <p14:creationId xmlns:p14="http://schemas.microsoft.com/office/powerpoint/2010/main" val="4186594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pic>
        <p:nvPicPr>
          <p:cNvPr id="4" name="Picture 3" descr="hoic-1">
            <a:hlinkClick r:id="rId2" tgtFrame="&quot;_blank&quot;"/>
            <a:extLst>
              <a:ext uri="{FF2B5EF4-FFF2-40B4-BE49-F238E27FC236}">
                <a16:creationId xmlns:a16="http://schemas.microsoft.com/office/drawing/2014/main" id="{6923EF46-3CB4-2361-2D57-8FD9C0715D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10150380" cy="4508406"/>
          </a:xfrm>
          <a:prstGeom prst="rect">
            <a:avLst/>
          </a:prstGeom>
          <a:noFill/>
          <a:ln>
            <a:noFill/>
          </a:ln>
        </p:spPr>
      </p:pic>
    </p:spTree>
    <p:extLst>
      <p:ext uri="{BB962C8B-B14F-4D97-AF65-F5344CB8AC3E}">
        <p14:creationId xmlns:p14="http://schemas.microsoft.com/office/powerpoint/2010/main" val="3358288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sp>
        <p:nvSpPr>
          <p:cNvPr id="5" name="TextBox 4">
            <a:extLst>
              <a:ext uri="{FF2B5EF4-FFF2-40B4-BE49-F238E27FC236}">
                <a16:creationId xmlns:a16="http://schemas.microsoft.com/office/drawing/2014/main" id="{73C3BAD2-571F-29DE-7AAC-5D6C24F98DC9}"/>
              </a:ext>
            </a:extLst>
          </p:cNvPr>
          <p:cNvSpPr txBox="1"/>
          <p:nvPr/>
        </p:nvSpPr>
        <p:spPr>
          <a:xfrm>
            <a:off x="1045509" y="1690688"/>
            <a:ext cx="6098240" cy="2926442"/>
          </a:xfrm>
          <a:prstGeom prst="rect">
            <a:avLst/>
          </a:prstGeom>
          <a:noFill/>
        </p:spPr>
        <p:txBody>
          <a:bodyPr wrap="square">
            <a:spAutoFit/>
          </a:bodyPr>
          <a:lstStyle/>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On the HOIC - [Target] pop-up:</a:t>
            </a:r>
          </a:p>
          <a:p>
            <a:pPr marL="342900" lvl="0" indent="-342900">
              <a:lnSpc>
                <a:spcPct val="115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Type the target URL (IP address of your Kali)</a:t>
            </a:r>
          </a:p>
          <a:p>
            <a:pPr marL="342900" lvl="0" indent="-342900">
              <a:lnSpc>
                <a:spcPct val="115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Slide the power bar to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High</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Select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GenericBoost.hoic</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booster from the drop-down list</a:t>
            </a:r>
          </a:p>
          <a:p>
            <a:r>
              <a:rPr lang="en-IN" sz="1800" dirty="0">
                <a:effectLst/>
                <a:latin typeface="Aptos" panose="020B0004020202020204" pitchFamily="34" charset="0"/>
                <a:ea typeface="Aptos" panose="020B0004020202020204" pitchFamily="34" charset="0"/>
                <a:cs typeface="Times New Roman" panose="02020603050405020304" pitchFamily="18" charset="0"/>
              </a:rPr>
              <a:t>Click </a:t>
            </a:r>
            <a:r>
              <a:rPr lang="en-IN" sz="1800" b="1" dirty="0">
                <a:effectLst/>
                <a:latin typeface="Aptos" panose="020B0004020202020204" pitchFamily="34" charset="0"/>
                <a:ea typeface="Aptos" panose="020B0004020202020204" pitchFamily="34" charset="0"/>
                <a:cs typeface="Times New Roman" panose="02020603050405020304" pitchFamily="18" charset="0"/>
              </a:rPr>
              <a:t>add</a:t>
            </a:r>
            <a:br>
              <a:rPr lang="en-IN" sz="1800" dirty="0">
                <a:effectLst/>
                <a:latin typeface="Aptos" panose="020B0004020202020204" pitchFamily="34" charset="0"/>
                <a:ea typeface="Aptos" panose="020B0004020202020204" pitchFamily="34" charset="0"/>
                <a:cs typeface="Times New Roman" panose="02020603050405020304" pitchFamily="18" charset="0"/>
              </a:rPr>
            </a:br>
            <a:br>
              <a:rPr lang="en-IN" sz="18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6" name="Picture 5" descr="hoic-2">
            <a:hlinkClick r:id="rId2" tgtFrame="&quot;_blank&quot;"/>
            <a:extLst>
              <a:ext uri="{FF2B5EF4-FFF2-40B4-BE49-F238E27FC236}">
                <a16:creationId xmlns:a16="http://schemas.microsoft.com/office/drawing/2014/main" id="{455B7145-1B71-9263-DB1F-A3E289C1DD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749" y="1863271"/>
            <a:ext cx="4229954" cy="4079422"/>
          </a:xfrm>
          <a:prstGeom prst="rect">
            <a:avLst/>
          </a:prstGeom>
          <a:noFill/>
          <a:ln>
            <a:noFill/>
          </a:ln>
        </p:spPr>
      </p:pic>
    </p:spTree>
    <p:extLst>
      <p:ext uri="{BB962C8B-B14F-4D97-AF65-F5344CB8AC3E}">
        <p14:creationId xmlns:p14="http://schemas.microsoft.com/office/powerpoint/2010/main" val="1850988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sp>
        <p:nvSpPr>
          <p:cNvPr id="5" name="TextBox 4">
            <a:extLst>
              <a:ext uri="{FF2B5EF4-FFF2-40B4-BE49-F238E27FC236}">
                <a16:creationId xmlns:a16="http://schemas.microsoft.com/office/drawing/2014/main" id="{73C3BAD2-571F-29DE-7AAC-5D6C24F98DC9}"/>
              </a:ext>
            </a:extLst>
          </p:cNvPr>
          <p:cNvSpPr txBox="1"/>
          <p:nvPr/>
        </p:nvSpPr>
        <p:spPr>
          <a:xfrm>
            <a:off x="1045509" y="1690688"/>
            <a:ext cx="6098240" cy="395173"/>
          </a:xfrm>
          <a:prstGeom prst="rect">
            <a:avLst/>
          </a:prstGeom>
          <a:noFill/>
        </p:spPr>
        <p:txBody>
          <a:bodyPr wrap="square">
            <a:spAutoFit/>
          </a:bodyPr>
          <a:lstStyle/>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Set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THREADS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value to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20</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as shown below:</a:t>
            </a:r>
          </a:p>
        </p:txBody>
      </p:sp>
      <p:pic>
        <p:nvPicPr>
          <p:cNvPr id="3" name="Picture 2" descr="hoic-3">
            <a:hlinkClick r:id="rId2" tgtFrame="&quot;_blank&quot;"/>
            <a:extLst>
              <a:ext uri="{FF2B5EF4-FFF2-40B4-BE49-F238E27FC236}">
                <a16:creationId xmlns:a16="http://schemas.microsoft.com/office/drawing/2014/main" id="{E02F0D2B-D87E-2872-4531-668A7B5696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5509" y="2150110"/>
            <a:ext cx="9685244" cy="4322198"/>
          </a:xfrm>
          <a:prstGeom prst="rect">
            <a:avLst/>
          </a:prstGeom>
          <a:noFill/>
          <a:ln>
            <a:noFill/>
          </a:ln>
        </p:spPr>
      </p:pic>
    </p:spTree>
    <p:extLst>
      <p:ext uri="{BB962C8B-B14F-4D97-AF65-F5344CB8AC3E}">
        <p14:creationId xmlns:p14="http://schemas.microsoft.com/office/powerpoint/2010/main" val="722330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sp>
        <p:nvSpPr>
          <p:cNvPr id="5" name="TextBox 4">
            <a:extLst>
              <a:ext uri="{FF2B5EF4-FFF2-40B4-BE49-F238E27FC236}">
                <a16:creationId xmlns:a16="http://schemas.microsoft.com/office/drawing/2014/main" id="{73C3BAD2-571F-29DE-7AAC-5D6C24F98DC9}"/>
              </a:ext>
            </a:extLst>
          </p:cNvPr>
          <p:cNvSpPr txBox="1"/>
          <p:nvPr/>
        </p:nvSpPr>
        <p:spPr>
          <a:xfrm>
            <a:off x="1045509" y="1690688"/>
            <a:ext cx="5879726" cy="4833311"/>
          </a:xfrm>
          <a:prstGeom prst="rect">
            <a:avLst/>
          </a:prstGeom>
          <a:noFill/>
        </p:spPr>
        <p:txBody>
          <a:bodyPr wrap="square">
            <a:spAutoFit/>
          </a:bodyPr>
          <a:lstStyle/>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Now repeat this process on every Windows virtual machine on your lab</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Perform DDoS Attack</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Once HOIC is configured on all machines, switch to each machine and click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FIRE TEH LAZER!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This initiates the DDoS attack on the target (Kali Linux).</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Switch to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Kali Linux</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and launch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Wireshark</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Observe that Wireshark starts capturing a very large volume of packets, which means the machine is experiencing a huge number of incoming packets. These packets are coming from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Windows 7, Windows Server and Windows 10</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virtual machines.</a:t>
            </a:r>
          </a:p>
          <a:p>
            <a:pPr>
              <a:lnSpc>
                <a:spcPct val="115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red rectangular sign with white text&#10;&#10;Description automatically generated">
            <a:hlinkClick r:id="rId2" tgtFrame="&quot;_blank&quot;"/>
            <a:extLst>
              <a:ext uri="{FF2B5EF4-FFF2-40B4-BE49-F238E27FC236}">
                <a16:creationId xmlns:a16="http://schemas.microsoft.com/office/drawing/2014/main" id="{48700DBC-C2D6-480C-AEAD-2326FF4FF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749" y="1827023"/>
            <a:ext cx="4172730" cy="1189228"/>
          </a:xfrm>
          <a:prstGeom prst="rect">
            <a:avLst/>
          </a:prstGeom>
          <a:noFill/>
          <a:ln>
            <a:noFill/>
          </a:ln>
        </p:spPr>
      </p:pic>
    </p:spTree>
    <p:extLst>
      <p:ext uri="{BB962C8B-B14F-4D97-AF65-F5344CB8AC3E}">
        <p14:creationId xmlns:p14="http://schemas.microsoft.com/office/powerpoint/2010/main" val="2665936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7695-5DB0-7839-80A5-E0562B5C295A}"/>
              </a:ext>
            </a:extLst>
          </p:cNvPr>
          <p:cNvSpPr>
            <a:spLocks noGrp="1"/>
          </p:cNvSpPr>
          <p:nvPr>
            <p:ph type="title"/>
          </p:nvPr>
        </p:nvSpPr>
        <p:spPr/>
        <p:txBody>
          <a:bodyPr>
            <a:normAutofit/>
          </a:bodyPr>
          <a:lstStyle/>
          <a:p>
            <a:r>
              <a:rPr lang="en-IN" sz="48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sz="9600" dirty="0"/>
          </a:p>
        </p:txBody>
      </p:sp>
      <p:pic>
        <p:nvPicPr>
          <p:cNvPr id="3" name="Picture 2" descr="hoic-6">
            <a:hlinkClick r:id="rId2" tgtFrame="&quot;_blank&quot;"/>
            <a:extLst>
              <a:ext uri="{FF2B5EF4-FFF2-40B4-BE49-F238E27FC236}">
                <a16:creationId xmlns:a16="http://schemas.microsoft.com/office/drawing/2014/main" id="{C8D4C952-23E6-C97B-F6F1-A1B55BF14D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4927" y="1596389"/>
            <a:ext cx="9678932" cy="4645373"/>
          </a:xfrm>
          <a:prstGeom prst="rect">
            <a:avLst/>
          </a:prstGeom>
          <a:noFill/>
          <a:ln>
            <a:noFill/>
          </a:ln>
        </p:spPr>
      </p:pic>
    </p:spTree>
    <p:extLst>
      <p:ext uri="{BB962C8B-B14F-4D97-AF65-F5344CB8AC3E}">
        <p14:creationId xmlns:p14="http://schemas.microsoft.com/office/powerpoint/2010/main" val="1014506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0917-8BA3-E2FB-0D53-3FA6831B9CE6}"/>
              </a:ext>
            </a:extLst>
          </p:cNvPr>
          <p:cNvSpPr>
            <a:spLocks noGrp="1"/>
          </p:cNvSpPr>
          <p:nvPr>
            <p:ph type="title"/>
          </p:nvPr>
        </p:nvSpPr>
        <p:spPr/>
        <p:txBody>
          <a:bodyPr/>
          <a:lstStyle/>
          <a:p>
            <a:r>
              <a:rPr lang="en-IN" sz="4400" b="1" kern="100" dirty="0">
                <a:effectLst/>
                <a:latin typeface="Aptos" panose="020B0004020202020204" pitchFamily="34" charset="0"/>
                <a:ea typeface="Aptos" panose="020B0004020202020204" pitchFamily="34" charset="0"/>
                <a:cs typeface="Times New Roman" panose="02020603050405020304" pitchFamily="18" charset="0"/>
              </a:rPr>
              <a:t>DDoS attack using HOIC</a:t>
            </a:r>
            <a:endParaRPr lang="en-IN" dirty="0"/>
          </a:p>
        </p:txBody>
      </p:sp>
      <p:sp>
        <p:nvSpPr>
          <p:cNvPr id="3" name="Content Placeholder 2">
            <a:extLst>
              <a:ext uri="{FF2B5EF4-FFF2-40B4-BE49-F238E27FC236}">
                <a16:creationId xmlns:a16="http://schemas.microsoft.com/office/drawing/2014/main" id="{F57F2F3E-AA39-DAB0-7CD1-4B8CAC17EDD6}"/>
              </a:ext>
            </a:extLst>
          </p:cNvPr>
          <p:cNvSpPr>
            <a:spLocks noGrp="1"/>
          </p:cNvSpPr>
          <p:nvPr>
            <p:ph idx="1"/>
          </p:nvPr>
        </p:nvSpPr>
        <p:spPr/>
        <p:txBody>
          <a:bodyPr/>
          <a:lstStyle/>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In real time, a group of hackers operating hundreds or thousands of machines configure this tool on their machines, and simulate the DDoS attack by flooding a target machine/website at the same time. The target is overwhelmed and stops responding to user requests or starts dropping packets coming from legitimate users. The larger number of attacker machines, the higher the impact of the attack on the target machine/</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webste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r>
              <a:rPr lang="en-IN" sz="1800" dirty="0">
                <a:effectLst/>
                <a:latin typeface="Aptos" panose="020B0004020202020204" pitchFamily="34" charset="0"/>
                <a:ea typeface="Aptos" panose="020B0004020202020204" pitchFamily="34" charset="0"/>
                <a:cs typeface="Times New Roman" panose="02020603050405020304" pitchFamily="18" charset="0"/>
              </a:rPr>
              <a:t>To stop the DDoS, click </a:t>
            </a:r>
            <a:r>
              <a:rPr lang="en-IN" sz="1800" b="1" dirty="0">
                <a:effectLst/>
                <a:latin typeface="Aptos" panose="020B0004020202020204" pitchFamily="34" charset="0"/>
                <a:ea typeface="Aptos" panose="020B0004020202020204" pitchFamily="34" charset="0"/>
                <a:cs typeface="Times New Roman" panose="02020603050405020304" pitchFamily="18" charset="0"/>
              </a:rPr>
              <a:t>FIRE TEH LAZER!</a:t>
            </a:r>
            <a:r>
              <a:rPr lang="en-IN" sz="1800" dirty="0">
                <a:effectLst/>
                <a:latin typeface="Aptos" panose="020B0004020202020204" pitchFamily="34" charset="0"/>
                <a:ea typeface="Aptos" panose="020B0004020202020204" pitchFamily="34" charset="0"/>
                <a:cs typeface="Times New Roman" panose="02020603050405020304" pitchFamily="18" charset="0"/>
              </a:rPr>
              <a:t> again, and then close the HOIC window in all the attacker virtual machines</a:t>
            </a:r>
            <a:endParaRPr lang="en-IN" dirty="0"/>
          </a:p>
        </p:txBody>
      </p:sp>
    </p:spTree>
    <p:extLst>
      <p:ext uri="{BB962C8B-B14F-4D97-AF65-F5344CB8AC3E}">
        <p14:creationId xmlns:p14="http://schemas.microsoft.com/office/powerpoint/2010/main" val="2095457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93C8-69A0-70B7-AD0F-5B7980C7C625}"/>
              </a:ext>
            </a:extLst>
          </p:cNvPr>
          <p:cNvSpPr>
            <a:spLocks noGrp="1"/>
          </p:cNvSpPr>
          <p:nvPr>
            <p:ph type="title"/>
          </p:nvPr>
        </p:nvSpPr>
        <p:spPr/>
        <p:txBody>
          <a:bodyPr/>
          <a:lstStyle/>
          <a:p>
            <a:r>
              <a:rPr lang="en-US" b="1" dirty="0"/>
              <a:t>DDoS</a:t>
            </a:r>
            <a:r>
              <a:rPr lang="en-US" dirty="0"/>
              <a:t> Attack using hpingg3</a:t>
            </a:r>
            <a:endParaRPr lang="en-IN" dirty="0"/>
          </a:p>
        </p:txBody>
      </p:sp>
      <p:sp>
        <p:nvSpPr>
          <p:cNvPr id="4" name="Rectangle 1">
            <a:extLst>
              <a:ext uri="{FF2B5EF4-FFF2-40B4-BE49-F238E27FC236}">
                <a16:creationId xmlns:a16="http://schemas.microsoft.com/office/drawing/2014/main" id="{A56F4D15-4409-9A56-EE45-4DCB4215B1FB}"/>
              </a:ext>
            </a:extLst>
          </p:cNvPr>
          <p:cNvSpPr>
            <a:spLocks noGrp="1" noChangeArrowheads="1"/>
          </p:cNvSpPr>
          <p:nvPr>
            <p:ph idx="1"/>
          </p:nvPr>
        </p:nvSpPr>
        <p:spPr bwMode="auto">
          <a:xfrm>
            <a:off x="838200" y="705804"/>
            <a:ext cx="10675449"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1F2328"/>
                </a:solidFill>
                <a:effectLst/>
                <a:latin typeface="-apple-system"/>
              </a:rPr>
              <a:t>Run the command: </a:t>
            </a:r>
            <a:r>
              <a:rPr kumimoji="0" lang="en-US" altLang="en-US" sz="1800" b="0" i="0" u="none" strike="noStrike" cap="none" normalizeH="0" baseline="0" dirty="0">
                <a:ln>
                  <a:noFill/>
                </a:ln>
                <a:solidFill>
                  <a:srgbClr val="1F2328"/>
                </a:solidFill>
                <a:effectLst/>
                <a:latin typeface="var(--fontStack-monospace, ui-monospace, SFMono-Regular, SF Mono, Menlo, Consolas, Liberation Mono, monospace)"/>
              </a:rPr>
              <a:t>hping3 --flood -S -V --rand-source http://stv.com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1F2328"/>
                </a:solidFill>
                <a:effectLst/>
                <a:latin typeface="-apple-system"/>
              </a:rPr>
              <a:t>Where: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1F2328"/>
                </a:solidFill>
                <a:effectLst/>
                <a:latin typeface="var(--fontStack-monospace, ui-monospace, SFMono-Regular, SF Mono, Menlo, Consolas, Liberation Mono, monospace)"/>
              </a:rPr>
              <a:t>--flood</a:t>
            </a:r>
            <a:r>
              <a:rPr kumimoji="0" lang="en-US" altLang="en-US" sz="3200" b="0" i="0" u="none" strike="noStrike" cap="none" normalizeH="0" baseline="0" dirty="0">
                <a:ln>
                  <a:noFill/>
                </a:ln>
                <a:solidFill>
                  <a:srgbClr val="1F2328"/>
                </a:solidFill>
                <a:effectLst/>
                <a:latin typeface="-apple-system"/>
              </a:rPr>
              <a:t> send packets as fast as possible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1F2328"/>
                </a:solidFill>
                <a:effectLst/>
                <a:latin typeface="var(--fontStack-monospace, ui-monospace, SFMono-Regular, SF Mono, Menlo, Consolas, Liberation Mono, monospace)"/>
              </a:rPr>
              <a:t>-S</a:t>
            </a:r>
            <a:r>
              <a:rPr kumimoji="0" lang="en-US" altLang="en-US" sz="3200" b="0" i="0" u="none" strike="noStrike" cap="none" normalizeH="0" baseline="0" dirty="0">
                <a:ln>
                  <a:noFill/>
                </a:ln>
                <a:solidFill>
                  <a:srgbClr val="1F2328"/>
                </a:solidFill>
                <a:effectLst/>
                <a:latin typeface="-apple-system"/>
              </a:rPr>
              <a:t> (Syn packet): legit TCP packet connection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1F2328"/>
                </a:solidFill>
                <a:effectLst/>
                <a:latin typeface="var(--fontStack-monospace, ui-monospace, SFMono-Regular, SF Mono, Menlo, Consolas, Liberation Mono, monospace)"/>
              </a:rPr>
              <a:t>-V</a:t>
            </a:r>
            <a:r>
              <a:rPr kumimoji="0" lang="en-US" altLang="en-US" sz="3200" b="0" i="0" u="none" strike="noStrike" cap="none" normalizeH="0" baseline="0" dirty="0">
                <a:ln>
                  <a:noFill/>
                </a:ln>
                <a:solidFill>
                  <a:srgbClr val="1F2328"/>
                </a:solidFill>
                <a:effectLst/>
                <a:latin typeface="-apple-system"/>
              </a:rPr>
              <a:t> verbose mode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1F2328"/>
                </a:solidFill>
                <a:effectLst/>
                <a:latin typeface="var(--fontStack-monospace, ui-monospace, SFMono-Regular, SF Mono, Menlo, Consolas, Liberation Mono, monospace)"/>
              </a:rPr>
              <a:t>--rand-source</a:t>
            </a:r>
            <a:r>
              <a:rPr kumimoji="0" lang="en-US" altLang="en-US" sz="3200" b="0" i="0" u="none" strike="noStrike" cap="none" normalizeH="0" baseline="0" dirty="0">
                <a:ln>
                  <a:noFill/>
                </a:ln>
                <a:solidFill>
                  <a:srgbClr val="1F2328"/>
                </a:solidFill>
                <a:effectLst/>
                <a:latin typeface="-apple-system"/>
              </a:rPr>
              <a:t> randomize the IP source address, like it's requested from different systems (sort of DDoS)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lang="en-US" altLang="en-US" sz="3200" dirty="0">
              <a:solidFill>
                <a:srgbClr val="1F2328"/>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3200" b="0" i="0" u="none" strike="noStrike" cap="none" normalizeH="0" baseline="0" dirty="0">
                <a:ln>
                  <a:noFill/>
                </a:ln>
                <a:solidFill>
                  <a:srgbClr val="1F2328"/>
                </a:solidFill>
                <a:effectLst/>
                <a:latin typeface="-apple-system"/>
              </a:rPr>
              <a:t>Follow steps in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1" i="0" u="none" strike="noStrike" cap="none" normalizeH="0" baseline="0" dirty="0">
                <a:ln>
                  <a:noFill/>
                </a:ln>
                <a:solidFill>
                  <a:srgbClr val="1F2328"/>
                </a:solidFill>
                <a:effectLst/>
                <a:latin typeface="-apple-system"/>
              </a:rPr>
              <a:t>https://ravi73079.medium.com/attacks-to-be-performed-using-hping3-packet-crafting-98bc25584745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9508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5A5C-AE6D-DFB8-FEB2-552309468E65}"/>
              </a:ext>
            </a:extLst>
          </p:cNvPr>
          <p:cNvSpPr>
            <a:spLocks noGrp="1"/>
          </p:cNvSpPr>
          <p:nvPr>
            <p:ph type="title"/>
          </p:nvPr>
        </p:nvSpPr>
        <p:spPr/>
        <p:txBody>
          <a:bodyPr/>
          <a:lstStyle/>
          <a:p>
            <a:r>
              <a:rPr lang="en-IN" sz="4400" b="1" dirty="0"/>
              <a:t>Man-in-the-Middle (MITM) Attack</a:t>
            </a:r>
            <a:r>
              <a:rPr lang="en-IN" sz="4400" dirty="0"/>
              <a:t>:</a:t>
            </a:r>
            <a:endParaRPr lang="en-IN" dirty="0"/>
          </a:p>
        </p:txBody>
      </p:sp>
      <p:sp>
        <p:nvSpPr>
          <p:cNvPr id="3" name="Content Placeholder 2">
            <a:extLst>
              <a:ext uri="{FF2B5EF4-FFF2-40B4-BE49-F238E27FC236}">
                <a16:creationId xmlns:a16="http://schemas.microsoft.com/office/drawing/2014/main" id="{0C0E744F-3CEE-0BE4-AE94-2909477E1ADE}"/>
              </a:ext>
            </a:extLst>
          </p:cNvPr>
          <p:cNvSpPr>
            <a:spLocks noGrp="1"/>
          </p:cNvSpPr>
          <p:nvPr>
            <p:ph idx="1"/>
          </p:nvPr>
        </p:nvSpPr>
        <p:spPr/>
        <p:txBody>
          <a:bodyPr/>
          <a:lstStyle/>
          <a:p>
            <a:r>
              <a:rPr lang="en-US" dirty="0"/>
              <a:t>A MITM attack occurs when an attacker intercepts the communication between two parties without their knowledge, enabling the attacker to eavesdrop, modify, or steal information.</a:t>
            </a:r>
            <a:endParaRPr lang="en-IN" dirty="0"/>
          </a:p>
        </p:txBody>
      </p:sp>
    </p:spTree>
    <p:extLst>
      <p:ext uri="{BB962C8B-B14F-4D97-AF65-F5344CB8AC3E}">
        <p14:creationId xmlns:p14="http://schemas.microsoft.com/office/powerpoint/2010/main" val="2920080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73433" y="832767"/>
            <a:ext cx="10251600" cy="713600"/>
          </a:xfrm>
          <a:prstGeom prst="rect">
            <a:avLst/>
          </a:prstGeom>
        </p:spPr>
        <p:txBody>
          <a:bodyPr spcFirstLastPara="1" vert="horz" wrap="square" lIns="121900" tIns="121900" rIns="121900" bIns="121900" rtlCol="0" anchor="t" anchorCtr="0">
            <a:noAutofit/>
          </a:bodyPr>
          <a:lstStyle/>
          <a:p>
            <a:r>
              <a:rPr lang="en"/>
              <a:t>Introduction</a:t>
            </a:r>
            <a:endParaRPr/>
          </a:p>
        </p:txBody>
      </p:sp>
      <p:sp>
        <p:nvSpPr>
          <p:cNvPr id="93" name="Google Shape;93;p14"/>
          <p:cNvSpPr txBox="1">
            <a:spLocks noGrp="1"/>
          </p:cNvSpPr>
          <p:nvPr>
            <p:ph type="body" idx="1"/>
          </p:nvPr>
        </p:nvSpPr>
        <p:spPr>
          <a:xfrm>
            <a:off x="972600" y="1916933"/>
            <a:ext cx="10251600" cy="44080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3467" b="1">
                <a:solidFill>
                  <a:schemeClr val="dk2"/>
                </a:solidFill>
                <a:latin typeface="Raleway"/>
                <a:ea typeface="Raleway"/>
                <a:cs typeface="Raleway"/>
                <a:sym typeface="Raleway"/>
              </a:rPr>
              <a:t>What is MITM?</a:t>
            </a:r>
            <a:endParaRPr sz="3467" b="1">
              <a:solidFill>
                <a:schemeClr val="dk2"/>
              </a:solidFill>
              <a:latin typeface="Raleway"/>
              <a:ea typeface="Raleway"/>
              <a:cs typeface="Raleway"/>
              <a:sym typeface="Raleway"/>
            </a:endParaRPr>
          </a:p>
          <a:p>
            <a:pPr marL="0" indent="0">
              <a:lnSpc>
                <a:spcPct val="100000"/>
              </a:lnSpc>
              <a:buNone/>
            </a:pPr>
            <a:endParaRPr sz="3467" b="1">
              <a:solidFill>
                <a:schemeClr val="dk2"/>
              </a:solidFill>
              <a:latin typeface="Raleway"/>
              <a:ea typeface="Raleway"/>
              <a:cs typeface="Raleway"/>
              <a:sym typeface="Raleway"/>
            </a:endParaRPr>
          </a:p>
          <a:p>
            <a:pPr marL="0" indent="0">
              <a:spcAft>
                <a:spcPts val="2133"/>
              </a:spcAft>
              <a:buNone/>
            </a:pPr>
            <a:r>
              <a:rPr lang="en" sz="2667">
                <a:solidFill>
                  <a:srgbClr val="000000"/>
                </a:solidFill>
                <a:latin typeface="Arial"/>
                <a:ea typeface="Arial"/>
                <a:cs typeface="Arial"/>
                <a:sym typeface="Arial"/>
              </a:rPr>
              <a:t>In cryptography and computer security, a Man-In-The-Middle Attack (MITM) also known as “Hijacking” is an attack where the attacker secretly relays and possibly alters the communication between two parties who believe they are directly communicating with each other.</a:t>
            </a:r>
            <a:endParaRPr sz="2667">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56900" y="793200"/>
            <a:ext cx="10251600" cy="727200"/>
          </a:xfrm>
          <a:prstGeom prst="rect">
            <a:avLst/>
          </a:prstGeom>
        </p:spPr>
        <p:txBody>
          <a:bodyPr spcFirstLastPara="1" vert="horz" wrap="square" lIns="121900" tIns="121900" rIns="121900" bIns="121900" rtlCol="0" anchor="t" anchorCtr="0">
            <a:noAutofit/>
          </a:bodyPr>
          <a:lstStyle/>
          <a:p>
            <a:r>
              <a:rPr lang="en"/>
              <a:t>Simple Scenario</a:t>
            </a:r>
            <a:endParaRPr/>
          </a:p>
        </p:txBody>
      </p:sp>
      <p:pic>
        <p:nvPicPr>
          <p:cNvPr id="99" name="Google Shape;99;p15"/>
          <p:cNvPicPr preferRelativeResize="0"/>
          <p:nvPr/>
        </p:nvPicPr>
        <p:blipFill>
          <a:blip r:embed="rId3">
            <a:alphaModFix/>
          </a:blip>
          <a:stretch>
            <a:fillRect/>
          </a:stretch>
        </p:blipFill>
        <p:spPr>
          <a:xfrm>
            <a:off x="1866701" y="1784734"/>
            <a:ext cx="8232001" cy="47262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26FC-34D6-2505-5424-EED2BE41EC2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b="1" kern="1200">
                <a:solidFill>
                  <a:schemeClr val="bg1"/>
                </a:solidFill>
                <a:latin typeface="+mj-lt"/>
                <a:ea typeface="+mj-ea"/>
                <a:cs typeface="+mj-cs"/>
              </a:rPr>
              <a:t>Denial of Service (DoS) and Distributed Denial of Service (DDoS) Attacks</a:t>
            </a:r>
            <a:endParaRPr lang="en-US" sz="2700" kern="1200">
              <a:solidFill>
                <a:schemeClr val="bg1"/>
              </a:solidFill>
              <a:latin typeface="+mj-lt"/>
              <a:ea typeface="+mj-ea"/>
              <a:cs typeface="+mj-cs"/>
            </a:endParaRPr>
          </a:p>
        </p:txBody>
      </p:sp>
      <p:pic>
        <p:nvPicPr>
          <p:cNvPr id="5" name="Content Placeholder 4" descr="A diagram of a computer system&#10;&#10;Description automatically generated">
            <a:extLst>
              <a:ext uri="{FF2B5EF4-FFF2-40B4-BE49-F238E27FC236}">
                <a16:creationId xmlns:a16="http://schemas.microsoft.com/office/drawing/2014/main" id="{FC9DC58D-4A5C-7078-D7E8-C5BE915CBB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66" y="1675227"/>
            <a:ext cx="7323667" cy="4394199"/>
          </a:xfrm>
          <a:prstGeom prst="rect">
            <a:avLst/>
          </a:prstGeom>
        </p:spPr>
      </p:pic>
      <p:pic>
        <p:nvPicPr>
          <p:cNvPr id="3" name="Picture 2" descr="A colorful logo with a white background&#10;&#10;Description automatically generated">
            <a:extLst>
              <a:ext uri="{FF2B5EF4-FFF2-40B4-BE49-F238E27FC236}">
                <a16:creationId xmlns:a16="http://schemas.microsoft.com/office/drawing/2014/main" id="{4F035B38-91A4-9A0B-3FF1-8978BF764D65}"/>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extLst>
      <p:ext uri="{BB962C8B-B14F-4D97-AF65-F5344CB8AC3E}">
        <p14:creationId xmlns:p14="http://schemas.microsoft.com/office/powerpoint/2010/main" val="351838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40400" y="766700"/>
            <a:ext cx="10251600" cy="713600"/>
          </a:xfrm>
          <a:prstGeom prst="rect">
            <a:avLst/>
          </a:prstGeom>
        </p:spPr>
        <p:txBody>
          <a:bodyPr spcFirstLastPara="1" vert="horz" wrap="square" lIns="121900" tIns="121900" rIns="121900" bIns="121900" rtlCol="0" anchor="t" anchorCtr="0">
            <a:noAutofit/>
          </a:bodyPr>
          <a:lstStyle/>
          <a:p>
            <a:r>
              <a:rPr lang="en"/>
              <a:t>Types of MITM attacks</a:t>
            </a:r>
            <a:endParaRPr/>
          </a:p>
        </p:txBody>
      </p:sp>
      <p:sp>
        <p:nvSpPr>
          <p:cNvPr id="105" name="Google Shape;105;p16"/>
          <p:cNvSpPr txBox="1">
            <a:spLocks noGrp="1"/>
          </p:cNvSpPr>
          <p:nvPr>
            <p:ph type="body" idx="1"/>
          </p:nvPr>
        </p:nvSpPr>
        <p:spPr>
          <a:xfrm>
            <a:off x="972600" y="1834300"/>
            <a:ext cx="10251600" cy="4428800"/>
          </a:xfrm>
          <a:prstGeom prst="rect">
            <a:avLst/>
          </a:prstGeom>
        </p:spPr>
        <p:txBody>
          <a:bodyPr spcFirstLastPara="1" vert="horz" wrap="square" lIns="121900" tIns="121900" rIns="121900" bIns="121900" rtlCol="0" anchor="t" anchorCtr="0">
            <a:noAutofit/>
          </a:bodyPr>
          <a:lstStyle/>
          <a:p>
            <a:pPr indent="-431789">
              <a:buClr>
                <a:srgbClr val="000000"/>
              </a:buClr>
              <a:buSzPts val="1500"/>
              <a:buFont typeface="Arial"/>
              <a:buChar char="-"/>
            </a:pPr>
            <a:r>
              <a:rPr lang="en" sz="2000" b="1" dirty="0">
                <a:solidFill>
                  <a:srgbClr val="000000"/>
                </a:solidFill>
                <a:latin typeface="Arial"/>
                <a:ea typeface="Arial"/>
                <a:cs typeface="Arial"/>
                <a:sym typeface="Arial"/>
              </a:rPr>
              <a:t>ARP Spoofing</a:t>
            </a:r>
            <a:endParaRPr sz="2000" b="1" dirty="0">
              <a:solidFill>
                <a:srgbClr val="000000"/>
              </a:solidFill>
              <a:latin typeface="Arial"/>
              <a:ea typeface="Arial"/>
              <a:cs typeface="Arial"/>
              <a:sym typeface="Arial"/>
            </a:endParaRPr>
          </a:p>
          <a:p>
            <a:pPr indent="-431789">
              <a:buClr>
                <a:srgbClr val="000000"/>
              </a:buClr>
              <a:buSzPts val="1500"/>
              <a:buFont typeface="Arial"/>
              <a:buChar char="-"/>
            </a:pPr>
            <a:r>
              <a:rPr lang="en" sz="2000" b="1" dirty="0">
                <a:solidFill>
                  <a:srgbClr val="000000"/>
                </a:solidFill>
                <a:latin typeface="Arial"/>
                <a:ea typeface="Arial"/>
                <a:cs typeface="Arial"/>
                <a:sym typeface="Arial"/>
              </a:rPr>
              <a:t>DNS Poisoning</a:t>
            </a:r>
            <a:endParaRPr sz="2000" b="1" dirty="0">
              <a:solidFill>
                <a:srgbClr val="000000"/>
              </a:solidFill>
              <a:latin typeface="Arial"/>
              <a:ea typeface="Arial"/>
              <a:cs typeface="Arial"/>
              <a:sym typeface="Arial"/>
            </a:endParaRPr>
          </a:p>
          <a:p>
            <a:pPr indent="-431789">
              <a:buClr>
                <a:srgbClr val="000000"/>
              </a:buClr>
              <a:buSzPts val="1500"/>
              <a:buFont typeface="Arial"/>
              <a:buChar char="-"/>
            </a:pPr>
            <a:r>
              <a:rPr lang="en" sz="2000" b="1" dirty="0">
                <a:solidFill>
                  <a:srgbClr val="000000"/>
                </a:solidFill>
                <a:latin typeface="Arial"/>
                <a:ea typeface="Arial"/>
                <a:cs typeface="Arial"/>
                <a:sym typeface="Arial"/>
              </a:rPr>
              <a:t>DHCP Spoofing</a:t>
            </a:r>
            <a:endParaRPr sz="2000" b="1" dirty="0">
              <a:solidFill>
                <a:srgbClr val="000000"/>
              </a:solidFill>
              <a:latin typeface="Arial"/>
              <a:ea typeface="Arial"/>
              <a:cs typeface="Arial"/>
              <a:sym typeface="Arial"/>
            </a:endParaRPr>
          </a:p>
          <a:p>
            <a:pPr indent="-431789">
              <a:buClr>
                <a:srgbClr val="000000"/>
              </a:buClr>
              <a:buSzPts val="1500"/>
              <a:buFont typeface="Arial"/>
              <a:buChar char="-"/>
            </a:pPr>
            <a:r>
              <a:rPr lang="en" sz="2000" dirty="0">
                <a:solidFill>
                  <a:srgbClr val="000000"/>
                </a:solidFill>
                <a:latin typeface="Arial"/>
                <a:ea typeface="Arial"/>
                <a:cs typeface="Arial"/>
                <a:sym typeface="Arial"/>
              </a:rPr>
              <a:t>SSL stripping</a:t>
            </a:r>
            <a:endParaRPr sz="2000" dirty="0">
              <a:solidFill>
                <a:srgbClr val="000000"/>
              </a:solidFill>
              <a:latin typeface="Arial"/>
              <a:ea typeface="Arial"/>
              <a:cs typeface="Arial"/>
              <a:sym typeface="Arial"/>
            </a:endParaRPr>
          </a:p>
          <a:p>
            <a:pPr indent="-431789">
              <a:buClr>
                <a:srgbClr val="000000"/>
              </a:buClr>
              <a:buSzPts val="1500"/>
              <a:buFont typeface="Arial"/>
              <a:buChar char="-"/>
            </a:pPr>
            <a:r>
              <a:rPr lang="en" sz="2000" dirty="0">
                <a:solidFill>
                  <a:srgbClr val="000000"/>
                </a:solidFill>
                <a:latin typeface="Arial"/>
                <a:ea typeface="Arial"/>
                <a:cs typeface="Arial"/>
                <a:sym typeface="Arial"/>
              </a:rPr>
              <a:t>Rogue Access Point</a:t>
            </a:r>
            <a:endParaRPr sz="2000" dirty="0">
              <a:solidFill>
                <a:srgbClr val="000000"/>
              </a:solidFill>
              <a:latin typeface="Arial"/>
              <a:ea typeface="Arial"/>
              <a:cs typeface="Arial"/>
              <a:sym typeface="Arial"/>
            </a:endParaRPr>
          </a:p>
          <a:p>
            <a:pPr indent="-431789">
              <a:buClr>
                <a:srgbClr val="000000"/>
              </a:buClr>
              <a:buSzPts val="1500"/>
              <a:buFont typeface="Arial"/>
              <a:buChar char="-"/>
            </a:pPr>
            <a:r>
              <a:rPr lang="en" sz="2000" dirty="0">
                <a:solidFill>
                  <a:srgbClr val="000000"/>
                </a:solidFill>
                <a:latin typeface="Arial"/>
                <a:ea typeface="Arial"/>
                <a:cs typeface="Arial"/>
                <a:sym typeface="Arial"/>
              </a:rPr>
              <a:t>IP Spoofing</a:t>
            </a:r>
            <a:endParaRPr sz="2000" dirty="0">
              <a:solidFill>
                <a:srgbClr val="000000"/>
              </a:solidFill>
              <a:latin typeface="Arial"/>
              <a:ea typeface="Arial"/>
              <a:cs typeface="Arial"/>
              <a:sym typeface="Arial"/>
            </a:endParaRPr>
          </a:p>
          <a:p>
            <a:pPr indent="-431789">
              <a:buClr>
                <a:srgbClr val="000000"/>
              </a:buClr>
              <a:buSzPts val="1500"/>
              <a:buFont typeface="Arial"/>
              <a:buChar char="-"/>
            </a:pPr>
            <a:r>
              <a:rPr lang="en" sz="2000" dirty="0">
                <a:solidFill>
                  <a:srgbClr val="000000"/>
                </a:solidFill>
                <a:latin typeface="Arial"/>
                <a:ea typeface="Arial"/>
                <a:cs typeface="Arial"/>
                <a:sym typeface="Arial"/>
              </a:rPr>
              <a:t>Email Hijacking</a:t>
            </a:r>
            <a:endParaRPr sz="2000" dirty="0">
              <a:solidFill>
                <a:srgbClr val="000000"/>
              </a:solidFill>
              <a:latin typeface="Arial"/>
              <a:ea typeface="Arial"/>
              <a:cs typeface="Arial"/>
              <a:sym typeface="Arial"/>
            </a:endParaRPr>
          </a:p>
          <a:p>
            <a:pPr indent="-431789">
              <a:buClr>
                <a:srgbClr val="000000"/>
              </a:buClr>
              <a:buSzPts val="1500"/>
              <a:buFont typeface="Arial"/>
              <a:buChar char="-"/>
            </a:pPr>
            <a:r>
              <a:rPr lang="en" sz="2000" dirty="0">
                <a:solidFill>
                  <a:srgbClr val="000000"/>
                </a:solidFill>
                <a:latin typeface="Arial"/>
                <a:ea typeface="Arial"/>
                <a:cs typeface="Arial"/>
                <a:sym typeface="Arial"/>
              </a:rPr>
              <a:t>HTTPS Spoofing</a:t>
            </a:r>
            <a:endParaRPr sz="2000" dirty="0">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ARP Spoofing</a:t>
            </a:r>
            <a:endParaRPr/>
          </a:p>
        </p:txBody>
      </p:sp>
      <p:sp>
        <p:nvSpPr>
          <p:cNvPr id="111" name="Google Shape;111;p17"/>
          <p:cNvSpPr txBox="1">
            <a:spLocks noGrp="1"/>
          </p:cNvSpPr>
          <p:nvPr>
            <p:ph type="body" idx="1"/>
          </p:nvPr>
        </p:nvSpPr>
        <p:spPr>
          <a:xfrm>
            <a:off x="972600" y="1817767"/>
            <a:ext cx="10251600" cy="4494800"/>
          </a:xfrm>
          <a:prstGeom prst="rect">
            <a:avLst/>
          </a:prstGeom>
        </p:spPr>
        <p:txBody>
          <a:bodyPr spcFirstLastPara="1" vert="horz" wrap="square" lIns="121900" tIns="121900" rIns="121900" bIns="121900" rtlCol="0" anchor="t" anchorCtr="0">
            <a:noAutofit/>
          </a:bodyPr>
          <a:lstStyle/>
          <a:p>
            <a:pPr marL="0" indent="0">
              <a:buNone/>
            </a:pPr>
            <a:r>
              <a:rPr lang="en" sz="2000" b="1" dirty="0">
                <a:solidFill>
                  <a:srgbClr val="000000"/>
                </a:solidFill>
                <a:latin typeface="Arial"/>
                <a:ea typeface="Arial"/>
                <a:cs typeface="Arial"/>
                <a:sym typeface="Arial"/>
              </a:rPr>
              <a:t>ARP</a:t>
            </a:r>
            <a:r>
              <a:rPr lang="en" sz="2000" dirty="0">
                <a:solidFill>
                  <a:srgbClr val="000000"/>
                </a:solidFill>
                <a:latin typeface="Arial"/>
                <a:ea typeface="Arial"/>
                <a:cs typeface="Arial"/>
                <a:sym typeface="Arial"/>
              </a:rPr>
              <a:t>: </a:t>
            </a:r>
            <a:r>
              <a:rPr lang="en" sz="2000" dirty="0">
                <a:solidFill>
                  <a:srgbClr val="000000"/>
                </a:solidFill>
                <a:highlight>
                  <a:srgbClr val="FFFFFF"/>
                </a:highlight>
                <a:latin typeface="Arial"/>
                <a:ea typeface="Arial"/>
                <a:cs typeface="Arial"/>
                <a:sym typeface="Arial"/>
              </a:rPr>
              <a:t>ARP stands for </a:t>
            </a:r>
            <a:r>
              <a:rPr lang="en" sz="2000" b="1" dirty="0">
                <a:solidFill>
                  <a:srgbClr val="000000"/>
                </a:solidFill>
                <a:highlight>
                  <a:srgbClr val="FFFFFF"/>
                </a:highlight>
                <a:latin typeface="Arial"/>
                <a:ea typeface="Arial"/>
                <a:cs typeface="Arial"/>
                <a:sym typeface="Arial"/>
              </a:rPr>
              <a:t>Address resolution protocol</a:t>
            </a:r>
            <a:r>
              <a:rPr lang="en" sz="2000" dirty="0">
                <a:solidFill>
                  <a:srgbClr val="000000"/>
                </a:solidFill>
                <a:highlight>
                  <a:srgbClr val="FFFFFF"/>
                </a:highlight>
                <a:latin typeface="Arial"/>
                <a:ea typeface="Arial"/>
                <a:cs typeface="Arial"/>
                <a:sym typeface="Arial"/>
              </a:rPr>
              <a:t>. It is basically a protocol used by the IP, specifically IPv4 to map IP addresses to MAC address used by a data link protocol.</a:t>
            </a:r>
            <a:r>
              <a:rPr lang="en" sz="2000" dirty="0">
                <a:solidFill>
                  <a:srgbClr val="000000"/>
                </a:solidFill>
                <a:latin typeface="Arial"/>
                <a:ea typeface="Arial"/>
                <a:cs typeface="Arial"/>
                <a:sym typeface="Arial"/>
              </a:rPr>
              <a:t> </a:t>
            </a:r>
            <a:endParaRPr sz="2000" dirty="0">
              <a:solidFill>
                <a:srgbClr val="000000"/>
              </a:solidFill>
              <a:latin typeface="Arial"/>
              <a:ea typeface="Arial"/>
              <a:cs typeface="Arial"/>
              <a:sym typeface="Arial"/>
            </a:endParaRPr>
          </a:p>
          <a:p>
            <a:pPr marL="0" indent="0">
              <a:spcBef>
                <a:spcPts val="2133"/>
              </a:spcBef>
              <a:buNone/>
            </a:pPr>
            <a:r>
              <a:rPr lang="en" sz="2000" dirty="0">
                <a:solidFill>
                  <a:srgbClr val="000000"/>
                </a:solidFill>
                <a:highlight>
                  <a:srgbClr val="FFFFFF"/>
                </a:highlight>
                <a:latin typeface="Arial"/>
                <a:ea typeface="Arial"/>
                <a:cs typeface="Arial"/>
                <a:sym typeface="Arial"/>
              </a:rPr>
              <a:t>Every System has an ARP table where they store information about what IP address is associated with what MAC address. While sending a packet to an IP, the system will first check the ARP table to see if it has MAC address associated with that IP. If it is not present then it will broadcast the IP address across the network asking for it’s corresponding mac address. Now the IP packet can be transferred successfully as source IP, MAC and Destination IP, MAC is known.</a:t>
            </a:r>
            <a:endParaRPr sz="2000" dirty="0">
              <a:solidFill>
                <a:srgbClr val="000000"/>
              </a:solidFill>
              <a:highlight>
                <a:srgbClr val="FFFFFF"/>
              </a:highlight>
              <a:latin typeface="Arial"/>
              <a:ea typeface="Arial"/>
              <a:cs typeface="Arial"/>
              <a:sym typeface="Arial"/>
            </a:endParaRPr>
          </a:p>
          <a:p>
            <a:pPr marL="0" indent="0">
              <a:spcBef>
                <a:spcPts val="2133"/>
              </a:spcBef>
              <a:buNone/>
            </a:pPr>
            <a:r>
              <a:rPr lang="en" sz="2000" dirty="0">
                <a:solidFill>
                  <a:srgbClr val="000000"/>
                </a:solidFill>
                <a:highlight>
                  <a:srgbClr val="FFFFFF"/>
                </a:highlight>
                <a:latin typeface="Arial"/>
                <a:ea typeface="Arial"/>
                <a:cs typeface="Arial"/>
                <a:sym typeface="Arial"/>
              </a:rPr>
              <a:t>Command to check the arp table: </a:t>
            </a:r>
            <a:r>
              <a:rPr lang="en" sz="2000" b="1" dirty="0">
                <a:solidFill>
                  <a:srgbClr val="000000"/>
                </a:solidFill>
                <a:highlight>
                  <a:srgbClr val="FFFFFF"/>
                </a:highlight>
                <a:latin typeface="Arial"/>
                <a:ea typeface="Arial"/>
                <a:cs typeface="Arial"/>
                <a:sym typeface="Arial"/>
              </a:rPr>
              <a:t>arp –a</a:t>
            </a:r>
            <a:endParaRPr sz="2000" b="1" dirty="0">
              <a:solidFill>
                <a:srgbClr val="000000"/>
              </a:solidFill>
              <a:highlight>
                <a:srgbClr val="FFFFFF"/>
              </a:highlight>
              <a:latin typeface="Arial"/>
              <a:ea typeface="Arial"/>
              <a:cs typeface="Arial"/>
              <a:sym typeface="Arial"/>
            </a:endParaRPr>
          </a:p>
          <a:p>
            <a:pPr marL="0" indent="0">
              <a:spcBef>
                <a:spcPts val="1867"/>
              </a:spcBef>
              <a:spcAft>
                <a:spcPts val="2133"/>
              </a:spcAft>
              <a:buNone/>
            </a:pPr>
            <a:endParaRPr sz="2000" dirty="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ARP Spoofing</a:t>
            </a:r>
            <a:endParaRPr/>
          </a:p>
        </p:txBody>
      </p:sp>
      <p:pic>
        <p:nvPicPr>
          <p:cNvPr id="117" name="Google Shape;117;p18"/>
          <p:cNvPicPr preferRelativeResize="0"/>
          <p:nvPr/>
        </p:nvPicPr>
        <p:blipFill>
          <a:blip r:embed="rId3">
            <a:alphaModFix/>
          </a:blip>
          <a:stretch>
            <a:fillRect/>
          </a:stretch>
        </p:blipFill>
        <p:spPr>
          <a:xfrm>
            <a:off x="203201" y="1740167"/>
            <a:ext cx="11785599" cy="48874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ARP Spoofing</a:t>
            </a:r>
            <a:endParaRPr/>
          </a:p>
        </p:txBody>
      </p:sp>
      <p:sp>
        <p:nvSpPr>
          <p:cNvPr id="123" name="Google Shape;123;p19"/>
          <p:cNvSpPr txBox="1">
            <a:spLocks noGrp="1"/>
          </p:cNvSpPr>
          <p:nvPr>
            <p:ph type="body" idx="1"/>
          </p:nvPr>
        </p:nvSpPr>
        <p:spPr>
          <a:xfrm>
            <a:off x="972600" y="1817767"/>
            <a:ext cx="10251600" cy="4494800"/>
          </a:xfrm>
          <a:prstGeom prst="rect">
            <a:avLst/>
          </a:prstGeom>
        </p:spPr>
        <p:txBody>
          <a:bodyPr spcFirstLastPara="1" vert="horz" wrap="square" lIns="121900" tIns="121900" rIns="121900" bIns="121900" rtlCol="0" anchor="t" anchorCtr="0">
            <a:noAutofit/>
          </a:bodyPr>
          <a:lstStyle/>
          <a:p>
            <a:pPr marL="0" indent="0">
              <a:buNone/>
            </a:pPr>
            <a:r>
              <a:rPr lang="en" sz="2000" dirty="0">
                <a:solidFill>
                  <a:srgbClr val="000000"/>
                </a:solidFill>
                <a:highlight>
                  <a:srgbClr val="FFFFFF"/>
                </a:highlight>
                <a:latin typeface="Arial"/>
                <a:ea typeface="Arial"/>
                <a:cs typeface="Arial"/>
                <a:sym typeface="Arial"/>
              </a:rPr>
              <a:t>System A can send IP packets to B as the ARP Table of A has the IP address of B assigned to MAC address of B. So communication would take place.</a:t>
            </a:r>
            <a:endParaRPr sz="2000" dirty="0">
              <a:solidFill>
                <a:srgbClr val="000000"/>
              </a:solidFill>
              <a:highlight>
                <a:srgbClr val="FFFFFF"/>
              </a:highlight>
              <a:latin typeface="Arial"/>
              <a:ea typeface="Arial"/>
              <a:cs typeface="Arial"/>
              <a:sym typeface="Arial"/>
            </a:endParaRPr>
          </a:p>
          <a:p>
            <a:pPr marL="0" indent="0">
              <a:spcBef>
                <a:spcPts val="1867"/>
              </a:spcBef>
              <a:buNone/>
            </a:pPr>
            <a:r>
              <a:rPr lang="en" sz="2000" dirty="0">
                <a:solidFill>
                  <a:srgbClr val="000000"/>
                </a:solidFill>
                <a:highlight>
                  <a:srgbClr val="FFFFFF"/>
                </a:highlight>
                <a:latin typeface="Arial"/>
                <a:ea typeface="Arial"/>
                <a:cs typeface="Arial"/>
                <a:sym typeface="Arial"/>
              </a:rPr>
              <a:t>But if the attacker C gives an ARP reply with the IP address of B but with the MAC address of itself (i.e. MAC address of C) and as ARP has no authentication mechanism, the A’s ARP table will be updated that the IP address of B maps to MAC address of attacker C.</a:t>
            </a:r>
            <a:endParaRPr sz="2000" dirty="0">
              <a:solidFill>
                <a:srgbClr val="000000"/>
              </a:solidFill>
              <a:highlight>
                <a:srgbClr val="FFFFFF"/>
              </a:highlight>
              <a:latin typeface="Arial"/>
              <a:ea typeface="Arial"/>
              <a:cs typeface="Arial"/>
              <a:sym typeface="Arial"/>
            </a:endParaRPr>
          </a:p>
          <a:p>
            <a:pPr marL="0" indent="0">
              <a:spcBef>
                <a:spcPts val="1867"/>
              </a:spcBef>
              <a:buNone/>
            </a:pPr>
            <a:r>
              <a:rPr lang="en" sz="2000" dirty="0">
                <a:solidFill>
                  <a:srgbClr val="000000"/>
                </a:solidFill>
                <a:highlight>
                  <a:srgbClr val="FFFFFF"/>
                </a:highlight>
                <a:latin typeface="Arial"/>
                <a:ea typeface="Arial"/>
                <a:cs typeface="Arial"/>
                <a:sym typeface="Arial"/>
              </a:rPr>
              <a:t>So A on sending any packet to B, the packet will go to C. Now C can assign a forwarding mechanism that will forward the same packet from C to B thus initiating a Man in the middle attack where C will be in the middle and see all the requests.</a:t>
            </a:r>
            <a:endParaRPr sz="2000" dirty="0">
              <a:solidFill>
                <a:srgbClr val="000000"/>
              </a:solidFill>
              <a:highlight>
                <a:srgbClr val="FFFFFF"/>
              </a:highlight>
              <a:latin typeface="Arial"/>
              <a:ea typeface="Arial"/>
              <a:cs typeface="Arial"/>
              <a:sym typeface="Arial"/>
            </a:endParaRPr>
          </a:p>
          <a:p>
            <a:pPr marL="0" indent="0">
              <a:spcBef>
                <a:spcPts val="1867"/>
              </a:spcBef>
              <a:spcAft>
                <a:spcPts val="2133"/>
              </a:spcAft>
              <a:buNone/>
            </a:pPr>
            <a:endParaRPr sz="2000" b="1" dirty="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solidFill>
                  <a:srgbClr val="000000"/>
                </a:solidFill>
              </a:rPr>
              <a:t>ARP Spoofing</a:t>
            </a:r>
            <a:endParaRPr>
              <a:solidFill>
                <a:srgbClr val="000000"/>
              </a:solidFill>
            </a:endParaRPr>
          </a:p>
        </p:txBody>
      </p:sp>
      <p:sp>
        <p:nvSpPr>
          <p:cNvPr id="129" name="Google Shape;129;p20"/>
          <p:cNvSpPr txBox="1">
            <a:spLocks noGrp="1"/>
          </p:cNvSpPr>
          <p:nvPr>
            <p:ph type="body" idx="1"/>
          </p:nvPr>
        </p:nvSpPr>
        <p:spPr>
          <a:xfrm>
            <a:off x="875833" y="2079900"/>
            <a:ext cx="10348400" cy="4232800"/>
          </a:xfrm>
          <a:prstGeom prst="rect">
            <a:avLst/>
          </a:prstGeom>
        </p:spPr>
        <p:txBody>
          <a:bodyPr spcFirstLastPara="1" vert="horz" wrap="square" lIns="121900" tIns="121900" rIns="121900" bIns="121900" rtlCol="0" anchor="t" anchorCtr="0">
            <a:noAutofit/>
          </a:bodyPr>
          <a:lstStyle/>
          <a:p>
            <a:pPr marL="0" indent="0">
              <a:buNone/>
            </a:pPr>
            <a:r>
              <a:rPr lang="en" sz="3200" b="1" dirty="0">
                <a:solidFill>
                  <a:srgbClr val="000000"/>
                </a:solidFill>
                <a:highlight>
                  <a:srgbClr val="FFFFFF"/>
                </a:highlight>
                <a:latin typeface="Raleway"/>
                <a:ea typeface="Raleway"/>
                <a:cs typeface="Raleway"/>
                <a:sym typeface="Raleway"/>
              </a:rPr>
              <a:t>MITIGATIONS</a:t>
            </a:r>
            <a:endParaRPr sz="3200" b="1" dirty="0">
              <a:solidFill>
                <a:srgbClr val="000000"/>
              </a:solidFill>
              <a:highlight>
                <a:srgbClr val="FFFFFF"/>
              </a:highlight>
              <a:latin typeface="Raleway"/>
              <a:ea typeface="Raleway"/>
              <a:cs typeface="Raleway"/>
              <a:sym typeface="Raleway"/>
            </a:endParaRPr>
          </a:p>
          <a:p>
            <a:pPr indent="-440256">
              <a:spcBef>
                <a:spcPts val="2133"/>
              </a:spcBef>
              <a:buClr>
                <a:srgbClr val="000000"/>
              </a:buClr>
              <a:buSzPts val="1600"/>
              <a:buFont typeface="Arial"/>
              <a:buChar char="-"/>
            </a:pPr>
            <a:r>
              <a:rPr lang="en" sz="2133" dirty="0">
                <a:solidFill>
                  <a:srgbClr val="000000"/>
                </a:solidFill>
                <a:highlight>
                  <a:srgbClr val="FFFFFF"/>
                </a:highlight>
                <a:latin typeface="Arial"/>
                <a:ea typeface="Arial"/>
                <a:cs typeface="Arial"/>
                <a:sym typeface="Arial"/>
              </a:rPr>
              <a:t>Use a static ARP table</a:t>
            </a:r>
            <a:endParaRPr sz="2133" dirty="0">
              <a:solidFill>
                <a:srgbClr val="000000"/>
              </a:solidFill>
              <a:highlight>
                <a:srgbClr val="FFFFFF"/>
              </a:highlight>
              <a:latin typeface="Arial"/>
              <a:ea typeface="Arial"/>
              <a:cs typeface="Arial"/>
              <a:sym typeface="Arial"/>
            </a:endParaRPr>
          </a:p>
          <a:p>
            <a:pPr indent="-440256">
              <a:buClr>
                <a:srgbClr val="000000"/>
              </a:buClr>
              <a:buSzPts val="1600"/>
              <a:buFont typeface="Arial"/>
              <a:buChar char="-"/>
            </a:pPr>
            <a:r>
              <a:rPr lang="en" sz="2133" dirty="0">
                <a:solidFill>
                  <a:srgbClr val="000000"/>
                </a:solidFill>
                <a:highlight>
                  <a:srgbClr val="FFFFFF"/>
                </a:highlight>
                <a:latin typeface="Arial"/>
                <a:ea typeface="Arial"/>
                <a:cs typeface="Arial"/>
                <a:sym typeface="Arial"/>
              </a:rPr>
              <a:t>Always use a Virtual Private network while connecting to public Wifi</a:t>
            </a:r>
            <a:endParaRPr sz="2133" dirty="0">
              <a:solidFill>
                <a:srgbClr val="000000"/>
              </a:solidFill>
              <a:highlight>
                <a:srgbClr val="FFFFFF"/>
              </a:highlight>
              <a:latin typeface="Arial"/>
              <a:ea typeface="Arial"/>
              <a:cs typeface="Arial"/>
              <a:sym typeface="Arial"/>
            </a:endParaRPr>
          </a:p>
          <a:p>
            <a:pPr indent="0">
              <a:spcBef>
                <a:spcPts val="2933"/>
              </a:spcBef>
              <a:spcAft>
                <a:spcPts val="2933"/>
              </a:spcAft>
              <a:buNone/>
            </a:pPr>
            <a:endParaRPr sz="2000" dirty="0">
              <a:solidFill>
                <a:srgbClr val="000000"/>
              </a:solidFill>
              <a:highlight>
                <a:srgbClr val="FFFFFF"/>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DNS Poisoning</a:t>
            </a:r>
            <a:endParaRPr/>
          </a:p>
          <a:p>
            <a:endParaRPr>
              <a:solidFill>
                <a:srgbClr val="000000"/>
              </a:solidFill>
            </a:endParaRPr>
          </a:p>
        </p:txBody>
      </p:sp>
      <p:sp>
        <p:nvSpPr>
          <p:cNvPr id="135" name="Google Shape;135;p21"/>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2000" b="1" dirty="0">
                <a:solidFill>
                  <a:srgbClr val="000000"/>
                </a:solidFill>
                <a:highlight>
                  <a:srgbClr val="FFFFFF"/>
                </a:highlight>
                <a:latin typeface="Arial"/>
                <a:ea typeface="Arial"/>
                <a:cs typeface="Arial"/>
                <a:sym typeface="Arial"/>
              </a:rPr>
              <a:t>DNS</a:t>
            </a:r>
            <a:r>
              <a:rPr lang="en" sz="2000" dirty="0">
                <a:solidFill>
                  <a:srgbClr val="000000"/>
                </a:solidFill>
                <a:highlight>
                  <a:srgbClr val="FFFFFF"/>
                </a:highlight>
                <a:latin typeface="Arial"/>
                <a:ea typeface="Arial"/>
                <a:cs typeface="Arial"/>
                <a:sym typeface="Arial"/>
              </a:rPr>
              <a:t>: The </a:t>
            </a:r>
            <a:r>
              <a:rPr lang="en" sz="2000" b="1" dirty="0">
                <a:solidFill>
                  <a:srgbClr val="000000"/>
                </a:solidFill>
                <a:highlight>
                  <a:srgbClr val="FFFFFF"/>
                </a:highlight>
                <a:latin typeface="Arial"/>
                <a:ea typeface="Arial"/>
                <a:cs typeface="Arial"/>
                <a:sym typeface="Arial"/>
              </a:rPr>
              <a:t>Domain Name System</a:t>
            </a:r>
            <a:r>
              <a:rPr lang="en" sz="2000" dirty="0">
                <a:solidFill>
                  <a:srgbClr val="000000"/>
                </a:solidFill>
                <a:highlight>
                  <a:srgbClr val="FFFFFF"/>
                </a:highlight>
                <a:latin typeface="Arial"/>
                <a:ea typeface="Arial"/>
                <a:cs typeface="Arial"/>
                <a:sym typeface="Arial"/>
              </a:rPr>
              <a:t> (DNS) is a central part of the Internet, providing a way to </a:t>
            </a:r>
            <a:r>
              <a:rPr lang="en" sz="2000" dirty="0">
                <a:solidFill>
                  <a:srgbClr val="000000"/>
                </a:solidFill>
                <a:latin typeface="Arial"/>
                <a:ea typeface="Arial"/>
                <a:cs typeface="Arial"/>
                <a:sym typeface="Arial"/>
              </a:rPr>
              <a:t>translates human readable domain names (for example, theblocksec.com) to machine readable IP addresses (for example, 51.80.12.44).</a:t>
            </a:r>
            <a:endParaRPr sz="2000" dirty="0">
              <a:solidFill>
                <a:srgbClr val="000000"/>
              </a:solidFill>
              <a:latin typeface="Arial"/>
              <a:ea typeface="Arial"/>
              <a:cs typeface="Arial"/>
              <a:sym typeface="Arial"/>
            </a:endParaRPr>
          </a:p>
          <a:p>
            <a:pPr marL="0" indent="0">
              <a:spcBef>
                <a:spcPts val="2933"/>
              </a:spcBef>
              <a:buNone/>
            </a:pPr>
            <a:r>
              <a:rPr lang="en" sz="2000" dirty="0">
                <a:solidFill>
                  <a:srgbClr val="000000"/>
                </a:solidFill>
                <a:highlight>
                  <a:srgbClr val="FFFFFF"/>
                </a:highlight>
                <a:latin typeface="Arial"/>
                <a:ea typeface="Arial"/>
                <a:cs typeface="Arial"/>
                <a:sym typeface="Arial"/>
              </a:rPr>
              <a:t>DNS poisoning/spoofing is a MITM technique used to supply false DNS information to a host so that when they attempt to browse, for example, www.bankofamerica.com at the IP address 52.78.90.43 they are actually sent to a fake www.bankofamerica.com residing at IP address 192.168.0.2 which an attacker has created in order to steal account information from unsuspecting users.</a:t>
            </a:r>
            <a:endParaRPr sz="2000" dirty="0">
              <a:solidFill>
                <a:srgbClr val="000000"/>
              </a:solidFill>
              <a:highlight>
                <a:srgbClr val="FFFFFF"/>
              </a:highlight>
              <a:latin typeface="Arial"/>
              <a:ea typeface="Arial"/>
              <a:cs typeface="Arial"/>
              <a:sym typeface="Arial"/>
            </a:endParaRPr>
          </a:p>
          <a:p>
            <a:pPr marL="0" indent="0">
              <a:spcBef>
                <a:spcPts val="2933"/>
              </a:spcBef>
              <a:buNone/>
            </a:pPr>
            <a:endParaRPr sz="2000" dirty="0">
              <a:solidFill>
                <a:srgbClr val="000000"/>
              </a:solidFill>
              <a:highlight>
                <a:srgbClr val="FFFFFF"/>
              </a:highlight>
              <a:latin typeface="Arial"/>
              <a:ea typeface="Arial"/>
              <a:cs typeface="Arial"/>
              <a:sym typeface="Arial"/>
            </a:endParaRPr>
          </a:p>
          <a:p>
            <a:pPr marL="0" indent="0">
              <a:spcBef>
                <a:spcPts val="2933"/>
              </a:spcBef>
              <a:spcAft>
                <a:spcPts val="2933"/>
              </a:spcAft>
              <a:buNone/>
            </a:pPr>
            <a:endParaRPr sz="2000" dirty="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DNS Poisoning</a:t>
            </a:r>
            <a:endParaRPr/>
          </a:p>
          <a:p>
            <a:endParaRPr>
              <a:solidFill>
                <a:srgbClr val="000000"/>
              </a:solidFill>
            </a:endParaRPr>
          </a:p>
        </p:txBody>
      </p:sp>
      <p:pic>
        <p:nvPicPr>
          <p:cNvPr id="141" name="Google Shape;141;p22"/>
          <p:cNvPicPr preferRelativeResize="0"/>
          <p:nvPr/>
        </p:nvPicPr>
        <p:blipFill>
          <a:blip r:embed="rId3">
            <a:alphaModFix/>
          </a:blip>
          <a:stretch>
            <a:fillRect/>
          </a:stretch>
        </p:blipFill>
        <p:spPr>
          <a:xfrm>
            <a:off x="2376800" y="1890067"/>
            <a:ext cx="7130173" cy="460373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DNS Poisoning</a:t>
            </a:r>
            <a:endParaRPr/>
          </a:p>
          <a:p>
            <a:endParaRPr>
              <a:solidFill>
                <a:srgbClr val="000000"/>
              </a:solidFill>
            </a:endParaRPr>
          </a:p>
        </p:txBody>
      </p:sp>
      <p:sp>
        <p:nvSpPr>
          <p:cNvPr id="147" name="Google Shape;147;p23"/>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2000" dirty="0">
                <a:solidFill>
                  <a:srgbClr val="000000"/>
                </a:solidFill>
                <a:latin typeface="Arial"/>
                <a:ea typeface="Arial"/>
                <a:cs typeface="Arial"/>
                <a:sym typeface="Arial"/>
              </a:rPr>
              <a:t>DNS Poisoning can be achieved in many ways but one of the most common methods is to use the Arp spoofing method to achieve DNS spoofing where in the attacker first conducts an arp spoof attack between the victim machine and the network gateway so that all the requests will travel via the attacker.</a:t>
            </a:r>
            <a:endParaRPr sz="2000" dirty="0">
              <a:solidFill>
                <a:srgbClr val="000000"/>
              </a:solidFill>
              <a:latin typeface="Arial"/>
              <a:ea typeface="Arial"/>
              <a:cs typeface="Arial"/>
              <a:sym typeface="Arial"/>
            </a:endParaRPr>
          </a:p>
          <a:p>
            <a:pPr marL="0" indent="0">
              <a:spcBef>
                <a:spcPts val="2933"/>
              </a:spcBef>
              <a:buNone/>
            </a:pPr>
            <a:r>
              <a:rPr lang="en" sz="2000" dirty="0">
                <a:solidFill>
                  <a:srgbClr val="000000"/>
                </a:solidFill>
                <a:latin typeface="Arial"/>
                <a:ea typeface="Arial"/>
                <a:cs typeface="Arial"/>
                <a:sym typeface="Arial"/>
              </a:rPr>
              <a:t>In a typical scenario, when the victim types in example.com it will first query the DNS server for DNS name translation but since it will go through the attacker, the attacker machine sends a fake DNS reply that the example.com maps to 192.168.0.2(IP address of the attacker).</a:t>
            </a:r>
            <a:endParaRPr sz="2000" dirty="0">
              <a:solidFill>
                <a:srgbClr val="000000"/>
              </a:solidFill>
              <a:latin typeface="Arial"/>
              <a:ea typeface="Arial"/>
              <a:cs typeface="Arial"/>
              <a:sym typeface="Arial"/>
            </a:endParaRPr>
          </a:p>
          <a:p>
            <a:pPr marL="0" indent="0">
              <a:spcBef>
                <a:spcPts val="2933"/>
              </a:spcBef>
              <a:spcAft>
                <a:spcPts val="2933"/>
              </a:spcAft>
              <a:buNone/>
            </a:pPr>
            <a:r>
              <a:rPr lang="en" sz="2000" dirty="0">
                <a:solidFill>
                  <a:srgbClr val="000000"/>
                </a:solidFill>
                <a:latin typeface="Arial"/>
                <a:ea typeface="Arial"/>
                <a:cs typeface="Arial"/>
                <a:sym typeface="Arial"/>
              </a:rPr>
              <a:t>This will eventually open the page hosted by the attacker in it’s own machine.</a:t>
            </a:r>
            <a:endParaRPr sz="2000" dirty="0">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DNS Poisoning</a:t>
            </a:r>
            <a:endParaRPr/>
          </a:p>
          <a:p>
            <a:endParaRPr>
              <a:solidFill>
                <a:srgbClr val="000000"/>
              </a:solidFill>
            </a:endParaRPr>
          </a:p>
        </p:txBody>
      </p:sp>
      <p:sp>
        <p:nvSpPr>
          <p:cNvPr id="153" name="Google Shape;153;p24"/>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3200" b="1" dirty="0">
                <a:solidFill>
                  <a:srgbClr val="000000"/>
                </a:solidFill>
                <a:latin typeface="Raleway"/>
                <a:ea typeface="Raleway"/>
                <a:cs typeface="Raleway"/>
                <a:sym typeface="Raleway"/>
              </a:rPr>
              <a:t>MITIGATIONS</a:t>
            </a:r>
            <a:endParaRPr sz="3200" b="1" dirty="0">
              <a:solidFill>
                <a:srgbClr val="000000"/>
              </a:solidFill>
              <a:latin typeface="Raleway"/>
              <a:ea typeface="Raleway"/>
              <a:cs typeface="Raleway"/>
              <a:sym typeface="Raleway"/>
            </a:endParaRPr>
          </a:p>
          <a:p>
            <a:pPr indent="-431789">
              <a:spcBef>
                <a:spcPts val="2933"/>
              </a:spcBef>
              <a:buClr>
                <a:srgbClr val="000000"/>
              </a:buClr>
              <a:buSzPts val="1500"/>
              <a:buFont typeface="Arial"/>
              <a:buChar char="-"/>
            </a:pPr>
            <a:r>
              <a:rPr lang="en" sz="2000" b="1" dirty="0">
                <a:solidFill>
                  <a:srgbClr val="000000"/>
                </a:solidFill>
                <a:highlight>
                  <a:srgbClr val="FFFFFF"/>
                </a:highlight>
                <a:latin typeface="Arial"/>
                <a:ea typeface="Arial"/>
                <a:cs typeface="Arial"/>
                <a:sym typeface="Arial"/>
              </a:rPr>
              <a:t>Use IDS: </a:t>
            </a:r>
            <a:r>
              <a:rPr lang="en" sz="2000" dirty="0">
                <a:solidFill>
                  <a:srgbClr val="000000"/>
                </a:solidFill>
                <a:highlight>
                  <a:srgbClr val="FFFFFF"/>
                </a:highlight>
                <a:latin typeface="Arial"/>
                <a:ea typeface="Arial"/>
                <a:cs typeface="Arial"/>
                <a:sym typeface="Arial"/>
              </a:rPr>
              <a:t>An intrusion detection system, when placed and deployed correctly, can typically pick up on most forms of ARP cache poisoning and DNS spoofing.</a:t>
            </a:r>
            <a:endParaRPr sz="2000" dirty="0">
              <a:solidFill>
                <a:srgbClr val="000000"/>
              </a:solidFill>
              <a:highlight>
                <a:srgbClr val="FFFFFF"/>
              </a:highlight>
              <a:latin typeface="Arial"/>
              <a:ea typeface="Arial"/>
              <a:cs typeface="Arial"/>
              <a:sym typeface="Arial"/>
            </a:endParaRPr>
          </a:p>
          <a:p>
            <a:pPr marL="0" indent="0">
              <a:buNone/>
            </a:pPr>
            <a:endParaRPr sz="2000" dirty="0">
              <a:solidFill>
                <a:srgbClr val="444444"/>
              </a:solidFill>
              <a:highlight>
                <a:srgbClr val="FFFFFF"/>
              </a:highlight>
              <a:latin typeface="Arial"/>
              <a:ea typeface="Arial"/>
              <a:cs typeface="Arial"/>
              <a:sym typeface="Arial"/>
            </a:endParaRPr>
          </a:p>
          <a:p>
            <a:pPr indent="-431789">
              <a:buClr>
                <a:srgbClr val="000000"/>
              </a:buClr>
              <a:buSzPts val="1500"/>
              <a:buFont typeface="Arial"/>
              <a:buChar char="-"/>
            </a:pPr>
            <a:r>
              <a:rPr lang="en" sz="2000" b="1" dirty="0">
                <a:solidFill>
                  <a:srgbClr val="000000"/>
                </a:solidFill>
                <a:highlight>
                  <a:srgbClr val="FFFFFF"/>
                </a:highlight>
                <a:latin typeface="Arial"/>
                <a:ea typeface="Arial"/>
                <a:cs typeface="Arial"/>
                <a:sym typeface="Arial"/>
              </a:rPr>
              <a:t>Use DNSSEC: </a:t>
            </a:r>
            <a:r>
              <a:rPr lang="en" sz="2000" dirty="0">
                <a:solidFill>
                  <a:srgbClr val="000000"/>
                </a:solidFill>
                <a:highlight>
                  <a:srgbClr val="FFFFFF"/>
                </a:highlight>
                <a:latin typeface="Arial"/>
                <a:ea typeface="Arial"/>
                <a:cs typeface="Arial"/>
                <a:sym typeface="Arial"/>
              </a:rPr>
              <a:t>DNSSEC is a newer alternative to DNS that uses digitally signed DNS records to ensure the validity of a query response. DNSSEC is not yet in wide deployment but has been widely accepted as "the future of DNS". </a:t>
            </a:r>
            <a:endParaRPr sz="2000" dirty="0">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DHCP Spoofing</a:t>
            </a:r>
            <a:endParaRPr>
              <a:solidFill>
                <a:srgbClr val="000000"/>
              </a:solidFill>
            </a:endParaRPr>
          </a:p>
        </p:txBody>
      </p:sp>
      <p:sp>
        <p:nvSpPr>
          <p:cNvPr id="159" name="Google Shape;159;p25"/>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2000" b="1" dirty="0">
                <a:solidFill>
                  <a:srgbClr val="000000"/>
                </a:solidFill>
                <a:latin typeface="Arial"/>
                <a:ea typeface="Arial"/>
                <a:cs typeface="Arial"/>
                <a:sym typeface="Arial"/>
              </a:rPr>
              <a:t>DHCP</a:t>
            </a:r>
            <a:r>
              <a:rPr lang="en" sz="2000" dirty="0">
                <a:solidFill>
                  <a:srgbClr val="000000"/>
                </a:solidFill>
                <a:latin typeface="Arial"/>
                <a:ea typeface="Arial"/>
                <a:cs typeface="Arial"/>
                <a:sym typeface="Arial"/>
              </a:rPr>
              <a:t>: The</a:t>
            </a:r>
            <a:r>
              <a:rPr lang="en" sz="2000" b="1" dirty="0">
                <a:solidFill>
                  <a:srgbClr val="000000"/>
                </a:solidFill>
                <a:highlight>
                  <a:srgbClr val="FFFFFF"/>
                </a:highlight>
                <a:latin typeface="Arial"/>
                <a:ea typeface="Arial"/>
                <a:cs typeface="Arial"/>
                <a:sym typeface="Arial"/>
              </a:rPr>
              <a:t> Dynamic Host Configuration Protocol</a:t>
            </a:r>
            <a:r>
              <a:rPr lang="en" sz="2000" dirty="0">
                <a:solidFill>
                  <a:srgbClr val="000000"/>
                </a:solidFill>
                <a:highlight>
                  <a:srgbClr val="FFFFFF"/>
                </a:highlight>
                <a:latin typeface="Arial"/>
                <a:ea typeface="Arial"/>
                <a:cs typeface="Arial"/>
                <a:sym typeface="Arial"/>
              </a:rPr>
              <a:t> (</a:t>
            </a:r>
            <a:r>
              <a:rPr lang="en" sz="2000" b="1" dirty="0">
                <a:solidFill>
                  <a:srgbClr val="000000"/>
                </a:solidFill>
                <a:highlight>
                  <a:srgbClr val="FFFFFF"/>
                </a:highlight>
                <a:latin typeface="Arial"/>
                <a:ea typeface="Arial"/>
                <a:cs typeface="Arial"/>
                <a:sym typeface="Arial"/>
              </a:rPr>
              <a:t>DHCP</a:t>
            </a:r>
            <a:r>
              <a:rPr lang="en" sz="2000" dirty="0">
                <a:solidFill>
                  <a:srgbClr val="000000"/>
                </a:solidFill>
                <a:highlight>
                  <a:srgbClr val="FFFFFF"/>
                </a:highlight>
                <a:latin typeface="Arial"/>
                <a:ea typeface="Arial"/>
                <a:cs typeface="Arial"/>
                <a:sym typeface="Arial"/>
              </a:rPr>
              <a:t>) is a network management protocol used on UDP/IP networks whereby a DHCP server dynamically assigns an IP address and other network configuration parameters to each device on a network so they can communicate with other IP networks</a:t>
            </a:r>
            <a:endParaRPr sz="2000" dirty="0">
              <a:solidFill>
                <a:srgbClr val="000000"/>
              </a:solidFill>
              <a:highlight>
                <a:srgbClr val="FFFFFF"/>
              </a:highlight>
              <a:latin typeface="Arial"/>
              <a:ea typeface="Arial"/>
              <a:cs typeface="Arial"/>
              <a:sym typeface="Arial"/>
            </a:endParaRPr>
          </a:p>
          <a:p>
            <a:pPr marL="0" marR="203195" indent="0">
              <a:spcBef>
                <a:spcPts val="2933"/>
              </a:spcBef>
              <a:buNone/>
            </a:pPr>
            <a:r>
              <a:rPr lang="en" sz="2000" dirty="0">
                <a:solidFill>
                  <a:srgbClr val="000000"/>
                </a:solidFill>
                <a:highlight>
                  <a:srgbClr val="FFFFFF"/>
                </a:highlight>
                <a:latin typeface="Arial"/>
                <a:ea typeface="Arial"/>
                <a:cs typeface="Arial"/>
                <a:sym typeface="Arial"/>
              </a:rPr>
              <a:t>DHCP spoofing occurs when an attacker attempts to respond to DHCP requests and trying to list themselves (spoofs) as the default gateway or DNS server, hence, initiating a man in the middle attack. </a:t>
            </a:r>
            <a:endParaRPr sz="2000" dirty="0">
              <a:solidFill>
                <a:srgbClr val="000000"/>
              </a:solidFill>
              <a:highlight>
                <a:srgbClr val="FFFFFF"/>
              </a:highlight>
              <a:latin typeface="Arial"/>
              <a:ea typeface="Arial"/>
              <a:cs typeface="Arial"/>
              <a:sym typeface="Arial"/>
            </a:endParaRPr>
          </a:p>
          <a:p>
            <a:pPr marL="0" indent="0">
              <a:spcAft>
                <a:spcPts val="2933"/>
              </a:spcAft>
              <a:buNone/>
            </a:pPr>
            <a:endParaRPr sz="2000" dirty="0">
              <a:solidFill>
                <a:srgbClr val="000000"/>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33748A1-217C-0243-5981-330BF1ACB2E9}"/>
              </a:ext>
            </a:extLst>
          </p:cNvPr>
          <p:cNvSpPr>
            <a:spLocks noGrp="1"/>
          </p:cNvSpPr>
          <p:nvPr>
            <p:ph type="title"/>
          </p:nvPr>
        </p:nvSpPr>
        <p:spPr/>
        <p:txBody>
          <a:bodyPr/>
          <a:lstStyle/>
          <a:p>
            <a:r>
              <a:rPr lang="en-US" altLang="en-US"/>
              <a:t>Introduction</a:t>
            </a:r>
          </a:p>
        </p:txBody>
      </p:sp>
      <p:sp>
        <p:nvSpPr>
          <p:cNvPr id="7171" name="Content Placeholder 2">
            <a:extLst>
              <a:ext uri="{FF2B5EF4-FFF2-40B4-BE49-F238E27FC236}">
                <a16:creationId xmlns:a16="http://schemas.microsoft.com/office/drawing/2014/main" id="{AF60F69F-F82C-EA6B-6163-5C9CEBADFA49}"/>
              </a:ext>
            </a:extLst>
          </p:cNvPr>
          <p:cNvSpPr>
            <a:spLocks noGrp="1"/>
          </p:cNvSpPr>
          <p:nvPr>
            <p:ph idx="1"/>
          </p:nvPr>
        </p:nvSpPr>
        <p:spPr/>
        <p:txBody>
          <a:bodyPr/>
          <a:lstStyle/>
          <a:p>
            <a:r>
              <a:rPr lang="en-US" altLang="en-US" sz="2000"/>
              <a:t>What is a Denial of Service attack?</a:t>
            </a:r>
          </a:p>
          <a:p>
            <a:pPr lvl="1"/>
            <a:r>
              <a:rPr lang="en-US" altLang="en-US" sz="1600"/>
              <a:t>Using up resources and / or bandwidth of a server in a malicious way to prevent legitimate users from accessing its services.</a:t>
            </a:r>
          </a:p>
          <a:p>
            <a:r>
              <a:rPr lang="en-US" altLang="en-US" sz="2000"/>
              <a:t>What is a DDoS?</a:t>
            </a:r>
          </a:p>
          <a:p>
            <a:pPr lvl="1"/>
            <a:r>
              <a:rPr lang="en-US" altLang="en-US" sz="1600"/>
              <a:t>A DoS attack carried out using a large number of compromised systems improving its potency and reducing traceability of the originator.</a:t>
            </a:r>
          </a:p>
          <a:p>
            <a:r>
              <a:rPr lang="en-US" altLang="en-US" sz="2000"/>
              <a:t>Some common DoS methodologies</a:t>
            </a:r>
          </a:p>
          <a:p>
            <a:pPr lvl="1"/>
            <a:r>
              <a:rPr lang="en-US" altLang="en-US" sz="1600"/>
              <a:t>SYN flood – exploits poor implementation of TCP in some OSs.</a:t>
            </a:r>
          </a:p>
          <a:p>
            <a:pPr lvl="1"/>
            <a:r>
              <a:rPr lang="en-US" altLang="en-US" sz="1600"/>
              <a:t>Ping of Death – uses inherent weakness in IP fragmentation and reassembly</a:t>
            </a:r>
          </a:p>
          <a:p>
            <a:r>
              <a:rPr lang="en-US" altLang="en-US" sz="2000"/>
              <a:t>Notorious DDoS attacks</a:t>
            </a:r>
          </a:p>
          <a:p>
            <a:pPr lvl="1"/>
            <a:r>
              <a:rPr lang="en-US" altLang="en-US" sz="1600"/>
              <a:t>MyDoom</a:t>
            </a:r>
          </a:p>
          <a:p>
            <a:pPr lvl="1"/>
            <a:r>
              <a:rPr lang="en-US" altLang="en-US" sz="1600"/>
              <a:t>Smurf attack</a:t>
            </a:r>
          </a:p>
          <a:p>
            <a:pPr lvl="1">
              <a:buFont typeface="Wingdings 2" panose="05020102010507070707" pitchFamily="18" charset="2"/>
              <a:buNone/>
            </a:pPr>
            <a:endParaRPr lang="en-US" altLang="en-US" sz="1600"/>
          </a:p>
          <a:p>
            <a:pPr lvl="1"/>
            <a:endParaRPr lang="en-US" altLang="en-US" sz="1600"/>
          </a:p>
        </p:txBody>
      </p:sp>
      <p:pic>
        <p:nvPicPr>
          <p:cNvPr id="2" name="Picture 1" descr="A colorful logo with a white background&#10;&#10;Description automatically generated">
            <a:extLst>
              <a:ext uri="{FF2B5EF4-FFF2-40B4-BE49-F238E27FC236}">
                <a16:creationId xmlns:a16="http://schemas.microsoft.com/office/drawing/2014/main" id="{3569A9E3-77B2-23F3-8802-99FA6ABC68F8}"/>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DHCP Spoofing</a:t>
            </a:r>
            <a:endParaRPr>
              <a:solidFill>
                <a:srgbClr val="000000"/>
              </a:solidFill>
            </a:endParaRPr>
          </a:p>
        </p:txBody>
      </p:sp>
      <p:pic>
        <p:nvPicPr>
          <p:cNvPr id="165" name="Google Shape;165;p26"/>
          <p:cNvPicPr preferRelativeResize="0"/>
          <p:nvPr/>
        </p:nvPicPr>
        <p:blipFill>
          <a:blip r:embed="rId3">
            <a:alphaModFix/>
          </a:blip>
          <a:stretch>
            <a:fillRect/>
          </a:stretch>
        </p:blipFill>
        <p:spPr>
          <a:xfrm>
            <a:off x="2022318" y="1796368"/>
            <a:ext cx="8147369" cy="49146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DHCP Spoofing</a:t>
            </a:r>
            <a:endParaRPr>
              <a:solidFill>
                <a:srgbClr val="000000"/>
              </a:solidFill>
            </a:endParaRPr>
          </a:p>
        </p:txBody>
      </p:sp>
      <p:sp>
        <p:nvSpPr>
          <p:cNvPr id="171" name="Google Shape;171;p27"/>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2000" dirty="0">
                <a:solidFill>
                  <a:srgbClr val="000000"/>
                </a:solidFill>
                <a:latin typeface="Arial"/>
                <a:ea typeface="Arial"/>
                <a:cs typeface="Arial"/>
                <a:sym typeface="Arial"/>
              </a:rPr>
              <a:t>DHCP spoofing is usually achieved by a combination of both DHCP starvation and spoofing attack.</a:t>
            </a:r>
            <a:endParaRPr sz="2000" dirty="0">
              <a:solidFill>
                <a:srgbClr val="000000"/>
              </a:solidFill>
              <a:latin typeface="Arial"/>
              <a:ea typeface="Arial"/>
              <a:cs typeface="Arial"/>
              <a:sym typeface="Arial"/>
            </a:endParaRPr>
          </a:p>
          <a:p>
            <a:pPr marL="0" indent="0">
              <a:spcBef>
                <a:spcPts val="2933"/>
              </a:spcBef>
              <a:buNone/>
            </a:pPr>
            <a:r>
              <a:rPr lang="en" sz="2000" b="1" dirty="0">
                <a:solidFill>
                  <a:srgbClr val="000000"/>
                </a:solidFill>
                <a:latin typeface="Arial"/>
                <a:ea typeface="Arial"/>
                <a:cs typeface="Arial"/>
                <a:sym typeface="Arial"/>
              </a:rPr>
              <a:t>DHCP Starvation Attack:</a:t>
            </a:r>
            <a:endParaRPr sz="2000" b="1" dirty="0">
              <a:solidFill>
                <a:srgbClr val="000000"/>
              </a:solidFill>
              <a:latin typeface="Arial"/>
              <a:ea typeface="Arial"/>
              <a:cs typeface="Arial"/>
              <a:sym typeface="Arial"/>
            </a:endParaRPr>
          </a:p>
          <a:p>
            <a:pPr marL="0" indent="0">
              <a:spcBef>
                <a:spcPts val="2933"/>
              </a:spcBef>
              <a:buNone/>
            </a:pPr>
            <a:r>
              <a:rPr lang="en" sz="2000" dirty="0">
                <a:solidFill>
                  <a:srgbClr val="000000"/>
                </a:solidFill>
                <a:latin typeface="Arial"/>
                <a:ea typeface="Arial"/>
                <a:cs typeface="Arial"/>
                <a:sym typeface="Arial"/>
              </a:rPr>
              <a:t>In a DHCP starvation attack, an attacker </a:t>
            </a:r>
            <a:r>
              <a:rPr lang="en" sz="2000" dirty="0">
                <a:solidFill>
                  <a:srgbClr val="000000"/>
                </a:solidFill>
                <a:uFill>
                  <a:noFill/>
                </a:uFill>
                <a:latin typeface="Arial"/>
                <a:ea typeface="Arial"/>
                <a:cs typeface="Arial"/>
                <a:sym typeface="Arial"/>
              </a:rPr>
              <a:t>broadcasts</a:t>
            </a:r>
            <a:r>
              <a:rPr lang="en" sz="2000" dirty="0">
                <a:solidFill>
                  <a:srgbClr val="000000"/>
                </a:solidFill>
                <a:latin typeface="Arial"/>
                <a:ea typeface="Arial"/>
                <a:cs typeface="Arial"/>
                <a:sym typeface="Arial"/>
              </a:rPr>
              <a:t> large number of </a:t>
            </a:r>
            <a:r>
              <a:rPr lang="en" sz="2000" dirty="0">
                <a:solidFill>
                  <a:srgbClr val="000000"/>
                </a:solidFill>
                <a:uFill>
                  <a:noFill/>
                </a:uFill>
                <a:latin typeface="Arial"/>
                <a:ea typeface="Arial"/>
                <a:cs typeface="Arial"/>
                <a:sym typeface="Arial"/>
              </a:rPr>
              <a:t>DHCP REQUEST</a:t>
            </a:r>
            <a:r>
              <a:rPr lang="en" sz="2000" dirty="0">
                <a:solidFill>
                  <a:srgbClr val="000000"/>
                </a:solidFill>
                <a:latin typeface="Arial"/>
                <a:ea typeface="Arial"/>
                <a:cs typeface="Arial"/>
                <a:sym typeface="Arial"/>
              </a:rPr>
              <a:t> messages with spoofed source </a:t>
            </a:r>
            <a:r>
              <a:rPr lang="en" sz="2000" dirty="0">
                <a:solidFill>
                  <a:srgbClr val="000000"/>
                </a:solidFill>
                <a:uFill>
                  <a:noFill/>
                </a:uFill>
                <a:latin typeface="Arial"/>
                <a:ea typeface="Arial"/>
                <a:cs typeface="Arial"/>
                <a:sym typeface="Arial"/>
              </a:rPr>
              <a:t>MAC addresses</a:t>
            </a:r>
            <a:r>
              <a:rPr lang="en" sz="2000" dirty="0">
                <a:solidFill>
                  <a:srgbClr val="000000"/>
                </a:solidFill>
                <a:latin typeface="Arial"/>
                <a:ea typeface="Arial"/>
                <a:cs typeface="Arial"/>
                <a:sym typeface="Arial"/>
              </a:rPr>
              <a:t>. If the legitimate DHCP Server in the network start responding to all these bogus </a:t>
            </a:r>
            <a:r>
              <a:rPr lang="en" sz="2000" dirty="0">
                <a:solidFill>
                  <a:srgbClr val="000000"/>
                </a:solidFill>
                <a:uFill>
                  <a:noFill/>
                </a:uFill>
                <a:latin typeface="Arial"/>
                <a:ea typeface="Arial"/>
                <a:cs typeface="Arial"/>
                <a:sym typeface="Arial"/>
              </a:rPr>
              <a:t>DHCP REQUEST</a:t>
            </a:r>
            <a:r>
              <a:rPr lang="en" sz="2000" dirty="0">
                <a:solidFill>
                  <a:srgbClr val="000000"/>
                </a:solidFill>
                <a:latin typeface="Arial"/>
                <a:ea typeface="Arial"/>
                <a:cs typeface="Arial"/>
                <a:sym typeface="Arial"/>
              </a:rPr>
              <a:t> messages, available IP Addresses in the DHCP server scope will be depleted within a very short span of time.</a:t>
            </a:r>
            <a:endParaRPr sz="2000" dirty="0">
              <a:solidFill>
                <a:srgbClr val="000000"/>
              </a:solidFill>
              <a:latin typeface="Arial"/>
              <a:ea typeface="Arial"/>
              <a:cs typeface="Arial"/>
              <a:sym typeface="Arial"/>
            </a:endParaRPr>
          </a:p>
          <a:p>
            <a:pPr marL="0" indent="0">
              <a:spcBef>
                <a:spcPts val="2933"/>
              </a:spcBef>
              <a:spcAft>
                <a:spcPts val="2933"/>
              </a:spcAft>
              <a:buNone/>
            </a:pPr>
            <a:endParaRPr sz="2000" dirty="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DHCP Spoofing</a:t>
            </a:r>
            <a:endParaRPr>
              <a:solidFill>
                <a:srgbClr val="000000"/>
              </a:solidFill>
            </a:endParaRPr>
          </a:p>
        </p:txBody>
      </p:sp>
      <p:sp>
        <p:nvSpPr>
          <p:cNvPr id="177" name="Google Shape;177;p28"/>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2000" b="1" dirty="0">
                <a:solidFill>
                  <a:srgbClr val="000000"/>
                </a:solidFill>
                <a:latin typeface="Arial"/>
                <a:ea typeface="Arial"/>
                <a:cs typeface="Arial"/>
                <a:sym typeface="Arial"/>
              </a:rPr>
              <a:t>DHCP Spoofing Attack:</a:t>
            </a:r>
            <a:endParaRPr sz="2000" b="1" dirty="0">
              <a:solidFill>
                <a:srgbClr val="000000"/>
              </a:solidFill>
              <a:latin typeface="Arial"/>
              <a:ea typeface="Arial"/>
              <a:cs typeface="Arial"/>
              <a:sym typeface="Arial"/>
            </a:endParaRPr>
          </a:p>
          <a:p>
            <a:pPr marL="0" indent="0">
              <a:spcBef>
                <a:spcPts val="2933"/>
              </a:spcBef>
              <a:buNone/>
            </a:pPr>
            <a:r>
              <a:rPr lang="en" sz="2000" dirty="0">
                <a:solidFill>
                  <a:srgbClr val="000000"/>
                </a:solidFill>
                <a:latin typeface="Arial"/>
                <a:ea typeface="Arial"/>
                <a:cs typeface="Arial"/>
                <a:sym typeface="Arial"/>
              </a:rPr>
              <a:t>After a DHCP starvation attack, a rogue DHCP server is set wherein the attacker can start distributing IP addresses and other TCP/IP configuration settings to the network DHCP clients. TCP/IP configuration settings include Default Gateway and DNS Server IP addresses. Network attackers can now replace the original legitimate Default Gateway IP Address and DNS Server IP Address with their own IP Address.</a:t>
            </a:r>
            <a:endParaRPr sz="2000" dirty="0">
              <a:solidFill>
                <a:srgbClr val="000000"/>
              </a:solidFill>
              <a:latin typeface="Arial"/>
              <a:ea typeface="Arial"/>
              <a:cs typeface="Arial"/>
              <a:sym typeface="Arial"/>
            </a:endParaRPr>
          </a:p>
          <a:p>
            <a:pPr marL="0" indent="0">
              <a:spcBef>
                <a:spcPts val="2933"/>
              </a:spcBef>
              <a:buNone/>
            </a:pPr>
            <a:r>
              <a:rPr lang="en" sz="2000" dirty="0">
                <a:solidFill>
                  <a:srgbClr val="000000"/>
                </a:solidFill>
                <a:latin typeface="Arial"/>
                <a:ea typeface="Arial"/>
                <a:cs typeface="Arial"/>
                <a:sym typeface="Arial"/>
              </a:rPr>
              <a:t>Once the Default Gateway IP Address of the network devices are is changed, the network clients start sending the traffic destined to outside networks to the attacker's computer. The attacker can now capture sensitive user data and launch a man-in-the-middle attack</a:t>
            </a:r>
            <a:endParaRPr sz="2000" dirty="0">
              <a:solidFill>
                <a:srgbClr val="000000"/>
              </a:solidFill>
              <a:latin typeface="Arial"/>
              <a:ea typeface="Arial"/>
              <a:cs typeface="Arial"/>
              <a:sym typeface="Arial"/>
            </a:endParaRPr>
          </a:p>
          <a:p>
            <a:pPr marL="0" indent="0">
              <a:spcBef>
                <a:spcPts val="2933"/>
              </a:spcBef>
              <a:spcAft>
                <a:spcPts val="2933"/>
              </a:spcAft>
              <a:buNone/>
            </a:pPr>
            <a:endParaRPr sz="2000" dirty="0">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875833" y="760167"/>
            <a:ext cx="10183200" cy="776800"/>
          </a:xfrm>
          <a:prstGeom prst="rect">
            <a:avLst/>
          </a:prstGeom>
        </p:spPr>
        <p:txBody>
          <a:bodyPr spcFirstLastPara="1" vert="horz" wrap="square" lIns="121900" tIns="121900" rIns="121900" bIns="121900" rtlCol="0" anchor="t" anchorCtr="0">
            <a:noAutofit/>
          </a:bodyPr>
          <a:lstStyle/>
          <a:p>
            <a:r>
              <a:rPr lang="en"/>
              <a:t>DHCP Spoofing</a:t>
            </a:r>
            <a:endParaRPr>
              <a:solidFill>
                <a:srgbClr val="000000"/>
              </a:solidFill>
            </a:endParaRPr>
          </a:p>
        </p:txBody>
      </p:sp>
      <p:sp>
        <p:nvSpPr>
          <p:cNvPr id="183" name="Google Shape;183;p29"/>
          <p:cNvSpPr txBox="1">
            <a:spLocks noGrp="1"/>
          </p:cNvSpPr>
          <p:nvPr>
            <p:ph type="body" idx="1"/>
          </p:nvPr>
        </p:nvSpPr>
        <p:spPr>
          <a:xfrm>
            <a:off x="875833" y="1828100"/>
            <a:ext cx="10348400" cy="4484800"/>
          </a:xfrm>
          <a:prstGeom prst="rect">
            <a:avLst/>
          </a:prstGeom>
        </p:spPr>
        <p:txBody>
          <a:bodyPr spcFirstLastPara="1" vert="horz" wrap="square" lIns="121900" tIns="121900" rIns="121900" bIns="121900" rtlCol="0" anchor="t" anchorCtr="0">
            <a:noAutofit/>
          </a:bodyPr>
          <a:lstStyle/>
          <a:p>
            <a:pPr marL="0" indent="0">
              <a:buNone/>
            </a:pPr>
            <a:r>
              <a:rPr lang="en" sz="3200" b="1" dirty="0">
                <a:solidFill>
                  <a:srgbClr val="000000"/>
                </a:solidFill>
                <a:latin typeface="Raleway"/>
                <a:ea typeface="Raleway"/>
                <a:cs typeface="Raleway"/>
                <a:sym typeface="Raleway"/>
              </a:rPr>
              <a:t>MITIGATIONS</a:t>
            </a:r>
            <a:endParaRPr sz="3200" b="1" dirty="0">
              <a:solidFill>
                <a:srgbClr val="000000"/>
              </a:solidFill>
              <a:latin typeface="Raleway"/>
              <a:ea typeface="Raleway"/>
              <a:cs typeface="Raleway"/>
              <a:sym typeface="Raleway"/>
            </a:endParaRPr>
          </a:p>
          <a:p>
            <a:pPr indent="-431789">
              <a:lnSpc>
                <a:spcPct val="150000"/>
              </a:lnSpc>
              <a:spcBef>
                <a:spcPts val="2933"/>
              </a:spcBef>
              <a:buClr>
                <a:srgbClr val="000000"/>
              </a:buClr>
              <a:buSzPts val="1500"/>
              <a:buFont typeface="Arial"/>
              <a:buChar char="-"/>
            </a:pPr>
            <a:r>
              <a:rPr lang="en" sz="2000" b="1" dirty="0">
                <a:solidFill>
                  <a:srgbClr val="000000"/>
                </a:solidFill>
                <a:highlight>
                  <a:srgbClr val="FFFFFF"/>
                </a:highlight>
                <a:latin typeface="Arial"/>
                <a:ea typeface="Arial"/>
                <a:cs typeface="Arial"/>
                <a:sym typeface="Arial"/>
              </a:rPr>
              <a:t>Port security</a:t>
            </a:r>
            <a:r>
              <a:rPr lang="en" sz="2000" dirty="0">
                <a:solidFill>
                  <a:srgbClr val="000000"/>
                </a:solidFill>
                <a:highlight>
                  <a:srgbClr val="FFFFFF"/>
                </a:highlight>
                <a:latin typeface="Arial"/>
                <a:ea typeface="Arial"/>
                <a:cs typeface="Arial"/>
                <a:sym typeface="Arial"/>
              </a:rPr>
              <a:t>: The techniques that mitigate CAM table flooding also mitigate DHCP starvation by limiting the number of MAC addresses on a switch port. You would use the port-security command to set the MAC address of a valid DHCP server on a switch port to prevent any other device from connecting to that trusted port.</a:t>
            </a:r>
            <a:endParaRPr sz="2000" dirty="0">
              <a:solidFill>
                <a:srgbClr val="000000"/>
              </a:solidFill>
              <a:highlight>
                <a:srgbClr val="FFFFFF"/>
              </a:highlight>
              <a:latin typeface="Arial"/>
              <a:ea typeface="Arial"/>
              <a:cs typeface="Arial"/>
              <a:sym typeface="Arial"/>
            </a:endParaRPr>
          </a:p>
          <a:p>
            <a:pPr indent="0">
              <a:lnSpc>
                <a:spcPct val="150000"/>
              </a:lnSpc>
              <a:spcBef>
                <a:spcPts val="800"/>
              </a:spcBef>
              <a:buNone/>
            </a:pPr>
            <a:endParaRPr sz="2000" dirty="0">
              <a:solidFill>
                <a:srgbClr val="000000"/>
              </a:solidFill>
              <a:highlight>
                <a:srgbClr val="FFFFFF"/>
              </a:highlight>
              <a:latin typeface="Arial"/>
              <a:ea typeface="Arial"/>
              <a:cs typeface="Arial"/>
              <a:sym typeface="Arial"/>
            </a:endParaRPr>
          </a:p>
          <a:p>
            <a:pPr indent="-431789">
              <a:lnSpc>
                <a:spcPct val="150000"/>
              </a:lnSpc>
              <a:spcBef>
                <a:spcPts val="800"/>
              </a:spcBef>
              <a:buClr>
                <a:srgbClr val="000000"/>
              </a:buClr>
              <a:buSzPts val="1500"/>
              <a:buFont typeface="Arial"/>
              <a:buChar char="-"/>
            </a:pPr>
            <a:r>
              <a:rPr lang="en" sz="2000" b="1" dirty="0">
                <a:solidFill>
                  <a:srgbClr val="000000"/>
                </a:solidFill>
                <a:highlight>
                  <a:srgbClr val="FFFFFF"/>
                </a:highlight>
                <a:latin typeface="Arial"/>
                <a:ea typeface="Arial"/>
                <a:cs typeface="Arial"/>
                <a:sym typeface="Arial"/>
              </a:rPr>
              <a:t>DHCP snooping</a:t>
            </a:r>
            <a:r>
              <a:rPr lang="en" sz="2000" dirty="0">
                <a:solidFill>
                  <a:srgbClr val="000000"/>
                </a:solidFill>
                <a:highlight>
                  <a:srgbClr val="FFFFFF"/>
                </a:highlight>
                <a:latin typeface="Arial"/>
                <a:ea typeface="Arial"/>
                <a:cs typeface="Arial"/>
                <a:sym typeface="Arial"/>
              </a:rPr>
              <a:t>: DHCP snooping is a security feature that filters untrusted DHCP messages and builds and maintains a DHCP snooping binding table.</a:t>
            </a:r>
            <a:endParaRPr sz="2000" dirty="0">
              <a:solidFill>
                <a:srgbClr val="000000"/>
              </a:solidFill>
              <a:highlight>
                <a:srgbClr val="FFFFFF"/>
              </a:highlight>
              <a:latin typeface="Arial"/>
              <a:ea typeface="Arial"/>
              <a:cs typeface="Arial"/>
              <a:sym typeface="Arial"/>
            </a:endParaRPr>
          </a:p>
          <a:p>
            <a:pPr marL="0" indent="0">
              <a:spcBef>
                <a:spcPts val="800"/>
              </a:spcBef>
              <a:buNone/>
            </a:pPr>
            <a:endParaRPr sz="3200" b="1" dirty="0">
              <a:solidFill>
                <a:srgbClr val="000000"/>
              </a:solidFill>
              <a:latin typeface="Raleway"/>
              <a:ea typeface="Raleway"/>
              <a:cs typeface="Raleway"/>
              <a:sym typeface="Raleway"/>
            </a:endParaRPr>
          </a:p>
          <a:p>
            <a:pPr marL="0" indent="0">
              <a:spcBef>
                <a:spcPts val="2933"/>
              </a:spcBef>
              <a:spcAft>
                <a:spcPts val="2933"/>
              </a:spcAft>
              <a:buNone/>
            </a:pPr>
            <a:endParaRPr sz="2000" dirty="0">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B59E-5EE2-E8A0-EAC4-014EA455B0BD}"/>
              </a:ext>
            </a:extLst>
          </p:cNvPr>
          <p:cNvSpPr>
            <a:spLocks noGrp="1"/>
          </p:cNvSpPr>
          <p:nvPr>
            <p:ph type="title"/>
          </p:nvPr>
        </p:nvSpPr>
        <p:spPr/>
        <p:txBody>
          <a:bodyPr/>
          <a:lstStyle/>
          <a:p>
            <a:r>
              <a:rPr lang="en-US" dirty="0"/>
              <a:t>Tools to Perform MITM attack </a:t>
            </a:r>
            <a:endParaRPr lang="en-IN" dirty="0"/>
          </a:p>
        </p:txBody>
      </p:sp>
      <p:sp>
        <p:nvSpPr>
          <p:cNvPr id="4" name="Rectangle 1">
            <a:extLst>
              <a:ext uri="{FF2B5EF4-FFF2-40B4-BE49-F238E27FC236}">
                <a16:creationId xmlns:a16="http://schemas.microsoft.com/office/drawing/2014/main" id="{93FCB99C-094A-C89E-B651-EF9A5032D7AD}"/>
              </a:ext>
            </a:extLst>
          </p:cNvPr>
          <p:cNvSpPr>
            <a:spLocks noGrp="1" noChangeArrowheads="1"/>
          </p:cNvSpPr>
          <p:nvPr>
            <p:ph type="body" idx="1"/>
          </p:nvPr>
        </p:nvSpPr>
        <p:spPr bwMode="auto">
          <a:xfrm>
            <a:off x="407824" y="2694764"/>
            <a:ext cx="109683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Ettercap</a:t>
            </a:r>
            <a:r>
              <a:rPr kumimoji="0" lang="en-US" altLang="en-US" sz="2400" b="0" i="0" u="none" strike="noStrike" cap="none" normalizeH="0" baseline="0" dirty="0">
                <a:ln>
                  <a:noFill/>
                </a:ln>
                <a:solidFill>
                  <a:schemeClr val="tx1"/>
                </a:solidFill>
                <a:effectLst/>
                <a:latin typeface="Arial" panose="020B0604020202020204" pitchFamily="34" charset="0"/>
              </a:rPr>
              <a:t>: Used for conducting MITM attacks by sniffing, injecting, and manipulating network traffic.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Wireshark</a:t>
            </a:r>
            <a:r>
              <a:rPr kumimoji="0" lang="en-US" altLang="en-US" sz="2400" b="0" i="0" u="none" strike="noStrike" cap="none" normalizeH="0" baseline="0" dirty="0">
                <a:ln>
                  <a:noFill/>
                </a:ln>
                <a:solidFill>
                  <a:schemeClr val="tx1"/>
                </a:solidFill>
                <a:effectLst/>
                <a:latin typeface="Arial" panose="020B0604020202020204" pitchFamily="34" charset="0"/>
              </a:rPr>
              <a:t>: A packet analyzer that can capture and display data traveling over a network, useful for detecting MITM attacks.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Bettercap</a:t>
            </a:r>
            <a:r>
              <a:rPr kumimoji="0" lang="en-US" altLang="en-US" sz="2400" b="0" i="0" u="none" strike="noStrike" cap="none" normalizeH="0" baseline="0" dirty="0">
                <a:ln>
                  <a:noFill/>
                </a:ln>
                <a:solidFill>
                  <a:schemeClr val="tx1"/>
                </a:solidFill>
                <a:effectLst/>
                <a:latin typeface="Arial" panose="020B0604020202020204" pitchFamily="34" charset="0"/>
              </a:rPr>
              <a:t>: An advanced MITM framework used for network monitoring, MITM attacks, and packet manipulation. </a:t>
            </a:r>
          </a:p>
        </p:txBody>
      </p:sp>
    </p:spTree>
    <p:extLst>
      <p:ext uri="{BB962C8B-B14F-4D97-AF65-F5344CB8AC3E}">
        <p14:creationId xmlns:p14="http://schemas.microsoft.com/office/powerpoint/2010/main" val="4017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3"/>
            <a:ext cx="3038687" cy="1371315"/>
          </a:xfrm>
          <a:prstGeom prst="rect">
            <a:avLst/>
          </a:prstGeom>
        </p:spPr>
        <p:txBody>
          <a:bodyPr vert="horz" wrap="square" lIns="0" tIns="16933" rIns="0" bIns="0" rtlCol="0" anchor="ctr">
            <a:spAutoFit/>
          </a:bodyPr>
          <a:lstStyle/>
          <a:p>
            <a:pPr marL="16933">
              <a:lnSpc>
                <a:spcPct val="100000"/>
              </a:lnSpc>
              <a:spcBef>
                <a:spcPts val="133"/>
              </a:spcBef>
            </a:pPr>
            <a:r>
              <a:rPr spc="-73" dirty="0"/>
              <a:t>Lab</a:t>
            </a:r>
            <a:r>
              <a:rPr spc="-120" dirty="0"/>
              <a:t> </a:t>
            </a:r>
            <a:r>
              <a:rPr dirty="0"/>
              <a:t>objectives</a:t>
            </a:r>
          </a:p>
        </p:txBody>
      </p:sp>
      <p:sp>
        <p:nvSpPr>
          <p:cNvPr id="3" name="object 3"/>
          <p:cNvSpPr txBox="1"/>
          <p:nvPr/>
        </p:nvSpPr>
        <p:spPr>
          <a:xfrm>
            <a:off x="512967" y="2215303"/>
            <a:ext cx="7790180" cy="2723288"/>
          </a:xfrm>
          <a:prstGeom prst="rect">
            <a:avLst/>
          </a:prstGeom>
        </p:spPr>
        <p:txBody>
          <a:bodyPr vert="horz" wrap="square" lIns="0" tIns="245533" rIns="0" bIns="0" rtlCol="0">
            <a:spAutoFit/>
          </a:bodyPr>
          <a:lstStyle/>
          <a:p>
            <a:pPr marL="16933">
              <a:spcBef>
                <a:spcPts val="1933"/>
              </a:spcBef>
            </a:pPr>
            <a:r>
              <a:rPr sz="2667" spc="7" dirty="0">
                <a:solidFill>
                  <a:srgbClr val="434343"/>
                </a:solidFill>
                <a:latin typeface="Microsoft Sans Serif"/>
                <a:cs typeface="Microsoft Sans Serif"/>
              </a:rPr>
              <a:t>After</a:t>
            </a:r>
            <a:r>
              <a:rPr sz="2667" spc="-33" dirty="0">
                <a:solidFill>
                  <a:srgbClr val="434343"/>
                </a:solidFill>
                <a:latin typeface="Microsoft Sans Serif"/>
                <a:cs typeface="Microsoft Sans Serif"/>
              </a:rPr>
              <a:t> </a:t>
            </a:r>
            <a:r>
              <a:rPr sz="2667" spc="-20" dirty="0">
                <a:solidFill>
                  <a:srgbClr val="434343"/>
                </a:solidFill>
                <a:latin typeface="Microsoft Sans Serif"/>
                <a:cs typeface="Microsoft Sans Serif"/>
              </a:rPr>
              <a:t>this</a:t>
            </a:r>
            <a:r>
              <a:rPr sz="2667" spc="-33" dirty="0">
                <a:solidFill>
                  <a:srgbClr val="434343"/>
                </a:solidFill>
                <a:latin typeface="Microsoft Sans Serif"/>
                <a:cs typeface="Microsoft Sans Serif"/>
              </a:rPr>
              <a:t> </a:t>
            </a:r>
            <a:r>
              <a:rPr sz="2667" spc="-13" dirty="0">
                <a:solidFill>
                  <a:srgbClr val="434343"/>
                </a:solidFill>
                <a:latin typeface="Microsoft Sans Serif"/>
                <a:cs typeface="Microsoft Sans Serif"/>
              </a:rPr>
              <a:t>lab</a:t>
            </a:r>
            <a:r>
              <a:rPr sz="2667" spc="-33" dirty="0">
                <a:solidFill>
                  <a:srgbClr val="434343"/>
                </a:solidFill>
                <a:latin typeface="Microsoft Sans Serif"/>
                <a:cs typeface="Microsoft Sans Serif"/>
              </a:rPr>
              <a:t> </a:t>
            </a:r>
            <a:r>
              <a:rPr sz="2667" spc="20" dirty="0">
                <a:solidFill>
                  <a:srgbClr val="434343"/>
                </a:solidFill>
                <a:latin typeface="Microsoft Sans Serif"/>
                <a:cs typeface="Microsoft Sans Serif"/>
              </a:rPr>
              <a:t>we</a:t>
            </a:r>
            <a:r>
              <a:rPr sz="2667" spc="-27" dirty="0">
                <a:solidFill>
                  <a:srgbClr val="434343"/>
                </a:solidFill>
                <a:latin typeface="Microsoft Sans Serif"/>
                <a:cs typeface="Microsoft Sans Serif"/>
              </a:rPr>
              <a:t> </a:t>
            </a:r>
            <a:r>
              <a:rPr sz="2667" spc="7" dirty="0">
                <a:solidFill>
                  <a:srgbClr val="434343"/>
                </a:solidFill>
                <a:latin typeface="Microsoft Sans Serif"/>
                <a:cs typeface="Microsoft Sans Serif"/>
              </a:rPr>
              <a:t>expect</a:t>
            </a:r>
            <a:r>
              <a:rPr sz="2667" spc="-33" dirty="0">
                <a:solidFill>
                  <a:srgbClr val="434343"/>
                </a:solidFill>
                <a:latin typeface="Microsoft Sans Serif"/>
                <a:cs typeface="Microsoft Sans Serif"/>
              </a:rPr>
              <a:t> all </a:t>
            </a:r>
            <a:r>
              <a:rPr sz="2667" spc="27" dirty="0">
                <a:solidFill>
                  <a:srgbClr val="434343"/>
                </a:solidFill>
                <a:latin typeface="Microsoft Sans Serif"/>
                <a:cs typeface="Microsoft Sans Serif"/>
              </a:rPr>
              <a:t>of</a:t>
            </a:r>
            <a:r>
              <a:rPr sz="2667" spc="-27" dirty="0">
                <a:solidFill>
                  <a:srgbClr val="434343"/>
                </a:solidFill>
                <a:latin typeface="Microsoft Sans Serif"/>
                <a:cs typeface="Microsoft Sans Serif"/>
              </a:rPr>
              <a:t> </a:t>
            </a:r>
            <a:r>
              <a:rPr sz="2667" dirty="0">
                <a:solidFill>
                  <a:srgbClr val="434343"/>
                </a:solidFill>
                <a:latin typeface="Microsoft Sans Serif"/>
                <a:cs typeface="Microsoft Sans Serif"/>
              </a:rPr>
              <a:t>you</a:t>
            </a:r>
            <a:r>
              <a:rPr sz="2667" spc="-33" dirty="0">
                <a:solidFill>
                  <a:srgbClr val="434343"/>
                </a:solidFill>
                <a:latin typeface="Microsoft Sans Serif"/>
                <a:cs typeface="Microsoft Sans Serif"/>
              </a:rPr>
              <a:t> </a:t>
            </a:r>
            <a:r>
              <a:rPr sz="2667" spc="40" dirty="0">
                <a:solidFill>
                  <a:srgbClr val="434343"/>
                </a:solidFill>
                <a:latin typeface="Microsoft Sans Serif"/>
                <a:cs typeface="Microsoft Sans Serif"/>
              </a:rPr>
              <a:t>to</a:t>
            </a:r>
            <a:r>
              <a:rPr sz="2667" spc="-33" dirty="0">
                <a:solidFill>
                  <a:srgbClr val="434343"/>
                </a:solidFill>
                <a:latin typeface="Microsoft Sans Serif"/>
                <a:cs typeface="Microsoft Sans Serif"/>
              </a:rPr>
              <a:t> </a:t>
            </a:r>
            <a:r>
              <a:rPr sz="2667" spc="-7" dirty="0">
                <a:solidFill>
                  <a:srgbClr val="434343"/>
                </a:solidFill>
                <a:latin typeface="Microsoft Sans Serif"/>
                <a:cs typeface="Microsoft Sans Serif"/>
              </a:rPr>
              <a:t>know:</a:t>
            </a:r>
            <a:endParaRPr sz="2667">
              <a:latin typeface="Microsoft Sans Serif"/>
              <a:cs typeface="Microsoft Sans Serif"/>
            </a:endParaRPr>
          </a:p>
          <a:p>
            <a:pPr marL="626518" indent="-497828">
              <a:spcBef>
                <a:spcPts val="1800"/>
              </a:spcBef>
              <a:buAutoNum type="arabicPeriod"/>
              <a:tabLst>
                <a:tab pos="625671" algn="l"/>
                <a:tab pos="626518" algn="l"/>
              </a:tabLst>
            </a:pPr>
            <a:r>
              <a:rPr sz="2667" spc="-7" dirty="0">
                <a:solidFill>
                  <a:srgbClr val="434343"/>
                </a:solidFill>
                <a:latin typeface="Microsoft Sans Serif"/>
                <a:cs typeface="Microsoft Sans Serif"/>
              </a:rPr>
              <a:t>what</a:t>
            </a:r>
            <a:r>
              <a:rPr sz="2667" spc="-53" dirty="0">
                <a:solidFill>
                  <a:srgbClr val="434343"/>
                </a:solidFill>
                <a:latin typeface="Microsoft Sans Serif"/>
                <a:cs typeface="Microsoft Sans Serif"/>
              </a:rPr>
              <a:t> </a:t>
            </a:r>
            <a:r>
              <a:rPr sz="2667" spc="-80" dirty="0">
                <a:solidFill>
                  <a:srgbClr val="434343"/>
                </a:solidFill>
                <a:latin typeface="Microsoft Sans Serif"/>
                <a:cs typeface="Microsoft Sans Serif"/>
              </a:rPr>
              <a:t>a</a:t>
            </a:r>
            <a:r>
              <a:rPr sz="2667" spc="-53" dirty="0">
                <a:solidFill>
                  <a:srgbClr val="434343"/>
                </a:solidFill>
                <a:latin typeface="Microsoft Sans Serif"/>
                <a:cs typeface="Microsoft Sans Serif"/>
              </a:rPr>
              <a:t> </a:t>
            </a:r>
            <a:r>
              <a:rPr sz="2667" spc="-87" dirty="0">
                <a:solidFill>
                  <a:srgbClr val="434343"/>
                </a:solidFill>
                <a:latin typeface="Microsoft Sans Serif"/>
                <a:cs typeface="Microsoft Sans Serif"/>
              </a:rPr>
              <a:t>MITM</a:t>
            </a:r>
            <a:r>
              <a:rPr sz="2667" spc="-47" dirty="0">
                <a:solidFill>
                  <a:srgbClr val="434343"/>
                </a:solidFill>
                <a:latin typeface="Microsoft Sans Serif"/>
                <a:cs typeface="Microsoft Sans Serif"/>
              </a:rPr>
              <a:t> </a:t>
            </a:r>
            <a:r>
              <a:rPr sz="2667" spc="-80" dirty="0">
                <a:solidFill>
                  <a:srgbClr val="434343"/>
                </a:solidFill>
                <a:latin typeface="Microsoft Sans Serif"/>
                <a:cs typeface="Microsoft Sans Serif"/>
              </a:rPr>
              <a:t>is,</a:t>
            </a:r>
            <a:endParaRPr sz="2667">
              <a:latin typeface="Microsoft Sans Serif"/>
              <a:cs typeface="Microsoft Sans Serif"/>
            </a:endParaRPr>
          </a:p>
          <a:p>
            <a:pPr marL="626518" indent="-582492">
              <a:spcBef>
                <a:spcPts val="500"/>
              </a:spcBef>
              <a:buAutoNum type="arabicPeriod"/>
              <a:tabLst>
                <a:tab pos="625671" algn="l"/>
                <a:tab pos="626518" algn="l"/>
              </a:tabLst>
            </a:pPr>
            <a:r>
              <a:rPr sz="2667" spc="-7" dirty="0">
                <a:solidFill>
                  <a:srgbClr val="434343"/>
                </a:solidFill>
                <a:latin typeface="Microsoft Sans Serif"/>
                <a:cs typeface="Microsoft Sans Serif"/>
              </a:rPr>
              <a:t>what</a:t>
            </a:r>
            <a:r>
              <a:rPr sz="2667" spc="-33" dirty="0">
                <a:solidFill>
                  <a:srgbClr val="434343"/>
                </a:solidFill>
                <a:latin typeface="Microsoft Sans Serif"/>
                <a:cs typeface="Microsoft Sans Serif"/>
              </a:rPr>
              <a:t> </a:t>
            </a:r>
            <a:r>
              <a:rPr sz="2667" spc="-27" dirty="0">
                <a:solidFill>
                  <a:srgbClr val="434343"/>
                </a:solidFill>
                <a:latin typeface="Microsoft Sans Serif"/>
                <a:cs typeface="Microsoft Sans Serif"/>
              </a:rPr>
              <a:t>are</a:t>
            </a:r>
            <a:r>
              <a:rPr sz="2667" spc="-33" dirty="0">
                <a:solidFill>
                  <a:srgbClr val="434343"/>
                </a:solidFill>
                <a:latin typeface="Microsoft Sans Serif"/>
                <a:cs typeface="Microsoft Sans Serif"/>
              </a:rPr>
              <a:t> </a:t>
            </a:r>
            <a:r>
              <a:rPr sz="2667" spc="13" dirty="0">
                <a:solidFill>
                  <a:srgbClr val="434343"/>
                </a:solidFill>
                <a:latin typeface="Microsoft Sans Serif"/>
                <a:cs typeface="Microsoft Sans Serif"/>
              </a:rPr>
              <a:t>the</a:t>
            </a:r>
            <a:r>
              <a:rPr sz="2667" spc="-33" dirty="0">
                <a:solidFill>
                  <a:srgbClr val="434343"/>
                </a:solidFill>
                <a:latin typeface="Microsoft Sans Serif"/>
                <a:cs typeface="Microsoft Sans Serif"/>
              </a:rPr>
              <a:t> </a:t>
            </a:r>
            <a:r>
              <a:rPr sz="2667" spc="13" dirty="0">
                <a:solidFill>
                  <a:srgbClr val="434343"/>
                </a:solidFill>
                <a:latin typeface="Microsoft Sans Serif"/>
                <a:cs typeface="Microsoft Sans Serif"/>
              </a:rPr>
              <a:t>different</a:t>
            </a:r>
            <a:r>
              <a:rPr sz="2667" spc="-33" dirty="0">
                <a:solidFill>
                  <a:srgbClr val="434343"/>
                </a:solidFill>
                <a:latin typeface="Microsoft Sans Serif"/>
                <a:cs typeface="Microsoft Sans Serif"/>
              </a:rPr>
              <a:t> </a:t>
            </a:r>
            <a:r>
              <a:rPr sz="2667" spc="-7" dirty="0">
                <a:solidFill>
                  <a:srgbClr val="434343"/>
                </a:solidFill>
                <a:latin typeface="Microsoft Sans Serif"/>
                <a:cs typeface="Microsoft Sans Serif"/>
              </a:rPr>
              <a:t>types</a:t>
            </a:r>
            <a:r>
              <a:rPr sz="2667" spc="-33" dirty="0">
                <a:solidFill>
                  <a:srgbClr val="434343"/>
                </a:solidFill>
                <a:latin typeface="Microsoft Sans Serif"/>
                <a:cs typeface="Microsoft Sans Serif"/>
              </a:rPr>
              <a:t> </a:t>
            </a:r>
            <a:r>
              <a:rPr sz="2667" spc="27" dirty="0">
                <a:solidFill>
                  <a:srgbClr val="434343"/>
                </a:solidFill>
                <a:latin typeface="Microsoft Sans Serif"/>
                <a:cs typeface="Microsoft Sans Serif"/>
              </a:rPr>
              <a:t>of</a:t>
            </a:r>
            <a:r>
              <a:rPr sz="2667" spc="-27" dirty="0">
                <a:solidFill>
                  <a:srgbClr val="434343"/>
                </a:solidFill>
                <a:latin typeface="Microsoft Sans Serif"/>
                <a:cs typeface="Microsoft Sans Serif"/>
              </a:rPr>
              <a:t> </a:t>
            </a:r>
            <a:r>
              <a:rPr sz="2667" spc="-87" dirty="0">
                <a:solidFill>
                  <a:srgbClr val="434343"/>
                </a:solidFill>
                <a:latin typeface="Microsoft Sans Serif"/>
                <a:cs typeface="Microsoft Sans Serif"/>
              </a:rPr>
              <a:t>MITM</a:t>
            </a:r>
            <a:r>
              <a:rPr sz="2667" spc="-33" dirty="0">
                <a:solidFill>
                  <a:srgbClr val="434343"/>
                </a:solidFill>
                <a:latin typeface="Microsoft Sans Serif"/>
                <a:cs typeface="Microsoft Sans Serif"/>
              </a:rPr>
              <a:t> </a:t>
            </a:r>
            <a:r>
              <a:rPr sz="2667" spc="-20" dirty="0">
                <a:solidFill>
                  <a:srgbClr val="434343"/>
                </a:solidFill>
                <a:latin typeface="Microsoft Sans Serif"/>
                <a:cs typeface="Microsoft Sans Serif"/>
              </a:rPr>
              <a:t>attacks</a:t>
            </a:r>
            <a:r>
              <a:rPr sz="2667" spc="-33" dirty="0">
                <a:solidFill>
                  <a:srgbClr val="434343"/>
                </a:solidFill>
                <a:latin typeface="Microsoft Sans Serif"/>
                <a:cs typeface="Microsoft Sans Serif"/>
              </a:rPr>
              <a:t> </a:t>
            </a:r>
            <a:r>
              <a:rPr sz="2667" spc="-20" dirty="0">
                <a:solidFill>
                  <a:srgbClr val="434343"/>
                </a:solidFill>
                <a:latin typeface="Microsoft Sans Serif"/>
                <a:cs typeface="Microsoft Sans Serif"/>
              </a:rPr>
              <a:t>and</a:t>
            </a:r>
            <a:endParaRPr sz="2667">
              <a:latin typeface="Microsoft Sans Serif"/>
              <a:cs typeface="Microsoft Sans Serif"/>
            </a:endParaRPr>
          </a:p>
          <a:p>
            <a:pPr marL="626518" indent="-571486">
              <a:spcBef>
                <a:spcPts val="500"/>
              </a:spcBef>
              <a:buAutoNum type="arabicPeriod"/>
              <a:tabLst>
                <a:tab pos="625671" algn="l"/>
                <a:tab pos="626518" algn="l"/>
              </a:tabLst>
            </a:pPr>
            <a:r>
              <a:rPr sz="2667" spc="20" dirty="0">
                <a:solidFill>
                  <a:srgbClr val="434343"/>
                </a:solidFill>
                <a:latin typeface="Microsoft Sans Serif"/>
                <a:cs typeface="Microsoft Sans Serif"/>
              </a:rPr>
              <a:t>how</a:t>
            </a:r>
            <a:r>
              <a:rPr sz="2667" spc="-33" dirty="0">
                <a:solidFill>
                  <a:srgbClr val="434343"/>
                </a:solidFill>
                <a:latin typeface="Microsoft Sans Serif"/>
                <a:cs typeface="Microsoft Sans Serif"/>
              </a:rPr>
              <a:t> </a:t>
            </a:r>
            <a:r>
              <a:rPr sz="2667" dirty="0">
                <a:solidFill>
                  <a:srgbClr val="434343"/>
                </a:solidFill>
                <a:latin typeface="Microsoft Sans Serif"/>
                <a:cs typeface="Microsoft Sans Serif"/>
              </a:rPr>
              <a:t>you</a:t>
            </a:r>
            <a:r>
              <a:rPr sz="2667" spc="-27" dirty="0">
                <a:solidFill>
                  <a:srgbClr val="434343"/>
                </a:solidFill>
                <a:latin typeface="Microsoft Sans Serif"/>
                <a:cs typeface="Microsoft Sans Serif"/>
              </a:rPr>
              <a:t> </a:t>
            </a:r>
            <a:r>
              <a:rPr sz="2667" spc="-40" dirty="0">
                <a:solidFill>
                  <a:srgbClr val="434343"/>
                </a:solidFill>
                <a:latin typeface="Microsoft Sans Serif"/>
                <a:cs typeface="Microsoft Sans Serif"/>
              </a:rPr>
              <a:t>can</a:t>
            </a:r>
            <a:r>
              <a:rPr sz="2667" spc="-27" dirty="0">
                <a:solidFill>
                  <a:srgbClr val="434343"/>
                </a:solidFill>
                <a:latin typeface="Microsoft Sans Serif"/>
                <a:cs typeface="Microsoft Sans Serif"/>
              </a:rPr>
              <a:t> </a:t>
            </a:r>
            <a:r>
              <a:rPr sz="2667" dirty="0">
                <a:solidFill>
                  <a:srgbClr val="434343"/>
                </a:solidFill>
                <a:latin typeface="Microsoft Sans Serif"/>
                <a:cs typeface="Microsoft Sans Serif"/>
              </a:rPr>
              <a:t>perform</a:t>
            </a:r>
            <a:r>
              <a:rPr sz="2667" spc="-33" dirty="0">
                <a:solidFill>
                  <a:srgbClr val="434343"/>
                </a:solidFill>
                <a:latin typeface="Microsoft Sans Serif"/>
                <a:cs typeface="Microsoft Sans Serif"/>
              </a:rPr>
              <a:t> </a:t>
            </a:r>
            <a:r>
              <a:rPr sz="2667" spc="-7" dirty="0">
                <a:solidFill>
                  <a:srgbClr val="434343"/>
                </a:solidFill>
                <a:latin typeface="Microsoft Sans Serif"/>
                <a:cs typeface="Microsoft Sans Serif"/>
              </a:rPr>
              <a:t>them</a:t>
            </a:r>
            <a:r>
              <a:rPr sz="2667" spc="-27" dirty="0">
                <a:solidFill>
                  <a:srgbClr val="434343"/>
                </a:solidFill>
                <a:latin typeface="Microsoft Sans Serif"/>
                <a:cs typeface="Microsoft Sans Serif"/>
              </a:rPr>
              <a:t> </a:t>
            </a:r>
            <a:r>
              <a:rPr sz="2667" spc="-20" dirty="0">
                <a:solidFill>
                  <a:srgbClr val="434343"/>
                </a:solidFill>
                <a:latin typeface="Microsoft Sans Serif"/>
                <a:cs typeface="Microsoft Sans Serif"/>
              </a:rPr>
              <a:t>using</a:t>
            </a:r>
            <a:r>
              <a:rPr sz="2667" spc="-27" dirty="0">
                <a:solidFill>
                  <a:srgbClr val="434343"/>
                </a:solidFill>
                <a:latin typeface="Microsoft Sans Serif"/>
                <a:cs typeface="Microsoft Sans Serif"/>
              </a:rPr>
              <a:t> </a:t>
            </a:r>
            <a:r>
              <a:rPr sz="2667" spc="40" dirty="0">
                <a:solidFill>
                  <a:srgbClr val="434343"/>
                </a:solidFill>
                <a:latin typeface="Microsoft Sans Serif"/>
                <a:cs typeface="Microsoft Sans Serif"/>
              </a:rPr>
              <a:t>ettercap…</a:t>
            </a:r>
            <a:endParaRPr sz="2667">
              <a:latin typeface="Microsoft Sans Serif"/>
              <a:cs typeface="Microsoft Sans Serif"/>
            </a:endParaRPr>
          </a:p>
          <a:p>
            <a:pPr marL="626518" indent="-572331">
              <a:spcBef>
                <a:spcPts val="500"/>
              </a:spcBef>
              <a:buAutoNum type="arabicPeriod"/>
              <a:tabLst>
                <a:tab pos="625671" algn="l"/>
                <a:tab pos="626518" algn="l"/>
              </a:tabLst>
            </a:pPr>
            <a:r>
              <a:rPr sz="2667" spc="-53" dirty="0">
                <a:solidFill>
                  <a:srgbClr val="434343"/>
                </a:solidFill>
                <a:latin typeface="Microsoft Sans Serif"/>
                <a:cs typeface="Microsoft Sans Serif"/>
              </a:rPr>
              <a:t>Lastly</a:t>
            </a:r>
            <a:r>
              <a:rPr sz="2667" spc="-33" dirty="0">
                <a:solidFill>
                  <a:srgbClr val="434343"/>
                </a:solidFill>
                <a:latin typeface="Microsoft Sans Serif"/>
                <a:cs typeface="Microsoft Sans Serif"/>
              </a:rPr>
              <a:t> </a:t>
            </a:r>
            <a:r>
              <a:rPr sz="2667" spc="20" dirty="0">
                <a:solidFill>
                  <a:srgbClr val="434343"/>
                </a:solidFill>
                <a:latin typeface="Microsoft Sans Serif"/>
                <a:cs typeface="Microsoft Sans Serif"/>
              </a:rPr>
              <a:t>how</a:t>
            </a:r>
            <a:r>
              <a:rPr sz="2667" spc="-33" dirty="0">
                <a:solidFill>
                  <a:srgbClr val="434343"/>
                </a:solidFill>
                <a:latin typeface="Microsoft Sans Serif"/>
                <a:cs typeface="Microsoft Sans Serif"/>
              </a:rPr>
              <a:t> </a:t>
            </a:r>
            <a:r>
              <a:rPr sz="2667" spc="40" dirty="0">
                <a:solidFill>
                  <a:srgbClr val="434343"/>
                </a:solidFill>
                <a:latin typeface="Microsoft Sans Serif"/>
                <a:cs typeface="Microsoft Sans Serif"/>
              </a:rPr>
              <a:t>to</a:t>
            </a:r>
            <a:r>
              <a:rPr sz="2667" spc="-33" dirty="0">
                <a:solidFill>
                  <a:srgbClr val="434343"/>
                </a:solidFill>
                <a:latin typeface="Microsoft Sans Serif"/>
                <a:cs typeface="Microsoft Sans Serif"/>
              </a:rPr>
              <a:t> </a:t>
            </a:r>
            <a:r>
              <a:rPr sz="2667" spc="-47" dirty="0">
                <a:solidFill>
                  <a:srgbClr val="434343"/>
                </a:solidFill>
                <a:latin typeface="Microsoft Sans Serif"/>
                <a:cs typeface="Microsoft Sans Serif"/>
              </a:rPr>
              <a:t>save</a:t>
            </a:r>
            <a:r>
              <a:rPr sz="2667" spc="-27" dirty="0">
                <a:solidFill>
                  <a:srgbClr val="434343"/>
                </a:solidFill>
                <a:latin typeface="Microsoft Sans Serif"/>
                <a:cs typeface="Microsoft Sans Serif"/>
              </a:rPr>
              <a:t> </a:t>
            </a:r>
            <a:r>
              <a:rPr sz="2667" spc="-7" dirty="0">
                <a:solidFill>
                  <a:srgbClr val="434343"/>
                </a:solidFill>
                <a:latin typeface="Microsoft Sans Serif"/>
                <a:cs typeface="Microsoft Sans Serif"/>
              </a:rPr>
              <a:t>your</a:t>
            </a:r>
            <a:r>
              <a:rPr sz="2667" spc="-40" dirty="0">
                <a:solidFill>
                  <a:srgbClr val="434343"/>
                </a:solidFill>
                <a:latin typeface="Microsoft Sans Serif"/>
                <a:cs typeface="Microsoft Sans Serif"/>
              </a:rPr>
              <a:t> </a:t>
            </a:r>
            <a:r>
              <a:rPr sz="2667" b="1" spc="-53" dirty="0">
                <a:solidFill>
                  <a:srgbClr val="434343"/>
                </a:solidFill>
                <a:latin typeface="Arial"/>
                <a:cs typeface="Arial"/>
              </a:rPr>
              <a:t>face</a:t>
            </a:r>
            <a:r>
              <a:rPr sz="2667" b="1" spc="-67" dirty="0">
                <a:solidFill>
                  <a:srgbClr val="434343"/>
                </a:solidFill>
                <a:latin typeface="Arial"/>
                <a:cs typeface="Arial"/>
              </a:rPr>
              <a:t> </a:t>
            </a:r>
            <a:r>
              <a:rPr sz="2667" spc="-7" dirty="0">
                <a:solidFill>
                  <a:srgbClr val="434343"/>
                </a:solidFill>
                <a:latin typeface="Microsoft Sans Serif"/>
                <a:cs typeface="Microsoft Sans Serif"/>
              </a:rPr>
              <a:t>from</a:t>
            </a:r>
            <a:r>
              <a:rPr sz="2667" spc="-27" dirty="0">
                <a:solidFill>
                  <a:srgbClr val="434343"/>
                </a:solidFill>
                <a:latin typeface="Microsoft Sans Serif"/>
                <a:cs typeface="Microsoft Sans Serif"/>
              </a:rPr>
              <a:t> </a:t>
            </a:r>
            <a:r>
              <a:rPr sz="2667" spc="-33" dirty="0">
                <a:solidFill>
                  <a:srgbClr val="434343"/>
                </a:solidFill>
                <a:latin typeface="Microsoft Sans Serif"/>
                <a:cs typeface="Microsoft Sans Serif"/>
              </a:rPr>
              <a:t>such </a:t>
            </a:r>
            <a:r>
              <a:rPr sz="2667" spc="-53" dirty="0">
                <a:solidFill>
                  <a:srgbClr val="434343"/>
                </a:solidFill>
                <a:latin typeface="Microsoft Sans Serif"/>
                <a:cs typeface="Microsoft Sans Serif"/>
              </a:rPr>
              <a:t>attacks...</a:t>
            </a:r>
            <a:endParaRPr sz="2667">
              <a:latin typeface="Microsoft Sans Serif"/>
              <a:cs typeface="Microsoft Sans Serif"/>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2814320" cy="1371315"/>
          </a:xfrm>
          <a:prstGeom prst="rect">
            <a:avLst/>
          </a:prstGeom>
        </p:spPr>
        <p:txBody>
          <a:bodyPr vert="horz" wrap="square" lIns="0" tIns="16933" rIns="0" bIns="0" rtlCol="0" anchor="ctr">
            <a:spAutoFit/>
          </a:bodyPr>
          <a:lstStyle/>
          <a:p>
            <a:pPr marL="16933">
              <a:lnSpc>
                <a:spcPct val="100000"/>
              </a:lnSpc>
              <a:spcBef>
                <a:spcPts val="133"/>
              </a:spcBef>
            </a:pPr>
            <a:r>
              <a:rPr spc="-73" dirty="0">
                <a:solidFill>
                  <a:srgbClr val="434343"/>
                </a:solidFill>
              </a:rPr>
              <a:t>Lab</a:t>
            </a:r>
            <a:r>
              <a:rPr spc="-140" dirty="0">
                <a:solidFill>
                  <a:srgbClr val="434343"/>
                </a:solidFill>
              </a:rPr>
              <a:t> </a:t>
            </a:r>
            <a:r>
              <a:rPr spc="-27" dirty="0">
                <a:solidFill>
                  <a:srgbClr val="434343"/>
                </a:solidFill>
              </a:rPr>
              <a:t>Structure</a:t>
            </a:r>
          </a:p>
        </p:txBody>
      </p:sp>
      <p:sp>
        <p:nvSpPr>
          <p:cNvPr id="3" name="object 3"/>
          <p:cNvSpPr txBox="1"/>
          <p:nvPr/>
        </p:nvSpPr>
        <p:spPr>
          <a:xfrm>
            <a:off x="512967" y="2337309"/>
            <a:ext cx="6473613" cy="2633392"/>
          </a:xfrm>
          <a:prstGeom prst="rect">
            <a:avLst/>
          </a:prstGeom>
        </p:spPr>
        <p:txBody>
          <a:bodyPr vert="horz" wrap="square" lIns="0" tIns="16933" rIns="0" bIns="0" rtlCol="0">
            <a:spAutoFit/>
          </a:bodyPr>
          <a:lstStyle/>
          <a:p>
            <a:pPr marL="626518" indent="-609585">
              <a:spcBef>
                <a:spcPts val="133"/>
              </a:spcBef>
              <a:buFont typeface="MS PGothic"/>
              <a:buChar char="➔"/>
              <a:tabLst>
                <a:tab pos="625671" algn="l"/>
                <a:tab pos="626518" algn="l"/>
              </a:tabLst>
            </a:pPr>
            <a:r>
              <a:rPr sz="2400" spc="-40" dirty="0">
                <a:solidFill>
                  <a:srgbClr val="434343"/>
                </a:solidFill>
                <a:latin typeface="Microsoft Sans Serif"/>
                <a:cs typeface="Microsoft Sans Serif"/>
              </a:rPr>
              <a:t>Hands-On</a:t>
            </a:r>
            <a:r>
              <a:rPr sz="2400" spc="-20" dirty="0">
                <a:solidFill>
                  <a:srgbClr val="434343"/>
                </a:solidFill>
                <a:latin typeface="Microsoft Sans Serif"/>
                <a:cs typeface="Microsoft Sans Serif"/>
              </a:rPr>
              <a:t> </a:t>
            </a:r>
            <a:r>
              <a:rPr sz="2400" spc="-1007" dirty="0">
                <a:solidFill>
                  <a:srgbClr val="434343"/>
                </a:solidFill>
                <a:latin typeface="Microsoft Sans Serif"/>
                <a:cs typeface="Microsoft Sans Serif"/>
              </a:rPr>
              <a:t>→</a:t>
            </a:r>
            <a:r>
              <a:rPr sz="2400" spc="-20" dirty="0">
                <a:solidFill>
                  <a:srgbClr val="434343"/>
                </a:solidFill>
                <a:latin typeface="Microsoft Sans Serif"/>
                <a:cs typeface="Microsoft Sans Serif"/>
              </a:rPr>
              <a:t> Make </a:t>
            </a:r>
            <a:r>
              <a:rPr sz="2400" spc="-13" dirty="0">
                <a:solidFill>
                  <a:srgbClr val="434343"/>
                </a:solidFill>
                <a:latin typeface="Microsoft Sans Serif"/>
                <a:cs typeface="Microsoft Sans Serif"/>
              </a:rPr>
              <a:t>yourself</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home</a:t>
            </a:r>
            <a:endParaRPr sz="2400">
              <a:latin typeface="Microsoft Sans Serif"/>
              <a:cs typeface="Microsoft Sans Serif"/>
            </a:endParaRPr>
          </a:p>
          <a:p>
            <a:pPr>
              <a:spcBef>
                <a:spcPts val="27"/>
              </a:spcBef>
              <a:buClr>
                <a:srgbClr val="434343"/>
              </a:buClr>
              <a:buFont typeface="MS PGothic"/>
              <a:buChar char="➔"/>
            </a:pPr>
            <a:endParaRPr sz="2467">
              <a:latin typeface="Microsoft Sans Serif"/>
              <a:cs typeface="Microsoft Sans Serif"/>
            </a:endParaRPr>
          </a:p>
          <a:p>
            <a:pPr marL="626518" indent="-609585">
              <a:buFont typeface="MS PGothic"/>
              <a:buChar char="➔"/>
              <a:tabLst>
                <a:tab pos="625671" algn="l"/>
                <a:tab pos="626518" algn="l"/>
              </a:tabLst>
            </a:pPr>
            <a:r>
              <a:rPr sz="2400" spc="-20" dirty="0">
                <a:solidFill>
                  <a:srgbClr val="434343"/>
                </a:solidFill>
                <a:latin typeface="Microsoft Sans Serif"/>
                <a:cs typeface="Microsoft Sans Serif"/>
              </a:rPr>
              <a:t>Listening </a:t>
            </a:r>
            <a:r>
              <a:rPr sz="2400" spc="-173" dirty="0">
                <a:solidFill>
                  <a:srgbClr val="434343"/>
                </a:solidFill>
                <a:latin typeface="Microsoft Sans Serif"/>
                <a:cs typeface="Microsoft Sans Serif"/>
              </a:rPr>
              <a:t>(ARP</a:t>
            </a:r>
            <a:r>
              <a:rPr sz="2400" spc="-20" dirty="0">
                <a:solidFill>
                  <a:srgbClr val="434343"/>
                </a:solidFill>
                <a:latin typeface="Microsoft Sans Serif"/>
                <a:cs typeface="Microsoft Sans Serif"/>
              </a:rPr>
              <a:t> </a:t>
            </a:r>
            <a:r>
              <a:rPr sz="2400" spc="-40" dirty="0">
                <a:solidFill>
                  <a:srgbClr val="434343"/>
                </a:solidFill>
                <a:latin typeface="Microsoft Sans Serif"/>
                <a:cs typeface="Microsoft Sans Serif"/>
              </a:rPr>
              <a:t>Poisoning)</a:t>
            </a:r>
            <a:endParaRPr sz="2400">
              <a:latin typeface="Microsoft Sans Serif"/>
              <a:cs typeface="Microsoft Sans Serif"/>
            </a:endParaRPr>
          </a:p>
          <a:p>
            <a:pPr>
              <a:spcBef>
                <a:spcPts val="27"/>
              </a:spcBef>
              <a:buClr>
                <a:srgbClr val="434343"/>
              </a:buClr>
              <a:buFont typeface="MS PGothic"/>
              <a:buChar char="➔"/>
            </a:pPr>
            <a:endParaRPr sz="2467">
              <a:latin typeface="Microsoft Sans Serif"/>
              <a:cs typeface="Microsoft Sans Serif"/>
            </a:endParaRPr>
          </a:p>
          <a:p>
            <a:pPr marL="626518" indent="-609585">
              <a:buFont typeface="MS PGothic"/>
              <a:buChar char="➔"/>
              <a:tabLst>
                <a:tab pos="625671" algn="l"/>
                <a:tab pos="626518" algn="l"/>
              </a:tabLst>
            </a:pPr>
            <a:r>
              <a:rPr sz="2400" dirty="0">
                <a:solidFill>
                  <a:srgbClr val="434343"/>
                </a:solidFill>
                <a:latin typeface="Microsoft Sans Serif"/>
                <a:cs typeface="Microsoft Sans Serif"/>
              </a:rPr>
              <a:t>Modification</a:t>
            </a:r>
            <a:r>
              <a:rPr sz="2400" spc="-20" dirty="0">
                <a:solidFill>
                  <a:srgbClr val="434343"/>
                </a:solidFill>
                <a:latin typeface="Microsoft Sans Serif"/>
                <a:cs typeface="Microsoft Sans Serif"/>
              </a:rPr>
              <a:t> (Downgrading </a:t>
            </a:r>
            <a:r>
              <a:rPr sz="2400" spc="20" dirty="0">
                <a:solidFill>
                  <a:srgbClr val="434343"/>
                </a:solidFill>
                <a:latin typeface="Microsoft Sans Serif"/>
                <a:cs typeface="Microsoft Sans Serif"/>
              </a:rPr>
              <a:t>of</a:t>
            </a:r>
            <a:r>
              <a:rPr sz="2400" spc="-20" dirty="0">
                <a:solidFill>
                  <a:srgbClr val="434343"/>
                </a:solidFill>
                <a:latin typeface="Microsoft Sans Serif"/>
                <a:cs typeface="Microsoft Sans Serif"/>
              </a:rPr>
              <a:t> </a:t>
            </a:r>
            <a:r>
              <a:rPr sz="2400" spc="-167" dirty="0">
                <a:solidFill>
                  <a:srgbClr val="434343"/>
                </a:solidFill>
                <a:latin typeface="Microsoft Sans Serif"/>
                <a:cs typeface="Microsoft Sans Serif"/>
              </a:rPr>
              <a:t>SSL</a:t>
            </a:r>
            <a:r>
              <a:rPr sz="2400" spc="-20" dirty="0">
                <a:solidFill>
                  <a:srgbClr val="434343"/>
                </a:solidFill>
                <a:latin typeface="Microsoft Sans Serif"/>
                <a:cs typeface="Microsoft Sans Serif"/>
              </a:rPr>
              <a:t> </a:t>
            </a:r>
            <a:r>
              <a:rPr sz="2400" spc="-13" dirty="0">
                <a:solidFill>
                  <a:srgbClr val="434343"/>
                </a:solidFill>
                <a:latin typeface="Microsoft Sans Serif"/>
                <a:cs typeface="Microsoft Sans Serif"/>
              </a:rPr>
              <a:t>and</a:t>
            </a:r>
            <a:r>
              <a:rPr sz="2400" spc="-20" dirty="0">
                <a:solidFill>
                  <a:srgbClr val="434343"/>
                </a:solidFill>
                <a:latin typeface="Microsoft Sans Serif"/>
                <a:cs typeface="Microsoft Sans Serif"/>
              </a:rPr>
              <a:t> </a:t>
            </a:r>
            <a:r>
              <a:rPr sz="2400" spc="-160" dirty="0">
                <a:solidFill>
                  <a:srgbClr val="434343"/>
                </a:solidFill>
                <a:latin typeface="Microsoft Sans Serif"/>
                <a:cs typeface="Microsoft Sans Serif"/>
              </a:rPr>
              <a:t>SSH)</a:t>
            </a:r>
            <a:endParaRPr sz="2400">
              <a:latin typeface="Microsoft Sans Serif"/>
              <a:cs typeface="Microsoft Sans Serif"/>
            </a:endParaRPr>
          </a:p>
          <a:p>
            <a:pPr>
              <a:spcBef>
                <a:spcPts val="27"/>
              </a:spcBef>
              <a:buClr>
                <a:srgbClr val="434343"/>
              </a:buClr>
              <a:buFont typeface="MS PGothic"/>
              <a:buChar char="➔"/>
            </a:pPr>
            <a:endParaRPr sz="2467">
              <a:latin typeface="Microsoft Sans Serif"/>
              <a:cs typeface="Microsoft Sans Serif"/>
            </a:endParaRPr>
          </a:p>
          <a:p>
            <a:pPr marL="626518" indent="-609585">
              <a:buFont typeface="MS PGothic"/>
              <a:buChar char="➔"/>
              <a:tabLst>
                <a:tab pos="625671" algn="l"/>
                <a:tab pos="626518" algn="l"/>
              </a:tabLst>
            </a:pPr>
            <a:r>
              <a:rPr sz="2400" spc="-73" dirty="0">
                <a:solidFill>
                  <a:srgbClr val="434343"/>
                </a:solidFill>
                <a:latin typeface="Microsoft Sans Serif"/>
                <a:cs typeface="Microsoft Sans Serif"/>
              </a:rPr>
              <a:t>Save</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your</a:t>
            </a:r>
            <a:r>
              <a:rPr sz="2400" spc="-20" dirty="0">
                <a:solidFill>
                  <a:srgbClr val="434343"/>
                </a:solidFill>
                <a:latin typeface="Microsoft Sans Serif"/>
                <a:cs typeface="Microsoft Sans Serif"/>
              </a:rPr>
              <a:t> </a:t>
            </a:r>
            <a:r>
              <a:rPr sz="2400" spc="-13" dirty="0">
                <a:solidFill>
                  <a:srgbClr val="434343"/>
                </a:solidFill>
                <a:latin typeface="Microsoft Sans Serif"/>
                <a:cs typeface="Microsoft Sans Serif"/>
              </a:rPr>
              <a:t>face </a:t>
            </a:r>
            <a:r>
              <a:rPr sz="2400" spc="7" dirty="0">
                <a:solidFill>
                  <a:srgbClr val="434343"/>
                </a:solidFill>
                <a:latin typeface="Microsoft Sans Serif"/>
                <a:cs typeface="Microsoft Sans Serif"/>
              </a:rPr>
              <a:t>with</a:t>
            </a:r>
            <a:r>
              <a:rPr sz="2400" spc="-20" dirty="0">
                <a:solidFill>
                  <a:srgbClr val="434343"/>
                </a:solidFill>
                <a:latin typeface="Microsoft Sans Serif"/>
                <a:cs typeface="Microsoft Sans Serif"/>
              </a:rPr>
              <a:t> </a:t>
            </a:r>
            <a:r>
              <a:rPr sz="2400" spc="-27" dirty="0">
                <a:solidFill>
                  <a:srgbClr val="434343"/>
                </a:solidFill>
                <a:latin typeface="Microsoft Sans Serif"/>
                <a:cs typeface="Microsoft Sans Serif"/>
              </a:rPr>
              <a:t>some</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countermeasures</a:t>
            </a:r>
            <a:endParaRPr sz="2400">
              <a:latin typeface="Microsoft Sans Serif"/>
              <a:cs typeface="Microsoft Sans Serif"/>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731" y="2906261"/>
            <a:ext cx="4876800" cy="755762"/>
          </a:xfrm>
          <a:prstGeom prst="rect">
            <a:avLst/>
          </a:prstGeom>
        </p:spPr>
        <p:txBody>
          <a:bodyPr vert="horz" wrap="square" lIns="0" tIns="16933" rIns="0" bIns="0" rtlCol="0" anchor="ctr">
            <a:spAutoFit/>
          </a:bodyPr>
          <a:lstStyle/>
          <a:p>
            <a:pPr marL="16933">
              <a:lnSpc>
                <a:spcPct val="100000"/>
              </a:lnSpc>
              <a:spcBef>
                <a:spcPts val="133"/>
              </a:spcBef>
            </a:pPr>
            <a:r>
              <a:rPr sz="4800" spc="-40" dirty="0">
                <a:solidFill>
                  <a:srgbClr val="434343"/>
                </a:solidFill>
              </a:rPr>
              <a:t>Man-in-the-Middle</a:t>
            </a:r>
            <a:endParaRPr sz="4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6883" y="668649"/>
            <a:ext cx="8778232" cy="552069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9601" y="1859849"/>
            <a:ext cx="1727199" cy="1460499"/>
          </a:xfrm>
          <a:prstGeom prst="rect">
            <a:avLst/>
          </a:prstGeom>
        </p:spPr>
      </p:pic>
      <p:pic>
        <p:nvPicPr>
          <p:cNvPr id="3" name="object 3"/>
          <p:cNvPicPr/>
          <p:nvPr/>
        </p:nvPicPr>
        <p:blipFill>
          <a:blip r:embed="rId2" cstate="print"/>
          <a:stretch>
            <a:fillRect/>
          </a:stretch>
        </p:blipFill>
        <p:spPr>
          <a:xfrm>
            <a:off x="9701801" y="1859849"/>
            <a:ext cx="1727199" cy="1460499"/>
          </a:xfrm>
          <a:prstGeom prst="rect">
            <a:avLst/>
          </a:prstGeom>
        </p:spPr>
      </p:pic>
      <p:pic>
        <p:nvPicPr>
          <p:cNvPr id="4" name="object 4"/>
          <p:cNvPicPr/>
          <p:nvPr/>
        </p:nvPicPr>
        <p:blipFill>
          <a:blip r:embed="rId2" cstate="print"/>
          <a:stretch>
            <a:fillRect/>
          </a:stretch>
        </p:blipFill>
        <p:spPr>
          <a:xfrm>
            <a:off x="5270501" y="4240716"/>
            <a:ext cx="1727199" cy="1460499"/>
          </a:xfrm>
          <a:prstGeom prst="rect">
            <a:avLst/>
          </a:prstGeom>
        </p:spPr>
      </p:pic>
      <p:sp>
        <p:nvSpPr>
          <p:cNvPr id="5" name="object 5"/>
          <p:cNvSpPr/>
          <p:nvPr/>
        </p:nvSpPr>
        <p:spPr>
          <a:xfrm>
            <a:off x="2523399" y="2539300"/>
            <a:ext cx="7077287" cy="1600200"/>
          </a:xfrm>
          <a:custGeom>
            <a:avLst/>
            <a:gdLst/>
            <a:ahLst/>
            <a:cxnLst/>
            <a:rect l="l" t="t" r="r" b="b"/>
            <a:pathLst>
              <a:path w="5307965" h="1200150">
                <a:moveTo>
                  <a:pt x="0" y="11999"/>
                </a:moveTo>
                <a:lnTo>
                  <a:pt x="5307599" y="0"/>
                </a:lnTo>
              </a:path>
              <a:path w="5307965" h="1200150">
                <a:moveTo>
                  <a:pt x="2672549" y="20862"/>
                </a:moveTo>
                <a:lnTo>
                  <a:pt x="2679449" y="1199862"/>
                </a:lnTo>
              </a:path>
            </a:pathLst>
          </a:custGeom>
          <a:ln w="38099">
            <a:solidFill>
              <a:srgbClr val="4BA173"/>
            </a:solidFill>
          </a:ln>
        </p:spPr>
        <p:txBody>
          <a:bodyPr wrap="square" lIns="0" tIns="0" rIns="0" bIns="0" rtlCol="0"/>
          <a:lstStyle/>
          <a:p>
            <a:endParaRPr sz="2400"/>
          </a:p>
        </p:txBody>
      </p:sp>
      <p:sp>
        <p:nvSpPr>
          <p:cNvPr id="6" name="object 6"/>
          <p:cNvSpPr txBox="1"/>
          <p:nvPr/>
        </p:nvSpPr>
        <p:spPr>
          <a:xfrm>
            <a:off x="897497" y="3521873"/>
            <a:ext cx="1568873" cy="513816"/>
          </a:xfrm>
          <a:prstGeom prst="rect">
            <a:avLst/>
          </a:prstGeom>
        </p:spPr>
        <p:txBody>
          <a:bodyPr vert="horz" wrap="square" lIns="0" tIns="26247" rIns="0" bIns="0" rtlCol="0">
            <a:spAutoFit/>
          </a:bodyPr>
          <a:lstStyle/>
          <a:p>
            <a:pPr marL="16933" marR="6773" indent="492748">
              <a:lnSpc>
                <a:spcPts val="1907"/>
              </a:lnSpc>
              <a:spcBef>
                <a:spcPts val="207"/>
              </a:spcBef>
            </a:pPr>
            <a:r>
              <a:rPr sz="1600" spc="-7" dirty="0">
                <a:latin typeface="Verdana"/>
                <a:cs typeface="Verdana"/>
              </a:rPr>
              <a:t>Alice </a:t>
            </a:r>
            <a:r>
              <a:rPr sz="1600" dirty="0">
                <a:latin typeface="Verdana"/>
                <a:cs typeface="Verdana"/>
              </a:rPr>
              <a:t> </a:t>
            </a:r>
            <a:r>
              <a:rPr sz="1600" spc="-7" dirty="0">
                <a:latin typeface="Verdana"/>
                <a:cs typeface="Verdana"/>
              </a:rPr>
              <a:t>(Client/Server)</a:t>
            </a:r>
            <a:endParaRPr sz="1600">
              <a:latin typeface="Verdana"/>
              <a:cs typeface="Verdana"/>
            </a:endParaRPr>
          </a:p>
        </p:txBody>
      </p:sp>
      <p:sp>
        <p:nvSpPr>
          <p:cNvPr id="7" name="object 7"/>
          <p:cNvSpPr txBox="1"/>
          <p:nvPr/>
        </p:nvSpPr>
        <p:spPr>
          <a:xfrm>
            <a:off x="9781358" y="3409606"/>
            <a:ext cx="1568873" cy="513816"/>
          </a:xfrm>
          <a:prstGeom prst="rect">
            <a:avLst/>
          </a:prstGeom>
        </p:spPr>
        <p:txBody>
          <a:bodyPr vert="horz" wrap="square" lIns="0" tIns="26247" rIns="0" bIns="0" rtlCol="0">
            <a:spAutoFit/>
          </a:bodyPr>
          <a:lstStyle/>
          <a:p>
            <a:pPr marL="16933" marR="6773" indent="572331">
              <a:lnSpc>
                <a:spcPts val="1907"/>
              </a:lnSpc>
              <a:spcBef>
                <a:spcPts val="207"/>
              </a:spcBef>
            </a:pPr>
            <a:r>
              <a:rPr sz="1600" spc="-7" dirty="0">
                <a:latin typeface="Verdana"/>
                <a:cs typeface="Verdana"/>
              </a:rPr>
              <a:t>Bob </a:t>
            </a:r>
            <a:r>
              <a:rPr sz="1600" dirty="0">
                <a:latin typeface="Verdana"/>
                <a:cs typeface="Verdana"/>
              </a:rPr>
              <a:t> </a:t>
            </a:r>
            <a:r>
              <a:rPr sz="1600" spc="-7" dirty="0">
                <a:latin typeface="Verdana"/>
                <a:cs typeface="Verdana"/>
              </a:rPr>
              <a:t>(Client/Server)</a:t>
            </a:r>
            <a:endParaRPr sz="1600">
              <a:latin typeface="Verdana"/>
              <a:cs typeface="Verdana"/>
            </a:endParaRPr>
          </a:p>
        </p:txBody>
      </p:sp>
      <p:sp>
        <p:nvSpPr>
          <p:cNvPr id="8" name="object 8"/>
          <p:cNvSpPr txBox="1"/>
          <p:nvPr/>
        </p:nvSpPr>
        <p:spPr>
          <a:xfrm>
            <a:off x="5289136" y="5790473"/>
            <a:ext cx="1613747" cy="513816"/>
          </a:xfrm>
          <a:prstGeom prst="rect">
            <a:avLst/>
          </a:prstGeom>
        </p:spPr>
        <p:txBody>
          <a:bodyPr vert="horz" wrap="square" lIns="0" tIns="26247" rIns="0" bIns="0" rtlCol="0">
            <a:spAutoFit/>
          </a:bodyPr>
          <a:lstStyle/>
          <a:p>
            <a:pPr marL="16933" marR="6773" indent="604505">
              <a:lnSpc>
                <a:spcPts val="1907"/>
              </a:lnSpc>
              <a:spcBef>
                <a:spcPts val="207"/>
              </a:spcBef>
            </a:pPr>
            <a:r>
              <a:rPr sz="1600" spc="-7" dirty="0">
                <a:latin typeface="Verdana"/>
                <a:cs typeface="Verdana"/>
              </a:rPr>
              <a:t>Eve </a:t>
            </a:r>
            <a:r>
              <a:rPr sz="1600" dirty="0">
                <a:latin typeface="Verdana"/>
                <a:cs typeface="Verdana"/>
              </a:rPr>
              <a:t> </a:t>
            </a:r>
            <a:r>
              <a:rPr sz="1600" spc="-7" dirty="0">
                <a:latin typeface="Verdana"/>
                <a:cs typeface="Verdana"/>
              </a:rPr>
              <a:t>(Eavesdropper)</a:t>
            </a:r>
            <a:endParaRPr sz="1600">
              <a:latin typeface="Verdana"/>
              <a:cs typeface="Verdana"/>
            </a:endParaRPr>
          </a:p>
        </p:txBody>
      </p:sp>
      <p:sp>
        <p:nvSpPr>
          <p:cNvPr id="9" name="object 9"/>
          <p:cNvSpPr txBox="1">
            <a:spLocks noGrp="1"/>
          </p:cNvSpPr>
          <p:nvPr>
            <p:ph type="title"/>
          </p:nvPr>
        </p:nvSpPr>
        <p:spPr>
          <a:xfrm>
            <a:off x="512967" y="345924"/>
            <a:ext cx="2080260" cy="1371315"/>
          </a:xfrm>
          <a:prstGeom prst="rect">
            <a:avLst/>
          </a:prstGeom>
        </p:spPr>
        <p:txBody>
          <a:bodyPr vert="horz" wrap="square" lIns="0" tIns="16933" rIns="0" bIns="0" rtlCol="0" anchor="ctr">
            <a:spAutoFit/>
          </a:bodyPr>
          <a:lstStyle/>
          <a:p>
            <a:pPr marL="16933">
              <a:lnSpc>
                <a:spcPct val="100000"/>
              </a:lnSpc>
              <a:spcBef>
                <a:spcPts val="133"/>
              </a:spcBef>
            </a:pPr>
            <a:r>
              <a:rPr spc="-73" dirty="0">
                <a:solidFill>
                  <a:srgbClr val="434343"/>
                </a:solidFill>
              </a:rPr>
              <a:t>Lab</a:t>
            </a:r>
            <a:r>
              <a:rPr spc="-120" dirty="0">
                <a:solidFill>
                  <a:srgbClr val="434343"/>
                </a:solidFill>
              </a:rPr>
              <a:t> </a:t>
            </a:r>
            <a:r>
              <a:rPr spc="-7" dirty="0">
                <a:solidFill>
                  <a:srgbClr val="434343"/>
                </a:solidFill>
              </a:rPr>
              <a:t>setup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880D4EC-9063-233B-BDD8-E9A2080CD680}"/>
              </a:ext>
            </a:extLst>
          </p:cNvPr>
          <p:cNvSpPr>
            <a:spLocks noGrp="1"/>
          </p:cNvSpPr>
          <p:nvPr>
            <p:ph type="title"/>
          </p:nvPr>
        </p:nvSpPr>
        <p:spPr/>
        <p:txBody>
          <a:bodyPr/>
          <a:lstStyle/>
          <a:p>
            <a:r>
              <a:rPr lang="en-US" altLang="en-US"/>
              <a:t>SYN Flood methodology</a:t>
            </a:r>
          </a:p>
        </p:txBody>
      </p:sp>
      <p:pic>
        <p:nvPicPr>
          <p:cNvPr id="8195" name="Content Placeholder 3" descr="SYN.jpg">
            <a:extLst>
              <a:ext uri="{FF2B5EF4-FFF2-40B4-BE49-F238E27FC236}">
                <a16:creationId xmlns:a16="http://schemas.microsoft.com/office/drawing/2014/main" id="{E1BC5D8F-9DB1-8AA6-D703-7111D273323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05189" y="2544764"/>
            <a:ext cx="5381625" cy="3171825"/>
          </a:xfrm>
        </p:spPr>
      </p:pic>
      <p:pic>
        <p:nvPicPr>
          <p:cNvPr id="2" name="Picture 1" descr="A colorful logo with a white background&#10;&#10;Description automatically generated">
            <a:extLst>
              <a:ext uri="{FF2B5EF4-FFF2-40B4-BE49-F238E27FC236}">
                <a16:creationId xmlns:a16="http://schemas.microsoft.com/office/drawing/2014/main" id="{A97D611B-CCC7-C15D-E9EE-1300287697C3}"/>
              </a:ext>
            </a:extLst>
          </p:cNvPr>
          <p:cNvPicPr>
            <a:picLocks noChangeAspect="1"/>
          </p:cNvPicPr>
          <p:nvPr/>
        </p:nvPicPr>
        <p:blipFill>
          <a:blip r:embed="rId3">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287524"/>
            <a:ext cx="3682153" cy="1371315"/>
          </a:xfrm>
          <a:prstGeom prst="rect">
            <a:avLst/>
          </a:prstGeom>
        </p:spPr>
        <p:txBody>
          <a:bodyPr vert="horz" wrap="square" lIns="0" tIns="16933" rIns="0" bIns="0" rtlCol="0" anchor="ctr">
            <a:spAutoFit/>
          </a:bodyPr>
          <a:lstStyle/>
          <a:p>
            <a:pPr marL="16933">
              <a:lnSpc>
                <a:spcPct val="100000"/>
              </a:lnSpc>
              <a:spcBef>
                <a:spcPts val="133"/>
              </a:spcBef>
            </a:pPr>
            <a:r>
              <a:rPr spc="-20" dirty="0">
                <a:solidFill>
                  <a:srgbClr val="434343"/>
                </a:solidFill>
              </a:rPr>
              <a:t>Victim</a:t>
            </a:r>
            <a:r>
              <a:rPr spc="-33" dirty="0">
                <a:solidFill>
                  <a:srgbClr val="434343"/>
                </a:solidFill>
              </a:rPr>
              <a:t> </a:t>
            </a:r>
            <a:r>
              <a:rPr spc="-67" dirty="0">
                <a:solidFill>
                  <a:srgbClr val="434343"/>
                </a:solidFill>
              </a:rPr>
              <a:t>VM</a:t>
            </a:r>
            <a:r>
              <a:rPr spc="-33" dirty="0">
                <a:solidFill>
                  <a:srgbClr val="434343"/>
                </a:solidFill>
              </a:rPr>
              <a:t> </a:t>
            </a:r>
            <a:r>
              <a:rPr spc="-1567" dirty="0">
                <a:solidFill>
                  <a:srgbClr val="434343"/>
                </a:solidFill>
              </a:rPr>
              <a:t>→</a:t>
            </a:r>
            <a:r>
              <a:rPr spc="-33" dirty="0">
                <a:solidFill>
                  <a:srgbClr val="434343"/>
                </a:solidFill>
              </a:rPr>
              <a:t> </a:t>
            </a:r>
            <a:r>
              <a:rPr spc="-13" dirty="0">
                <a:solidFill>
                  <a:srgbClr val="434343"/>
                </a:solidFill>
              </a:rPr>
              <a:t>Alice</a:t>
            </a:r>
          </a:p>
        </p:txBody>
      </p:sp>
      <p:sp>
        <p:nvSpPr>
          <p:cNvPr id="3" name="object 3"/>
          <p:cNvSpPr txBox="1"/>
          <p:nvPr/>
        </p:nvSpPr>
        <p:spPr>
          <a:xfrm>
            <a:off x="736505" y="1572266"/>
            <a:ext cx="4199467" cy="1061038"/>
          </a:xfrm>
          <a:prstGeom prst="rect">
            <a:avLst/>
          </a:prstGeom>
        </p:spPr>
        <p:txBody>
          <a:bodyPr vert="horz" wrap="square" lIns="0" tIns="67733" rIns="0" bIns="0" rtlCol="0">
            <a:spAutoFit/>
          </a:bodyPr>
          <a:lstStyle/>
          <a:p>
            <a:pPr marL="16933">
              <a:spcBef>
                <a:spcPts val="533"/>
              </a:spcBef>
              <a:tabLst>
                <a:tab pos="402157" algn="l"/>
              </a:tabLst>
            </a:pPr>
            <a:r>
              <a:rPr sz="2133" spc="-73" dirty="0">
                <a:solidFill>
                  <a:srgbClr val="434343"/>
                </a:solidFill>
                <a:latin typeface="Microsoft Sans Serif"/>
                <a:cs typeface="Microsoft Sans Serif"/>
              </a:rPr>
              <a:t>-	</a:t>
            </a:r>
            <a:r>
              <a:rPr sz="2133" spc="-13" dirty="0">
                <a:solidFill>
                  <a:srgbClr val="434343"/>
                </a:solidFill>
                <a:latin typeface="Microsoft Sans Serif"/>
                <a:cs typeface="Microsoft Sans Serif"/>
              </a:rPr>
              <a:t>Victim</a:t>
            </a:r>
            <a:r>
              <a:rPr sz="2133" spc="-20" dirty="0">
                <a:solidFill>
                  <a:srgbClr val="434343"/>
                </a:solidFill>
                <a:latin typeface="Microsoft Sans Serif"/>
                <a:cs typeface="Microsoft Sans Serif"/>
              </a:rPr>
              <a:t> </a:t>
            </a:r>
            <a:r>
              <a:rPr sz="2133" spc="-40" dirty="0">
                <a:solidFill>
                  <a:srgbClr val="434343"/>
                </a:solidFill>
                <a:latin typeface="Microsoft Sans Serif"/>
                <a:cs typeface="Microsoft Sans Serif"/>
              </a:rPr>
              <a:t>VM</a:t>
            </a:r>
            <a:r>
              <a:rPr sz="2133" spc="-20" dirty="0">
                <a:solidFill>
                  <a:srgbClr val="434343"/>
                </a:solidFill>
                <a:latin typeface="Microsoft Sans Serif"/>
                <a:cs typeface="Microsoft Sans Serif"/>
              </a:rPr>
              <a:t> </a:t>
            </a:r>
            <a:r>
              <a:rPr sz="2133" spc="-893" dirty="0">
                <a:solidFill>
                  <a:srgbClr val="434343"/>
                </a:solidFill>
                <a:latin typeface="Microsoft Sans Serif"/>
                <a:cs typeface="Microsoft Sans Serif"/>
              </a:rPr>
              <a:t>→</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Lubuntu</a:t>
            </a:r>
            <a:r>
              <a:rPr sz="2133" spc="-20" dirty="0">
                <a:solidFill>
                  <a:srgbClr val="434343"/>
                </a:solidFill>
                <a:latin typeface="Microsoft Sans Serif"/>
                <a:cs typeface="Microsoft Sans Serif"/>
              </a:rPr>
              <a:t> </a:t>
            </a:r>
            <a:r>
              <a:rPr sz="2133" spc="-173" dirty="0">
                <a:solidFill>
                  <a:srgbClr val="434343"/>
                </a:solidFill>
                <a:latin typeface="Microsoft Sans Serif"/>
                <a:cs typeface="Microsoft Sans Serif"/>
              </a:rPr>
              <a:t>15.10</a:t>
            </a:r>
            <a:endParaRPr sz="2133">
              <a:latin typeface="Microsoft Sans Serif"/>
              <a:cs typeface="Microsoft Sans Serif"/>
            </a:endParaRPr>
          </a:p>
          <a:p>
            <a:pPr marL="636677">
              <a:spcBef>
                <a:spcPts val="347"/>
              </a:spcBef>
              <a:tabLst>
                <a:tab pos="1011741" algn="l"/>
              </a:tabLst>
            </a:pPr>
            <a:r>
              <a:rPr sz="1867" b="1" spc="-67" dirty="0">
                <a:solidFill>
                  <a:srgbClr val="434343"/>
                </a:solidFill>
                <a:latin typeface="Arial"/>
                <a:cs typeface="Arial"/>
              </a:rPr>
              <a:t>-	</a:t>
            </a:r>
            <a:r>
              <a:rPr sz="1867" b="1" spc="-53" dirty="0">
                <a:solidFill>
                  <a:srgbClr val="434343"/>
                </a:solidFill>
                <a:latin typeface="Arial"/>
                <a:cs typeface="Arial"/>
              </a:rPr>
              <a:t>ifconfig</a:t>
            </a:r>
            <a:endParaRPr sz="1867">
              <a:latin typeface="Arial"/>
              <a:cs typeface="Arial"/>
            </a:endParaRPr>
          </a:p>
          <a:p>
            <a:pPr marL="1246261">
              <a:spcBef>
                <a:spcPts val="360"/>
              </a:spcBef>
              <a:tabLst>
                <a:tab pos="1621326" algn="l"/>
              </a:tabLst>
            </a:pPr>
            <a:r>
              <a:rPr sz="1867" spc="-67" dirty="0">
                <a:solidFill>
                  <a:srgbClr val="434343"/>
                </a:solidFill>
                <a:latin typeface="Microsoft Sans Serif"/>
                <a:cs typeface="Microsoft Sans Serif"/>
              </a:rPr>
              <a:t>-	</a:t>
            </a:r>
            <a:r>
              <a:rPr sz="1867" spc="-27" dirty="0">
                <a:solidFill>
                  <a:srgbClr val="434343"/>
                </a:solidFill>
                <a:latin typeface="Microsoft Sans Serif"/>
                <a:cs typeface="Microsoft Sans Serif"/>
              </a:rPr>
              <a:t>It</a:t>
            </a:r>
            <a:r>
              <a:rPr sz="1867" spc="-53" dirty="0">
                <a:solidFill>
                  <a:srgbClr val="434343"/>
                </a:solidFill>
                <a:latin typeface="Microsoft Sans Serif"/>
                <a:cs typeface="Microsoft Sans Serif"/>
              </a:rPr>
              <a:t> </a:t>
            </a:r>
            <a:r>
              <a:rPr sz="1867" spc="-7" dirty="0">
                <a:solidFill>
                  <a:srgbClr val="434343"/>
                </a:solidFill>
                <a:latin typeface="Microsoft Sans Serif"/>
                <a:cs typeface="Microsoft Sans Serif"/>
              </a:rPr>
              <a:t>should</a:t>
            </a:r>
            <a:r>
              <a:rPr sz="1867" spc="-47" dirty="0">
                <a:solidFill>
                  <a:srgbClr val="434343"/>
                </a:solidFill>
                <a:latin typeface="Microsoft Sans Serif"/>
                <a:cs typeface="Microsoft Sans Serif"/>
              </a:rPr>
              <a:t> </a:t>
            </a:r>
            <a:r>
              <a:rPr sz="1867" spc="20" dirty="0">
                <a:solidFill>
                  <a:srgbClr val="434343"/>
                </a:solidFill>
                <a:latin typeface="Microsoft Sans Serif"/>
                <a:cs typeface="Microsoft Sans Serif"/>
              </a:rPr>
              <a:t>be</a:t>
            </a:r>
            <a:r>
              <a:rPr sz="1867" spc="-47" dirty="0">
                <a:solidFill>
                  <a:srgbClr val="434343"/>
                </a:solidFill>
                <a:latin typeface="Microsoft Sans Serif"/>
                <a:cs typeface="Microsoft Sans Serif"/>
              </a:rPr>
              <a:t> </a:t>
            </a:r>
            <a:r>
              <a:rPr sz="1867" spc="-67" dirty="0">
                <a:solidFill>
                  <a:srgbClr val="434343"/>
                </a:solidFill>
                <a:latin typeface="Microsoft Sans Serif"/>
                <a:cs typeface="Microsoft Sans Serif"/>
              </a:rPr>
              <a:t>192.168.56.7</a:t>
            </a:r>
            <a:endParaRPr sz="1867">
              <a:latin typeface="Microsoft Sans Serif"/>
              <a:cs typeface="Microsoft Sans Serif"/>
            </a:endParaRPr>
          </a:p>
        </p:txBody>
      </p:sp>
      <p:sp>
        <p:nvSpPr>
          <p:cNvPr id="4" name="object 4"/>
          <p:cNvSpPr txBox="1"/>
          <p:nvPr/>
        </p:nvSpPr>
        <p:spPr>
          <a:xfrm>
            <a:off x="736505" y="3515463"/>
            <a:ext cx="2817707" cy="345330"/>
          </a:xfrm>
          <a:prstGeom prst="rect">
            <a:avLst/>
          </a:prstGeom>
        </p:spPr>
        <p:txBody>
          <a:bodyPr vert="horz" wrap="square" lIns="0" tIns="16933" rIns="0" bIns="0" rtlCol="0">
            <a:spAutoFit/>
          </a:bodyPr>
          <a:lstStyle/>
          <a:p>
            <a:pPr marL="16933">
              <a:spcBef>
                <a:spcPts val="133"/>
              </a:spcBef>
              <a:tabLst>
                <a:tab pos="402157" algn="l"/>
              </a:tabLst>
            </a:pPr>
            <a:r>
              <a:rPr sz="2133" spc="-73" dirty="0">
                <a:solidFill>
                  <a:srgbClr val="434343"/>
                </a:solidFill>
                <a:latin typeface="Microsoft Sans Serif"/>
                <a:cs typeface="Microsoft Sans Serif"/>
              </a:rPr>
              <a:t>-	</a:t>
            </a:r>
            <a:r>
              <a:rPr sz="2133" spc="20" dirty="0">
                <a:solidFill>
                  <a:srgbClr val="434343"/>
                </a:solidFill>
                <a:latin typeface="Microsoft Sans Serif"/>
                <a:cs typeface="Microsoft Sans Serif"/>
              </a:rPr>
              <a:t>root</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password</a:t>
            </a:r>
            <a:r>
              <a:rPr sz="2133" spc="-20" dirty="0">
                <a:solidFill>
                  <a:srgbClr val="434343"/>
                </a:solidFill>
                <a:latin typeface="Microsoft Sans Serif"/>
                <a:cs typeface="Microsoft Sans Serif"/>
              </a:rPr>
              <a:t> </a:t>
            </a:r>
            <a:r>
              <a:rPr sz="2133" spc="-893" dirty="0">
                <a:solidFill>
                  <a:srgbClr val="434343"/>
                </a:solidFill>
                <a:latin typeface="Microsoft Sans Serif"/>
                <a:cs typeface="Microsoft Sans Serif"/>
              </a:rPr>
              <a:t>→</a:t>
            </a:r>
            <a:r>
              <a:rPr sz="2133" spc="-20" dirty="0">
                <a:solidFill>
                  <a:srgbClr val="434343"/>
                </a:solidFill>
                <a:latin typeface="Microsoft Sans Serif"/>
                <a:cs typeface="Microsoft Sans Serif"/>
              </a:rPr>
              <a:t> </a:t>
            </a:r>
            <a:r>
              <a:rPr sz="2133" spc="-133" dirty="0">
                <a:solidFill>
                  <a:srgbClr val="434343"/>
                </a:solidFill>
                <a:latin typeface="Microsoft Sans Serif"/>
                <a:cs typeface="Microsoft Sans Serif"/>
              </a:rPr>
              <a:t>123</a:t>
            </a:r>
            <a:endParaRPr sz="2133">
              <a:latin typeface="Microsoft Sans Serif"/>
              <a:cs typeface="Microsoft Sans Serif"/>
            </a:endParaRPr>
          </a:p>
        </p:txBody>
      </p:sp>
      <p:pic>
        <p:nvPicPr>
          <p:cNvPr id="5" name="object 5"/>
          <p:cNvPicPr/>
          <p:nvPr/>
        </p:nvPicPr>
        <p:blipFill>
          <a:blip r:embed="rId2" cstate="print"/>
          <a:stretch>
            <a:fillRect/>
          </a:stretch>
        </p:blipFill>
        <p:spPr>
          <a:xfrm>
            <a:off x="5332767" y="1371628"/>
            <a:ext cx="6648565" cy="513073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3497580" cy="1371315"/>
          </a:xfrm>
          <a:prstGeom prst="rect">
            <a:avLst/>
          </a:prstGeom>
        </p:spPr>
        <p:txBody>
          <a:bodyPr vert="horz" wrap="square" lIns="0" tIns="16933" rIns="0" bIns="0" rtlCol="0" anchor="ctr">
            <a:spAutoFit/>
          </a:bodyPr>
          <a:lstStyle/>
          <a:p>
            <a:pPr marL="16933">
              <a:lnSpc>
                <a:spcPct val="100000"/>
              </a:lnSpc>
              <a:spcBef>
                <a:spcPts val="133"/>
              </a:spcBef>
            </a:pPr>
            <a:r>
              <a:rPr spc="-20" dirty="0">
                <a:solidFill>
                  <a:srgbClr val="434343"/>
                </a:solidFill>
              </a:rPr>
              <a:t>Victim</a:t>
            </a:r>
            <a:r>
              <a:rPr spc="-33" dirty="0">
                <a:solidFill>
                  <a:srgbClr val="434343"/>
                </a:solidFill>
              </a:rPr>
              <a:t> </a:t>
            </a:r>
            <a:r>
              <a:rPr spc="-67" dirty="0">
                <a:solidFill>
                  <a:srgbClr val="434343"/>
                </a:solidFill>
              </a:rPr>
              <a:t>VM</a:t>
            </a:r>
            <a:r>
              <a:rPr spc="-33" dirty="0">
                <a:solidFill>
                  <a:srgbClr val="434343"/>
                </a:solidFill>
              </a:rPr>
              <a:t> </a:t>
            </a:r>
            <a:r>
              <a:rPr spc="-1567" dirty="0">
                <a:solidFill>
                  <a:srgbClr val="434343"/>
                </a:solidFill>
              </a:rPr>
              <a:t>→</a:t>
            </a:r>
            <a:r>
              <a:rPr spc="-33" dirty="0">
                <a:solidFill>
                  <a:srgbClr val="434343"/>
                </a:solidFill>
              </a:rPr>
              <a:t> </a:t>
            </a:r>
            <a:r>
              <a:rPr spc="-7" dirty="0">
                <a:solidFill>
                  <a:srgbClr val="434343"/>
                </a:solidFill>
              </a:rPr>
              <a:t>Bob</a:t>
            </a:r>
          </a:p>
        </p:txBody>
      </p:sp>
      <p:sp>
        <p:nvSpPr>
          <p:cNvPr id="3" name="object 3"/>
          <p:cNvSpPr txBox="1"/>
          <p:nvPr/>
        </p:nvSpPr>
        <p:spPr>
          <a:xfrm>
            <a:off x="512967" y="1623163"/>
            <a:ext cx="4439072" cy="2027970"/>
          </a:xfrm>
          <a:prstGeom prst="rect">
            <a:avLst/>
          </a:prstGeom>
        </p:spPr>
        <p:txBody>
          <a:bodyPr vert="horz" wrap="square" lIns="0" tIns="16933" rIns="0" bIns="0" rtlCol="0">
            <a:spAutoFit/>
          </a:bodyPr>
          <a:lstStyle/>
          <a:p>
            <a:pPr marR="1618786" algn="r">
              <a:spcBef>
                <a:spcPts val="133"/>
              </a:spcBef>
            </a:pPr>
            <a:r>
              <a:rPr sz="2133" spc="-13" dirty="0">
                <a:solidFill>
                  <a:srgbClr val="434343"/>
                </a:solidFill>
                <a:latin typeface="Microsoft Sans Serif"/>
                <a:cs typeface="Microsoft Sans Serif"/>
              </a:rPr>
              <a:t>Victim</a:t>
            </a:r>
            <a:r>
              <a:rPr sz="2133" spc="-20" dirty="0">
                <a:solidFill>
                  <a:srgbClr val="434343"/>
                </a:solidFill>
                <a:latin typeface="Microsoft Sans Serif"/>
                <a:cs typeface="Microsoft Sans Serif"/>
              </a:rPr>
              <a:t> </a:t>
            </a:r>
            <a:r>
              <a:rPr sz="2133" spc="-40" dirty="0">
                <a:solidFill>
                  <a:srgbClr val="434343"/>
                </a:solidFill>
                <a:latin typeface="Microsoft Sans Serif"/>
                <a:cs typeface="Microsoft Sans Serif"/>
              </a:rPr>
              <a:t>VM</a:t>
            </a:r>
            <a:r>
              <a:rPr sz="2133" spc="-20" dirty="0">
                <a:solidFill>
                  <a:srgbClr val="434343"/>
                </a:solidFill>
                <a:latin typeface="Microsoft Sans Serif"/>
                <a:cs typeface="Microsoft Sans Serif"/>
              </a:rPr>
              <a:t> </a:t>
            </a:r>
            <a:r>
              <a:rPr sz="2133" spc="-893" dirty="0">
                <a:solidFill>
                  <a:srgbClr val="434343"/>
                </a:solidFill>
                <a:latin typeface="Microsoft Sans Serif"/>
                <a:cs typeface="Microsoft Sans Serif"/>
              </a:rPr>
              <a:t>→</a:t>
            </a:r>
            <a:r>
              <a:rPr sz="2133" spc="-20" dirty="0">
                <a:solidFill>
                  <a:srgbClr val="434343"/>
                </a:solidFill>
                <a:latin typeface="Microsoft Sans Serif"/>
                <a:cs typeface="Microsoft Sans Serif"/>
              </a:rPr>
              <a:t> Windows </a:t>
            </a:r>
            <a:r>
              <a:rPr sz="2133" spc="-93" dirty="0">
                <a:solidFill>
                  <a:srgbClr val="434343"/>
                </a:solidFill>
                <a:latin typeface="Microsoft Sans Serif"/>
                <a:cs typeface="Microsoft Sans Serif"/>
              </a:rPr>
              <a:t>7</a:t>
            </a:r>
            <a:endParaRPr sz="2133">
              <a:latin typeface="Microsoft Sans Serif"/>
              <a:cs typeface="Microsoft Sans Serif"/>
            </a:endParaRPr>
          </a:p>
          <a:p>
            <a:pPr>
              <a:spcBef>
                <a:spcPts val="47"/>
              </a:spcBef>
            </a:pPr>
            <a:endParaRPr sz="2200">
              <a:latin typeface="Microsoft Sans Serif"/>
              <a:cs typeface="Microsoft Sans Serif"/>
            </a:endParaRPr>
          </a:p>
          <a:p>
            <a:pPr marR="1661118" algn="r">
              <a:tabLst>
                <a:tab pos="385224" algn="l"/>
              </a:tabLst>
            </a:pPr>
            <a:r>
              <a:rPr sz="2133" spc="-73" dirty="0">
                <a:solidFill>
                  <a:srgbClr val="434343"/>
                </a:solidFill>
                <a:latin typeface="Microsoft Sans Serif"/>
                <a:cs typeface="Microsoft Sans Serif"/>
              </a:rPr>
              <a:t>-	</a:t>
            </a:r>
            <a:r>
              <a:rPr sz="2133" dirty="0">
                <a:solidFill>
                  <a:srgbClr val="434343"/>
                </a:solidFill>
                <a:latin typeface="Microsoft Sans Serif"/>
                <a:cs typeface="Microsoft Sans Serif"/>
              </a:rPr>
              <a:t>Open</a:t>
            </a:r>
            <a:r>
              <a:rPr sz="2133" spc="-6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53" dirty="0">
                <a:solidFill>
                  <a:srgbClr val="434343"/>
                </a:solidFill>
                <a:latin typeface="Microsoft Sans Serif"/>
                <a:cs typeface="Microsoft Sans Serif"/>
              </a:rPr>
              <a:t> </a:t>
            </a:r>
            <a:r>
              <a:rPr sz="2133" spc="-13" dirty="0">
                <a:solidFill>
                  <a:srgbClr val="434343"/>
                </a:solidFill>
                <a:latin typeface="Microsoft Sans Serif"/>
                <a:cs typeface="Microsoft Sans Serif"/>
              </a:rPr>
              <a:t>terminal</a:t>
            </a:r>
            <a:endParaRPr sz="2133">
              <a:latin typeface="Microsoft Sans Serif"/>
              <a:cs typeface="Microsoft Sans Serif"/>
            </a:endParaRPr>
          </a:p>
          <a:p>
            <a:pPr marL="860192">
              <a:spcBef>
                <a:spcPts val="353"/>
              </a:spcBef>
              <a:tabLst>
                <a:tab pos="1235256" algn="l"/>
              </a:tabLst>
            </a:pPr>
            <a:r>
              <a:rPr sz="1867" b="1" spc="-67" dirty="0">
                <a:solidFill>
                  <a:srgbClr val="434343"/>
                </a:solidFill>
                <a:latin typeface="Arial"/>
                <a:cs typeface="Arial"/>
              </a:rPr>
              <a:t>-	</a:t>
            </a:r>
            <a:r>
              <a:rPr sz="1867" b="1" spc="-60" dirty="0">
                <a:solidFill>
                  <a:srgbClr val="434343"/>
                </a:solidFill>
                <a:latin typeface="Arial"/>
                <a:cs typeface="Arial"/>
              </a:rPr>
              <a:t>ipconfig</a:t>
            </a:r>
            <a:endParaRPr sz="1867">
              <a:latin typeface="Arial"/>
              <a:cs typeface="Arial"/>
            </a:endParaRPr>
          </a:p>
          <a:p>
            <a:pPr marL="1469777">
              <a:spcBef>
                <a:spcPts val="360"/>
              </a:spcBef>
              <a:tabLst>
                <a:tab pos="1844841" algn="l"/>
              </a:tabLst>
            </a:pPr>
            <a:r>
              <a:rPr sz="1867" spc="-67" dirty="0">
                <a:solidFill>
                  <a:srgbClr val="434343"/>
                </a:solidFill>
                <a:latin typeface="Microsoft Sans Serif"/>
                <a:cs typeface="Microsoft Sans Serif"/>
              </a:rPr>
              <a:t>-	</a:t>
            </a:r>
            <a:r>
              <a:rPr sz="1867" spc="-27" dirty="0">
                <a:solidFill>
                  <a:srgbClr val="434343"/>
                </a:solidFill>
                <a:latin typeface="Microsoft Sans Serif"/>
                <a:cs typeface="Microsoft Sans Serif"/>
              </a:rPr>
              <a:t>It</a:t>
            </a:r>
            <a:r>
              <a:rPr sz="1867" spc="-40" dirty="0">
                <a:solidFill>
                  <a:srgbClr val="434343"/>
                </a:solidFill>
                <a:latin typeface="Microsoft Sans Serif"/>
                <a:cs typeface="Microsoft Sans Serif"/>
              </a:rPr>
              <a:t> </a:t>
            </a:r>
            <a:r>
              <a:rPr sz="1867" spc="-7" dirty="0">
                <a:solidFill>
                  <a:srgbClr val="434343"/>
                </a:solidFill>
                <a:latin typeface="Microsoft Sans Serif"/>
                <a:cs typeface="Microsoft Sans Serif"/>
              </a:rPr>
              <a:t>should</a:t>
            </a:r>
            <a:r>
              <a:rPr sz="1867" spc="-33" dirty="0">
                <a:solidFill>
                  <a:srgbClr val="434343"/>
                </a:solidFill>
                <a:latin typeface="Microsoft Sans Serif"/>
                <a:cs typeface="Microsoft Sans Serif"/>
              </a:rPr>
              <a:t> </a:t>
            </a:r>
            <a:r>
              <a:rPr sz="1867" spc="20" dirty="0">
                <a:solidFill>
                  <a:srgbClr val="434343"/>
                </a:solidFill>
                <a:latin typeface="Microsoft Sans Serif"/>
                <a:cs typeface="Microsoft Sans Serif"/>
              </a:rPr>
              <a:t>be</a:t>
            </a:r>
            <a:r>
              <a:rPr sz="1867" spc="-33" dirty="0">
                <a:solidFill>
                  <a:srgbClr val="434343"/>
                </a:solidFill>
                <a:latin typeface="Microsoft Sans Serif"/>
                <a:cs typeface="Microsoft Sans Serif"/>
              </a:rPr>
              <a:t> </a:t>
            </a:r>
            <a:r>
              <a:rPr sz="1867" spc="-60" dirty="0">
                <a:solidFill>
                  <a:srgbClr val="434343"/>
                </a:solidFill>
                <a:latin typeface="Microsoft Sans Serif"/>
                <a:cs typeface="Microsoft Sans Serif"/>
              </a:rPr>
              <a:t>192.168.56.8</a:t>
            </a:r>
            <a:endParaRPr sz="1867">
              <a:latin typeface="Microsoft Sans Serif"/>
              <a:cs typeface="Microsoft Sans Serif"/>
            </a:endParaRPr>
          </a:p>
          <a:p>
            <a:pPr marL="860192">
              <a:spcBef>
                <a:spcPts val="360"/>
              </a:spcBef>
              <a:tabLst>
                <a:tab pos="1235256" algn="l"/>
              </a:tabLst>
            </a:pPr>
            <a:r>
              <a:rPr sz="1867" spc="-67" dirty="0">
                <a:solidFill>
                  <a:srgbClr val="434343"/>
                </a:solidFill>
                <a:latin typeface="Microsoft Sans Serif"/>
                <a:cs typeface="Microsoft Sans Serif"/>
              </a:rPr>
              <a:t>-	</a:t>
            </a:r>
            <a:r>
              <a:rPr sz="1867" spc="-33" dirty="0">
                <a:solidFill>
                  <a:srgbClr val="434343"/>
                </a:solidFill>
                <a:latin typeface="Microsoft Sans Serif"/>
                <a:cs typeface="Microsoft Sans Serif"/>
              </a:rPr>
              <a:t>Start </a:t>
            </a:r>
            <a:r>
              <a:rPr sz="1867" spc="7" dirty="0">
                <a:solidFill>
                  <a:srgbClr val="434343"/>
                </a:solidFill>
                <a:latin typeface="Microsoft Sans Serif"/>
                <a:cs typeface="Microsoft Sans Serif"/>
              </a:rPr>
              <a:t>the</a:t>
            </a:r>
            <a:r>
              <a:rPr sz="1867" spc="-33" dirty="0">
                <a:solidFill>
                  <a:srgbClr val="434343"/>
                </a:solidFill>
                <a:latin typeface="Microsoft Sans Serif"/>
                <a:cs typeface="Microsoft Sans Serif"/>
              </a:rPr>
              <a:t> </a:t>
            </a:r>
            <a:r>
              <a:rPr sz="1867" spc="-40" dirty="0">
                <a:solidFill>
                  <a:srgbClr val="434343"/>
                </a:solidFill>
                <a:latin typeface="Microsoft Sans Serif"/>
                <a:cs typeface="Microsoft Sans Serif"/>
              </a:rPr>
              <a:t>WampServer</a:t>
            </a:r>
            <a:endParaRPr sz="1867">
              <a:latin typeface="Microsoft Sans Serif"/>
              <a:cs typeface="Microsoft Sans Serif"/>
            </a:endParaRPr>
          </a:p>
        </p:txBody>
      </p:sp>
      <p:sp>
        <p:nvSpPr>
          <p:cNvPr id="4" name="object 4"/>
          <p:cNvSpPr txBox="1"/>
          <p:nvPr/>
        </p:nvSpPr>
        <p:spPr>
          <a:xfrm>
            <a:off x="736505" y="4582262"/>
            <a:ext cx="2817707" cy="345330"/>
          </a:xfrm>
          <a:prstGeom prst="rect">
            <a:avLst/>
          </a:prstGeom>
        </p:spPr>
        <p:txBody>
          <a:bodyPr vert="horz" wrap="square" lIns="0" tIns="16933" rIns="0" bIns="0" rtlCol="0">
            <a:spAutoFit/>
          </a:bodyPr>
          <a:lstStyle/>
          <a:p>
            <a:pPr marL="16933">
              <a:spcBef>
                <a:spcPts val="133"/>
              </a:spcBef>
              <a:tabLst>
                <a:tab pos="402157" algn="l"/>
              </a:tabLst>
            </a:pPr>
            <a:r>
              <a:rPr sz="2133" spc="-73" dirty="0">
                <a:solidFill>
                  <a:srgbClr val="434343"/>
                </a:solidFill>
                <a:latin typeface="Microsoft Sans Serif"/>
                <a:cs typeface="Microsoft Sans Serif"/>
              </a:rPr>
              <a:t>-	</a:t>
            </a:r>
            <a:r>
              <a:rPr sz="2133" spc="20" dirty="0">
                <a:solidFill>
                  <a:srgbClr val="434343"/>
                </a:solidFill>
                <a:latin typeface="Microsoft Sans Serif"/>
                <a:cs typeface="Microsoft Sans Serif"/>
              </a:rPr>
              <a:t>root</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password</a:t>
            </a:r>
            <a:r>
              <a:rPr sz="2133" spc="-20" dirty="0">
                <a:solidFill>
                  <a:srgbClr val="434343"/>
                </a:solidFill>
                <a:latin typeface="Microsoft Sans Serif"/>
                <a:cs typeface="Microsoft Sans Serif"/>
              </a:rPr>
              <a:t> </a:t>
            </a:r>
            <a:r>
              <a:rPr sz="2133" spc="-893" dirty="0">
                <a:solidFill>
                  <a:srgbClr val="434343"/>
                </a:solidFill>
                <a:latin typeface="Microsoft Sans Serif"/>
                <a:cs typeface="Microsoft Sans Serif"/>
              </a:rPr>
              <a:t>→</a:t>
            </a:r>
            <a:r>
              <a:rPr sz="2133" spc="-20" dirty="0">
                <a:solidFill>
                  <a:srgbClr val="434343"/>
                </a:solidFill>
                <a:latin typeface="Microsoft Sans Serif"/>
                <a:cs typeface="Microsoft Sans Serif"/>
              </a:rPr>
              <a:t> </a:t>
            </a:r>
            <a:r>
              <a:rPr sz="2133" spc="-133" dirty="0">
                <a:solidFill>
                  <a:srgbClr val="434343"/>
                </a:solidFill>
                <a:latin typeface="Microsoft Sans Serif"/>
                <a:cs typeface="Microsoft Sans Serif"/>
              </a:rPr>
              <a:t>123</a:t>
            </a:r>
            <a:endParaRPr sz="2133">
              <a:latin typeface="Microsoft Sans Serif"/>
              <a:cs typeface="Microsoft Sans Serif"/>
            </a:endParaRPr>
          </a:p>
        </p:txBody>
      </p:sp>
      <p:pic>
        <p:nvPicPr>
          <p:cNvPr id="5" name="object 5"/>
          <p:cNvPicPr/>
          <p:nvPr/>
        </p:nvPicPr>
        <p:blipFill>
          <a:blip r:embed="rId2" cstate="print"/>
          <a:stretch>
            <a:fillRect/>
          </a:stretch>
        </p:blipFill>
        <p:spPr>
          <a:xfrm>
            <a:off x="5463267" y="1363634"/>
            <a:ext cx="6627132" cy="511419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26078"/>
            <a:ext cx="3884507" cy="694207"/>
          </a:xfrm>
          <a:prstGeom prst="rect">
            <a:avLst/>
          </a:prstGeom>
        </p:spPr>
        <p:txBody>
          <a:bodyPr vert="horz" wrap="square" lIns="0" tIns="16933" rIns="0" bIns="0" rtlCol="0" anchor="ctr">
            <a:spAutoFit/>
          </a:bodyPr>
          <a:lstStyle/>
          <a:p>
            <a:pPr marL="16933">
              <a:lnSpc>
                <a:spcPct val="100000"/>
              </a:lnSpc>
              <a:spcBef>
                <a:spcPts val="133"/>
              </a:spcBef>
            </a:pPr>
            <a:r>
              <a:rPr dirty="0">
                <a:solidFill>
                  <a:srgbClr val="434343"/>
                </a:solidFill>
              </a:rPr>
              <a:t>Attacker</a:t>
            </a:r>
            <a:r>
              <a:rPr spc="-33" dirty="0">
                <a:solidFill>
                  <a:srgbClr val="434343"/>
                </a:solidFill>
              </a:rPr>
              <a:t> </a:t>
            </a:r>
            <a:r>
              <a:rPr spc="-67" dirty="0">
                <a:solidFill>
                  <a:srgbClr val="434343"/>
                </a:solidFill>
              </a:rPr>
              <a:t>VM</a:t>
            </a:r>
            <a:r>
              <a:rPr spc="-33" dirty="0">
                <a:solidFill>
                  <a:srgbClr val="434343"/>
                </a:solidFill>
              </a:rPr>
              <a:t> </a:t>
            </a:r>
            <a:r>
              <a:rPr spc="-1567" dirty="0">
                <a:solidFill>
                  <a:srgbClr val="434343"/>
                </a:solidFill>
              </a:rPr>
              <a:t>→</a:t>
            </a:r>
            <a:r>
              <a:rPr spc="-33" dirty="0">
                <a:solidFill>
                  <a:srgbClr val="434343"/>
                </a:solidFill>
              </a:rPr>
              <a:t> </a:t>
            </a:r>
            <a:r>
              <a:rPr spc="-127" dirty="0">
                <a:solidFill>
                  <a:srgbClr val="434343"/>
                </a:solidFill>
              </a:rPr>
              <a:t>Eve</a:t>
            </a:r>
          </a:p>
        </p:txBody>
      </p:sp>
      <p:sp>
        <p:nvSpPr>
          <p:cNvPr id="3" name="object 3"/>
          <p:cNvSpPr txBox="1"/>
          <p:nvPr/>
        </p:nvSpPr>
        <p:spPr>
          <a:xfrm>
            <a:off x="736506" y="1572266"/>
            <a:ext cx="4218093" cy="1061038"/>
          </a:xfrm>
          <a:prstGeom prst="rect">
            <a:avLst/>
          </a:prstGeom>
        </p:spPr>
        <p:txBody>
          <a:bodyPr vert="horz" wrap="square" lIns="0" tIns="67733" rIns="0" bIns="0" rtlCol="0">
            <a:spAutoFit/>
          </a:bodyPr>
          <a:lstStyle/>
          <a:p>
            <a:pPr marL="16933">
              <a:spcBef>
                <a:spcPts val="533"/>
              </a:spcBef>
              <a:tabLst>
                <a:tab pos="402157" algn="l"/>
              </a:tabLst>
            </a:pPr>
            <a:r>
              <a:rPr sz="2133" spc="-73" dirty="0">
                <a:solidFill>
                  <a:srgbClr val="434343"/>
                </a:solidFill>
                <a:latin typeface="Microsoft Sans Serif"/>
                <a:cs typeface="Microsoft Sans Serif"/>
              </a:rPr>
              <a:t>-	</a:t>
            </a:r>
            <a:r>
              <a:rPr sz="2133" dirty="0">
                <a:solidFill>
                  <a:srgbClr val="434343"/>
                </a:solidFill>
                <a:latin typeface="Microsoft Sans Serif"/>
                <a:cs typeface="Microsoft Sans Serif"/>
              </a:rPr>
              <a:t>Attacker</a:t>
            </a:r>
            <a:r>
              <a:rPr sz="2133" spc="-20" dirty="0">
                <a:solidFill>
                  <a:srgbClr val="434343"/>
                </a:solidFill>
                <a:latin typeface="Microsoft Sans Serif"/>
                <a:cs typeface="Microsoft Sans Serif"/>
              </a:rPr>
              <a:t> </a:t>
            </a:r>
            <a:r>
              <a:rPr sz="2133" spc="-40" dirty="0">
                <a:solidFill>
                  <a:srgbClr val="434343"/>
                </a:solidFill>
                <a:latin typeface="Microsoft Sans Serif"/>
                <a:cs typeface="Microsoft Sans Serif"/>
              </a:rPr>
              <a:t>VM</a:t>
            </a:r>
            <a:r>
              <a:rPr sz="2133" spc="-20" dirty="0">
                <a:solidFill>
                  <a:srgbClr val="434343"/>
                </a:solidFill>
                <a:latin typeface="Microsoft Sans Serif"/>
                <a:cs typeface="Microsoft Sans Serif"/>
              </a:rPr>
              <a:t> </a:t>
            </a:r>
            <a:r>
              <a:rPr sz="2133" spc="-893" dirty="0">
                <a:solidFill>
                  <a:srgbClr val="434343"/>
                </a:solidFill>
                <a:latin typeface="Microsoft Sans Serif"/>
                <a:cs typeface="Microsoft Sans Serif"/>
              </a:rPr>
              <a:t>→</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Lubuntu</a:t>
            </a:r>
            <a:r>
              <a:rPr sz="2133" spc="-20" dirty="0">
                <a:solidFill>
                  <a:srgbClr val="434343"/>
                </a:solidFill>
                <a:latin typeface="Microsoft Sans Serif"/>
                <a:cs typeface="Microsoft Sans Serif"/>
              </a:rPr>
              <a:t> </a:t>
            </a:r>
            <a:r>
              <a:rPr sz="2133" spc="-173" dirty="0">
                <a:solidFill>
                  <a:srgbClr val="434343"/>
                </a:solidFill>
                <a:latin typeface="Microsoft Sans Serif"/>
                <a:cs typeface="Microsoft Sans Serif"/>
              </a:rPr>
              <a:t>15.10</a:t>
            </a:r>
            <a:endParaRPr sz="2133">
              <a:latin typeface="Microsoft Sans Serif"/>
              <a:cs typeface="Microsoft Sans Serif"/>
            </a:endParaRPr>
          </a:p>
          <a:p>
            <a:pPr marL="636677">
              <a:spcBef>
                <a:spcPts val="347"/>
              </a:spcBef>
              <a:tabLst>
                <a:tab pos="1011741" algn="l"/>
              </a:tabLst>
            </a:pPr>
            <a:r>
              <a:rPr sz="1867" b="1" spc="-67" dirty="0">
                <a:solidFill>
                  <a:srgbClr val="434343"/>
                </a:solidFill>
                <a:latin typeface="Arial"/>
                <a:cs typeface="Arial"/>
              </a:rPr>
              <a:t>-	</a:t>
            </a:r>
            <a:r>
              <a:rPr sz="1867" b="1" spc="-53" dirty="0">
                <a:solidFill>
                  <a:srgbClr val="434343"/>
                </a:solidFill>
                <a:latin typeface="Arial"/>
                <a:cs typeface="Arial"/>
              </a:rPr>
              <a:t>ifconfig</a:t>
            </a:r>
            <a:endParaRPr sz="1867">
              <a:latin typeface="Arial"/>
              <a:cs typeface="Arial"/>
            </a:endParaRPr>
          </a:p>
          <a:p>
            <a:pPr marL="1246261">
              <a:spcBef>
                <a:spcPts val="360"/>
              </a:spcBef>
              <a:tabLst>
                <a:tab pos="1621326" algn="l"/>
              </a:tabLst>
            </a:pPr>
            <a:r>
              <a:rPr sz="1867" spc="-67" dirty="0">
                <a:solidFill>
                  <a:srgbClr val="434343"/>
                </a:solidFill>
                <a:latin typeface="Microsoft Sans Serif"/>
                <a:cs typeface="Microsoft Sans Serif"/>
              </a:rPr>
              <a:t>-	</a:t>
            </a:r>
            <a:r>
              <a:rPr sz="1867" spc="-27" dirty="0">
                <a:solidFill>
                  <a:srgbClr val="434343"/>
                </a:solidFill>
                <a:latin typeface="Microsoft Sans Serif"/>
                <a:cs typeface="Microsoft Sans Serif"/>
              </a:rPr>
              <a:t>It</a:t>
            </a:r>
            <a:r>
              <a:rPr sz="1867" spc="-33" dirty="0">
                <a:solidFill>
                  <a:srgbClr val="434343"/>
                </a:solidFill>
                <a:latin typeface="Microsoft Sans Serif"/>
                <a:cs typeface="Microsoft Sans Serif"/>
              </a:rPr>
              <a:t> </a:t>
            </a:r>
            <a:r>
              <a:rPr sz="1867" spc="-7" dirty="0">
                <a:solidFill>
                  <a:srgbClr val="434343"/>
                </a:solidFill>
                <a:latin typeface="Microsoft Sans Serif"/>
                <a:cs typeface="Microsoft Sans Serif"/>
              </a:rPr>
              <a:t>should</a:t>
            </a:r>
            <a:r>
              <a:rPr sz="1867" spc="-27" dirty="0">
                <a:solidFill>
                  <a:srgbClr val="434343"/>
                </a:solidFill>
                <a:latin typeface="Microsoft Sans Serif"/>
                <a:cs typeface="Microsoft Sans Serif"/>
              </a:rPr>
              <a:t> </a:t>
            </a:r>
            <a:r>
              <a:rPr sz="1867" spc="20" dirty="0">
                <a:solidFill>
                  <a:srgbClr val="434343"/>
                </a:solidFill>
                <a:latin typeface="Microsoft Sans Serif"/>
                <a:cs typeface="Microsoft Sans Serif"/>
              </a:rPr>
              <a:t>be</a:t>
            </a:r>
            <a:r>
              <a:rPr sz="1867" spc="-27" dirty="0">
                <a:solidFill>
                  <a:srgbClr val="434343"/>
                </a:solidFill>
                <a:latin typeface="Microsoft Sans Serif"/>
                <a:cs typeface="Microsoft Sans Serif"/>
              </a:rPr>
              <a:t> </a:t>
            </a:r>
            <a:r>
              <a:rPr sz="1867" spc="-60" dirty="0">
                <a:solidFill>
                  <a:srgbClr val="434343"/>
                </a:solidFill>
                <a:latin typeface="Microsoft Sans Serif"/>
                <a:cs typeface="Microsoft Sans Serif"/>
              </a:rPr>
              <a:t>192.168.56.9</a:t>
            </a:r>
            <a:endParaRPr sz="1867">
              <a:latin typeface="Microsoft Sans Serif"/>
              <a:cs typeface="Microsoft Sans Serif"/>
            </a:endParaRPr>
          </a:p>
        </p:txBody>
      </p:sp>
      <p:sp>
        <p:nvSpPr>
          <p:cNvPr id="4" name="object 4"/>
          <p:cNvSpPr txBox="1"/>
          <p:nvPr/>
        </p:nvSpPr>
        <p:spPr>
          <a:xfrm>
            <a:off x="736505" y="3604362"/>
            <a:ext cx="2817707" cy="345330"/>
          </a:xfrm>
          <a:prstGeom prst="rect">
            <a:avLst/>
          </a:prstGeom>
        </p:spPr>
        <p:txBody>
          <a:bodyPr vert="horz" wrap="square" lIns="0" tIns="16933" rIns="0" bIns="0" rtlCol="0">
            <a:spAutoFit/>
          </a:bodyPr>
          <a:lstStyle/>
          <a:p>
            <a:pPr marL="16933">
              <a:spcBef>
                <a:spcPts val="133"/>
              </a:spcBef>
              <a:tabLst>
                <a:tab pos="402157" algn="l"/>
              </a:tabLst>
            </a:pPr>
            <a:r>
              <a:rPr sz="2133" spc="-73" dirty="0">
                <a:solidFill>
                  <a:srgbClr val="434343"/>
                </a:solidFill>
                <a:latin typeface="Microsoft Sans Serif"/>
                <a:cs typeface="Microsoft Sans Serif"/>
              </a:rPr>
              <a:t>-	</a:t>
            </a:r>
            <a:r>
              <a:rPr sz="2133" spc="20" dirty="0">
                <a:solidFill>
                  <a:srgbClr val="434343"/>
                </a:solidFill>
                <a:latin typeface="Microsoft Sans Serif"/>
                <a:cs typeface="Microsoft Sans Serif"/>
              </a:rPr>
              <a:t>root</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password</a:t>
            </a:r>
            <a:r>
              <a:rPr sz="2133" spc="-20" dirty="0">
                <a:solidFill>
                  <a:srgbClr val="434343"/>
                </a:solidFill>
                <a:latin typeface="Microsoft Sans Serif"/>
                <a:cs typeface="Microsoft Sans Serif"/>
              </a:rPr>
              <a:t> </a:t>
            </a:r>
            <a:r>
              <a:rPr sz="2133" spc="-893" dirty="0">
                <a:solidFill>
                  <a:srgbClr val="434343"/>
                </a:solidFill>
                <a:latin typeface="Microsoft Sans Serif"/>
                <a:cs typeface="Microsoft Sans Serif"/>
              </a:rPr>
              <a:t>→</a:t>
            </a:r>
            <a:r>
              <a:rPr sz="2133" spc="-20" dirty="0">
                <a:solidFill>
                  <a:srgbClr val="434343"/>
                </a:solidFill>
                <a:latin typeface="Microsoft Sans Serif"/>
                <a:cs typeface="Microsoft Sans Serif"/>
              </a:rPr>
              <a:t> </a:t>
            </a:r>
            <a:r>
              <a:rPr sz="2133" spc="-133" dirty="0">
                <a:solidFill>
                  <a:srgbClr val="434343"/>
                </a:solidFill>
                <a:latin typeface="Microsoft Sans Serif"/>
                <a:cs typeface="Microsoft Sans Serif"/>
              </a:rPr>
              <a:t>123</a:t>
            </a:r>
            <a:endParaRPr sz="2133">
              <a:latin typeface="Microsoft Sans Serif"/>
              <a:cs typeface="Microsoft Sans Serif"/>
            </a:endParaRPr>
          </a:p>
        </p:txBody>
      </p:sp>
      <p:pic>
        <p:nvPicPr>
          <p:cNvPr id="5" name="object 5"/>
          <p:cNvPicPr/>
          <p:nvPr/>
        </p:nvPicPr>
        <p:blipFill>
          <a:blip r:embed="rId2" cstate="print"/>
          <a:stretch>
            <a:fillRect/>
          </a:stretch>
        </p:blipFill>
        <p:spPr>
          <a:xfrm>
            <a:off x="5522701" y="1459716"/>
            <a:ext cx="6420332" cy="495456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2805" y="2274387"/>
            <a:ext cx="3007360" cy="1666204"/>
          </a:xfrm>
          <a:prstGeom prst="rect">
            <a:avLst/>
          </a:prstGeom>
        </p:spPr>
        <p:txBody>
          <a:bodyPr vert="horz" wrap="square" lIns="0" tIns="331893" rIns="0" bIns="0" rtlCol="0" anchor="ctr">
            <a:spAutoFit/>
          </a:bodyPr>
          <a:lstStyle/>
          <a:p>
            <a:pPr algn="ctr">
              <a:lnSpc>
                <a:spcPct val="100000"/>
              </a:lnSpc>
              <a:spcBef>
                <a:spcPts val="2613"/>
              </a:spcBef>
            </a:pPr>
            <a:r>
              <a:rPr sz="5333" u="heavy" spc="-73" dirty="0">
                <a:solidFill>
                  <a:srgbClr val="434343"/>
                </a:solidFill>
                <a:uFill>
                  <a:solidFill>
                    <a:srgbClr val="434343"/>
                  </a:solidFill>
                </a:uFill>
              </a:rPr>
              <a:t>Wireshark</a:t>
            </a:r>
            <a:endParaRPr sz="5333"/>
          </a:p>
          <a:p>
            <a:pPr algn="ctr">
              <a:lnSpc>
                <a:spcPct val="100000"/>
              </a:lnSpc>
              <a:spcBef>
                <a:spcPts val="1120"/>
              </a:spcBef>
            </a:pPr>
            <a:r>
              <a:rPr sz="2400" spc="-7" dirty="0">
                <a:solidFill>
                  <a:srgbClr val="434343"/>
                </a:solidFill>
              </a:rPr>
              <a:t>sudo</a:t>
            </a:r>
            <a:r>
              <a:rPr sz="2400" spc="-67" dirty="0">
                <a:solidFill>
                  <a:srgbClr val="434343"/>
                </a:solidFill>
              </a:rPr>
              <a:t> </a:t>
            </a:r>
            <a:r>
              <a:rPr sz="2400" spc="-13" dirty="0">
                <a:solidFill>
                  <a:srgbClr val="434343"/>
                </a:solidFill>
              </a:rPr>
              <a:t>wireshark</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2172547" cy="1371315"/>
          </a:xfrm>
          <a:prstGeom prst="rect">
            <a:avLst/>
          </a:prstGeom>
        </p:spPr>
        <p:txBody>
          <a:bodyPr vert="horz" wrap="square" lIns="0" tIns="16933" rIns="0" bIns="0" rtlCol="0" anchor="ctr">
            <a:spAutoFit/>
          </a:bodyPr>
          <a:lstStyle/>
          <a:p>
            <a:pPr marL="16933">
              <a:lnSpc>
                <a:spcPct val="100000"/>
              </a:lnSpc>
              <a:spcBef>
                <a:spcPts val="133"/>
              </a:spcBef>
            </a:pPr>
            <a:r>
              <a:rPr spc="-73" dirty="0">
                <a:solidFill>
                  <a:srgbClr val="434343"/>
                </a:solidFill>
              </a:rPr>
              <a:t>WireShark</a:t>
            </a:r>
          </a:p>
        </p:txBody>
      </p:sp>
      <p:sp>
        <p:nvSpPr>
          <p:cNvPr id="3" name="object 3"/>
          <p:cNvSpPr txBox="1"/>
          <p:nvPr/>
        </p:nvSpPr>
        <p:spPr>
          <a:xfrm>
            <a:off x="512967" y="1796358"/>
            <a:ext cx="8207587" cy="3995047"/>
          </a:xfrm>
          <a:prstGeom prst="rect">
            <a:avLst/>
          </a:prstGeom>
        </p:spPr>
        <p:txBody>
          <a:bodyPr vert="horz" wrap="square" lIns="0" tIns="16933" rIns="0" bIns="0" rtlCol="0">
            <a:spAutoFit/>
          </a:bodyPr>
          <a:lstStyle/>
          <a:p>
            <a:pPr marL="16933">
              <a:spcBef>
                <a:spcPts val="133"/>
              </a:spcBef>
            </a:pPr>
            <a:r>
              <a:rPr sz="2400" spc="-53" dirty="0">
                <a:solidFill>
                  <a:srgbClr val="434343"/>
                </a:solidFill>
                <a:latin typeface="Microsoft Sans Serif"/>
                <a:cs typeface="Microsoft Sans Serif"/>
              </a:rPr>
              <a:t>In</a:t>
            </a:r>
            <a:r>
              <a:rPr sz="2400" spc="-40" dirty="0">
                <a:solidFill>
                  <a:srgbClr val="434343"/>
                </a:solidFill>
                <a:latin typeface="Microsoft Sans Serif"/>
                <a:cs typeface="Microsoft Sans Serif"/>
              </a:rPr>
              <a:t> </a:t>
            </a:r>
            <a:r>
              <a:rPr sz="2400" spc="-13" dirty="0">
                <a:solidFill>
                  <a:srgbClr val="434343"/>
                </a:solidFill>
                <a:latin typeface="Microsoft Sans Serif"/>
                <a:cs typeface="Microsoft Sans Serif"/>
              </a:rPr>
              <a:t>attacker’s</a:t>
            </a:r>
            <a:r>
              <a:rPr sz="2400" spc="-33" dirty="0">
                <a:solidFill>
                  <a:srgbClr val="434343"/>
                </a:solidFill>
                <a:latin typeface="Microsoft Sans Serif"/>
                <a:cs typeface="Microsoft Sans Serif"/>
              </a:rPr>
              <a:t> </a:t>
            </a:r>
            <a:r>
              <a:rPr sz="2400" spc="-40" dirty="0">
                <a:solidFill>
                  <a:srgbClr val="434343"/>
                </a:solidFill>
                <a:latin typeface="Microsoft Sans Serif"/>
                <a:cs typeface="Microsoft Sans Serif"/>
              </a:rPr>
              <a:t>machine:</a:t>
            </a:r>
            <a:endParaRPr sz="2400">
              <a:latin typeface="Microsoft Sans Serif"/>
              <a:cs typeface="Microsoft Sans Serif"/>
            </a:endParaRPr>
          </a:p>
          <a:p>
            <a:pPr>
              <a:spcBef>
                <a:spcPts val="73"/>
              </a:spcBef>
            </a:pPr>
            <a:endParaRPr sz="3133">
              <a:latin typeface="Microsoft Sans Serif"/>
              <a:cs typeface="Microsoft Sans Serif"/>
            </a:endParaRPr>
          </a:p>
          <a:p>
            <a:pPr marL="626518" indent="-517300">
              <a:buChar char="●"/>
              <a:tabLst>
                <a:tab pos="625671" algn="l"/>
                <a:tab pos="626518" algn="l"/>
              </a:tabLst>
            </a:pPr>
            <a:r>
              <a:rPr sz="2400" dirty="0">
                <a:solidFill>
                  <a:srgbClr val="434343"/>
                </a:solidFill>
                <a:latin typeface="Microsoft Sans Serif"/>
                <a:cs typeface="Microsoft Sans Serif"/>
              </a:rPr>
              <a:t>Open</a:t>
            </a:r>
            <a:r>
              <a:rPr sz="2400" spc="-27" dirty="0">
                <a:solidFill>
                  <a:srgbClr val="434343"/>
                </a:solidFill>
                <a:latin typeface="Microsoft Sans Serif"/>
                <a:cs typeface="Microsoft Sans Serif"/>
              </a:rPr>
              <a:t> </a:t>
            </a:r>
            <a:r>
              <a:rPr sz="2400" spc="-40" dirty="0">
                <a:solidFill>
                  <a:srgbClr val="434343"/>
                </a:solidFill>
                <a:latin typeface="Microsoft Sans Serif"/>
                <a:cs typeface="Microsoft Sans Serif"/>
              </a:rPr>
              <a:t>LxTerminal</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from</a:t>
            </a:r>
            <a:r>
              <a:rPr sz="2400" spc="-20" dirty="0">
                <a:solidFill>
                  <a:srgbClr val="434343"/>
                </a:solidFill>
                <a:latin typeface="Microsoft Sans Serif"/>
                <a:cs typeface="Microsoft Sans Serif"/>
              </a:rPr>
              <a:t> </a:t>
            </a:r>
            <a:r>
              <a:rPr sz="2400" spc="13" dirty="0">
                <a:solidFill>
                  <a:srgbClr val="434343"/>
                </a:solidFill>
                <a:latin typeface="Microsoft Sans Serif"/>
                <a:cs typeface="Microsoft Sans Serif"/>
              </a:rPr>
              <a:t>desktop</a:t>
            </a:r>
            <a:r>
              <a:rPr sz="2400" spc="-27" dirty="0">
                <a:solidFill>
                  <a:srgbClr val="434343"/>
                </a:solidFill>
                <a:latin typeface="Microsoft Sans Serif"/>
                <a:cs typeface="Microsoft Sans Serif"/>
              </a:rPr>
              <a:t> </a:t>
            </a:r>
            <a:r>
              <a:rPr sz="2400" spc="-13" dirty="0">
                <a:solidFill>
                  <a:srgbClr val="434343"/>
                </a:solidFill>
                <a:latin typeface="Microsoft Sans Serif"/>
                <a:cs typeface="Microsoft Sans Serif"/>
              </a:rPr>
              <a:t>and</a:t>
            </a:r>
            <a:r>
              <a:rPr sz="2400" spc="-20" dirty="0">
                <a:solidFill>
                  <a:srgbClr val="434343"/>
                </a:solidFill>
                <a:latin typeface="Microsoft Sans Serif"/>
                <a:cs typeface="Microsoft Sans Serif"/>
              </a:rPr>
              <a:t> </a:t>
            </a:r>
            <a:r>
              <a:rPr sz="2400" spc="13" dirty="0">
                <a:solidFill>
                  <a:srgbClr val="434343"/>
                </a:solidFill>
                <a:latin typeface="Microsoft Sans Serif"/>
                <a:cs typeface="Microsoft Sans Serif"/>
              </a:rPr>
              <a:t>type</a:t>
            </a:r>
            <a:r>
              <a:rPr sz="2400" spc="-20" dirty="0">
                <a:solidFill>
                  <a:srgbClr val="434343"/>
                </a:solidFill>
                <a:latin typeface="Microsoft Sans Serif"/>
                <a:cs typeface="Microsoft Sans Serif"/>
              </a:rPr>
              <a:t> </a:t>
            </a:r>
            <a:r>
              <a:rPr sz="2400" b="1" spc="-107" dirty="0">
                <a:solidFill>
                  <a:srgbClr val="434343"/>
                </a:solidFill>
                <a:latin typeface="Arial"/>
                <a:cs typeface="Arial"/>
              </a:rPr>
              <a:t>sudo</a:t>
            </a:r>
            <a:r>
              <a:rPr sz="2400" b="1" spc="-53" dirty="0">
                <a:solidFill>
                  <a:srgbClr val="434343"/>
                </a:solidFill>
                <a:latin typeface="Arial"/>
                <a:cs typeface="Arial"/>
              </a:rPr>
              <a:t> </a:t>
            </a:r>
            <a:r>
              <a:rPr sz="2400" b="1" spc="-67" dirty="0">
                <a:solidFill>
                  <a:srgbClr val="434343"/>
                </a:solidFill>
                <a:latin typeface="Arial"/>
                <a:cs typeface="Arial"/>
              </a:rPr>
              <a:t>wireshark</a:t>
            </a:r>
            <a:endParaRPr sz="2400">
              <a:latin typeface="Arial"/>
              <a:cs typeface="Arial"/>
            </a:endParaRPr>
          </a:p>
          <a:p>
            <a:pPr marL="626518" indent="-517300">
              <a:spcBef>
                <a:spcPts val="1420"/>
              </a:spcBef>
              <a:buChar char="●"/>
              <a:tabLst>
                <a:tab pos="625671" algn="l"/>
                <a:tab pos="626518" algn="l"/>
              </a:tabLst>
            </a:pPr>
            <a:r>
              <a:rPr sz="2400" spc="-20" dirty="0">
                <a:solidFill>
                  <a:srgbClr val="434343"/>
                </a:solidFill>
                <a:latin typeface="Microsoft Sans Serif"/>
                <a:cs typeface="Microsoft Sans Serif"/>
              </a:rPr>
              <a:t>Check</a:t>
            </a:r>
            <a:r>
              <a:rPr sz="2400" spc="-33" dirty="0">
                <a:solidFill>
                  <a:srgbClr val="434343"/>
                </a:solidFill>
                <a:latin typeface="Microsoft Sans Serif"/>
                <a:cs typeface="Microsoft Sans Serif"/>
              </a:rPr>
              <a:t> </a:t>
            </a:r>
            <a:r>
              <a:rPr sz="2400" spc="-13" dirty="0">
                <a:solidFill>
                  <a:srgbClr val="434343"/>
                </a:solidFill>
                <a:latin typeface="Microsoft Sans Serif"/>
                <a:cs typeface="Microsoft Sans Serif"/>
              </a:rPr>
              <a:t>Interface</a:t>
            </a:r>
            <a:r>
              <a:rPr sz="2400" spc="-27" dirty="0">
                <a:solidFill>
                  <a:srgbClr val="434343"/>
                </a:solidFill>
                <a:latin typeface="Microsoft Sans Serif"/>
                <a:cs typeface="Microsoft Sans Serif"/>
              </a:rPr>
              <a:t> </a:t>
            </a:r>
            <a:r>
              <a:rPr sz="2400" spc="7" dirty="0">
                <a:solidFill>
                  <a:srgbClr val="434343"/>
                </a:solidFill>
                <a:latin typeface="Microsoft Sans Serif"/>
                <a:cs typeface="Microsoft Sans Serif"/>
              </a:rPr>
              <a:t>with</a:t>
            </a:r>
            <a:r>
              <a:rPr sz="2400" spc="-27" dirty="0">
                <a:solidFill>
                  <a:srgbClr val="434343"/>
                </a:solidFill>
                <a:latin typeface="Microsoft Sans Serif"/>
                <a:cs typeface="Microsoft Sans Serif"/>
              </a:rPr>
              <a:t> </a:t>
            </a:r>
            <a:r>
              <a:rPr sz="2400" b="1" spc="-67" dirty="0">
                <a:solidFill>
                  <a:srgbClr val="434343"/>
                </a:solidFill>
                <a:latin typeface="Arial"/>
                <a:cs typeface="Arial"/>
              </a:rPr>
              <a:t>ifconfig</a:t>
            </a:r>
            <a:r>
              <a:rPr sz="2400" b="1" spc="-60" dirty="0">
                <a:solidFill>
                  <a:srgbClr val="434343"/>
                </a:solidFill>
                <a:latin typeface="Arial"/>
                <a:cs typeface="Arial"/>
              </a:rPr>
              <a:t> </a:t>
            </a:r>
            <a:r>
              <a:rPr sz="2400" spc="-13" dirty="0">
                <a:solidFill>
                  <a:srgbClr val="434343"/>
                </a:solidFill>
                <a:latin typeface="Microsoft Sans Serif"/>
                <a:cs typeface="Microsoft Sans Serif"/>
              </a:rPr>
              <a:t>in</a:t>
            </a:r>
            <a:r>
              <a:rPr sz="2400" spc="-27" dirty="0">
                <a:solidFill>
                  <a:srgbClr val="434343"/>
                </a:solidFill>
                <a:latin typeface="Microsoft Sans Serif"/>
                <a:cs typeface="Microsoft Sans Serif"/>
              </a:rPr>
              <a:t> </a:t>
            </a:r>
            <a:r>
              <a:rPr sz="2400" spc="-47" dirty="0">
                <a:solidFill>
                  <a:srgbClr val="434343"/>
                </a:solidFill>
                <a:latin typeface="Microsoft Sans Serif"/>
                <a:cs typeface="Microsoft Sans Serif"/>
              </a:rPr>
              <a:t>LxTerminal.</a:t>
            </a:r>
            <a:endParaRPr sz="2400">
              <a:latin typeface="Microsoft Sans Serif"/>
              <a:cs typeface="Microsoft Sans Serif"/>
            </a:endParaRPr>
          </a:p>
          <a:p>
            <a:pPr marL="626518" indent="-517300">
              <a:spcBef>
                <a:spcPts val="1420"/>
              </a:spcBef>
              <a:buChar char="●"/>
              <a:tabLst>
                <a:tab pos="625671" algn="l"/>
                <a:tab pos="626518" algn="l"/>
              </a:tabLst>
            </a:pPr>
            <a:r>
              <a:rPr sz="2400" spc="-27" dirty="0">
                <a:solidFill>
                  <a:srgbClr val="434343"/>
                </a:solidFill>
                <a:latin typeface="Microsoft Sans Serif"/>
                <a:cs typeface="Microsoft Sans Serif"/>
              </a:rPr>
              <a:t>Select </a:t>
            </a:r>
            <a:r>
              <a:rPr sz="2400" spc="-13" dirty="0">
                <a:solidFill>
                  <a:srgbClr val="434343"/>
                </a:solidFill>
                <a:latin typeface="Microsoft Sans Serif"/>
                <a:cs typeface="Microsoft Sans Serif"/>
              </a:rPr>
              <a:t>Interface</a:t>
            </a:r>
            <a:r>
              <a:rPr sz="2400" spc="-27" dirty="0">
                <a:solidFill>
                  <a:srgbClr val="434343"/>
                </a:solidFill>
                <a:latin typeface="Microsoft Sans Serif"/>
                <a:cs typeface="Microsoft Sans Serif"/>
              </a:rPr>
              <a:t> </a:t>
            </a:r>
            <a:r>
              <a:rPr sz="2400" spc="-13" dirty="0">
                <a:solidFill>
                  <a:srgbClr val="434343"/>
                </a:solidFill>
                <a:latin typeface="Microsoft Sans Serif"/>
                <a:cs typeface="Microsoft Sans Serif"/>
              </a:rPr>
              <a:t>in</a:t>
            </a:r>
            <a:r>
              <a:rPr sz="2400" spc="-27" dirty="0">
                <a:solidFill>
                  <a:srgbClr val="434343"/>
                </a:solidFill>
                <a:latin typeface="Microsoft Sans Serif"/>
                <a:cs typeface="Microsoft Sans Serif"/>
              </a:rPr>
              <a:t> </a:t>
            </a:r>
            <a:r>
              <a:rPr sz="2400" spc="-13" dirty="0">
                <a:solidFill>
                  <a:srgbClr val="434343"/>
                </a:solidFill>
                <a:latin typeface="Microsoft Sans Serif"/>
                <a:cs typeface="Microsoft Sans Serif"/>
              </a:rPr>
              <a:t>wireshark</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program</a:t>
            </a:r>
            <a:r>
              <a:rPr sz="2400" spc="-27" dirty="0">
                <a:solidFill>
                  <a:srgbClr val="434343"/>
                </a:solidFill>
                <a:latin typeface="Microsoft Sans Serif"/>
                <a:cs typeface="Microsoft Sans Serif"/>
              </a:rPr>
              <a:t> </a:t>
            </a:r>
            <a:r>
              <a:rPr sz="2400" b="1" spc="-40" dirty="0">
                <a:solidFill>
                  <a:srgbClr val="434343"/>
                </a:solidFill>
                <a:latin typeface="Arial"/>
                <a:cs typeface="Arial"/>
              </a:rPr>
              <a:t>(enp0s3)</a:t>
            </a:r>
            <a:endParaRPr sz="2400">
              <a:latin typeface="Arial"/>
              <a:cs typeface="Arial"/>
            </a:endParaRPr>
          </a:p>
          <a:p>
            <a:pPr marL="626518" indent="-517300">
              <a:spcBef>
                <a:spcPts val="1420"/>
              </a:spcBef>
              <a:buChar char="●"/>
              <a:tabLst>
                <a:tab pos="625671" algn="l"/>
                <a:tab pos="626518" algn="l"/>
              </a:tabLst>
            </a:pPr>
            <a:r>
              <a:rPr sz="2400" spc="-13" dirty="0">
                <a:solidFill>
                  <a:srgbClr val="434343"/>
                </a:solidFill>
                <a:latin typeface="Microsoft Sans Serif"/>
                <a:cs typeface="Microsoft Sans Serif"/>
              </a:rPr>
              <a:t>Happy</a:t>
            </a:r>
            <a:r>
              <a:rPr sz="2400" spc="-53" dirty="0">
                <a:solidFill>
                  <a:srgbClr val="434343"/>
                </a:solidFill>
                <a:latin typeface="Microsoft Sans Serif"/>
                <a:cs typeface="Microsoft Sans Serif"/>
              </a:rPr>
              <a:t> </a:t>
            </a:r>
            <a:r>
              <a:rPr sz="2400" spc="-27" dirty="0">
                <a:solidFill>
                  <a:srgbClr val="434343"/>
                </a:solidFill>
                <a:latin typeface="Microsoft Sans Serif"/>
                <a:cs typeface="Microsoft Sans Serif"/>
              </a:rPr>
              <a:t>Sniffing</a:t>
            </a:r>
            <a:endParaRPr sz="2400">
              <a:latin typeface="Microsoft Sans Serif"/>
              <a:cs typeface="Microsoft Sans Serif"/>
            </a:endParaRPr>
          </a:p>
          <a:p>
            <a:pPr marL="626518" indent="-517300">
              <a:spcBef>
                <a:spcPts val="1420"/>
              </a:spcBef>
              <a:buChar char="●"/>
              <a:tabLst>
                <a:tab pos="625671" algn="l"/>
                <a:tab pos="626518" algn="l"/>
              </a:tabLst>
            </a:pPr>
            <a:r>
              <a:rPr sz="2400" spc="-33" dirty="0">
                <a:solidFill>
                  <a:srgbClr val="434343"/>
                </a:solidFill>
                <a:latin typeface="Microsoft Sans Serif"/>
                <a:cs typeface="Microsoft Sans Serif"/>
              </a:rPr>
              <a:t>Filters</a:t>
            </a:r>
            <a:r>
              <a:rPr sz="2400" spc="-47" dirty="0">
                <a:solidFill>
                  <a:srgbClr val="434343"/>
                </a:solidFill>
                <a:latin typeface="Microsoft Sans Serif"/>
                <a:cs typeface="Microsoft Sans Serif"/>
              </a:rPr>
              <a:t> </a:t>
            </a:r>
            <a:r>
              <a:rPr sz="2400" b="1" spc="-67" dirty="0">
                <a:solidFill>
                  <a:srgbClr val="434343"/>
                </a:solidFill>
                <a:latin typeface="Arial"/>
                <a:cs typeface="Arial"/>
              </a:rPr>
              <a:t>(http/ssh)</a:t>
            </a:r>
            <a:endParaRPr sz="2400">
              <a:latin typeface="Arial"/>
              <a:cs typeface="Arial"/>
            </a:endParaRPr>
          </a:p>
          <a:p>
            <a:pPr marL="626518" indent="-517300">
              <a:spcBef>
                <a:spcPts val="1420"/>
              </a:spcBef>
              <a:buChar char="●"/>
              <a:tabLst>
                <a:tab pos="625671" algn="l"/>
                <a:tab pos="626518" algn="l"/>
              </a:tabLst>
            </a:pPr>
            <a:r>
              <a:rPr sz="2400" spc="-40" dirty="0">
                <a:solidFill>
                  <a:srgbClr val="434343"/>
                </a:solidFill>
                <a:latin typeface="Microsoft Sans Serif"/>
                <a:cs typeface="Microsoft Sans Serif"/>
              </a:rPr>
              <a:t>Packets</a:t>
            </a:r>
            <a:r>
              <a:rPr sz="2400" spc="-60" dirty="0">
                <a:solidFill>
                  <a:srgbClr val="434343"/>
                </a:solidFill>
                <a:latin typeface="Microsoft Sans Serif"/>
                <a:cs typeface="Microsoft Sans Serif"/>
              </a:rPr>
              <a:t> </a:t>
            </a:r>
            <a:r>
              <a:rPr sz="2400" b="1" spc="-87" dirty="0">
                <a:solidFill>
                  <a:srgbClr val="434343"/>
                </a:solidFill>
                <a:latin typeface="Arial"/>
                <a:cs typeface="Arial"/>
              </a:rPr>
              <a:t>(GET/POST)</a:t>
            </a:r>
            <a:endParaRPr sz="24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1298" y="3028761"/>
            <a:ext cx="2710180" cy="755762"/>
          </a:xfrm>
          <a:prstGeom prst="rect">
            <a:avLst/>
          </a:prstGeom>
        </p:spPr>
        <p:txBody>
          <a:bodyPr vert="horz" wrap="square" lIns="0" tIns="16933" rIns="0" bIns="0" rtlCol="0" anchor="ctr">
            <a:spAutoFit/>
          </a:bodyPr>
          <a:lstStyle/>
          <a:p>
            <a:pPr marL="16933">
              <a:lnSpc>
                <a:spcPct val="100000"/>
              </a:lnSpc>
              <a:spcBef>
                <a:spcPts val="133"/>
              </a:spcBef>
            </a:pPr>
            <a:r>
              <a:rPr sz="4800" spc="-67" dirty="0"/>
              <a:t>Wireshark</a:t>
            </a:r>
            <a:endParaRPr sz="4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727601"/>
            <a:ext cx="12192000" cy="131233"/>
          </a:xfrm>
          <a:custGeom>
            <a:avLst/>
            <a:gdLst/>
            <a:ahLst/>
            <a:cxnLst/>
            <a:rect l="l" t="t" r="r" b="b"/>
            <a:pathLst>
              <a:path w="9144000" h="98425">
                <a:moveTo>
                  <a:pt x="9143999" y="97799"/>
                </a:moveTo>
                <a:lnTo>
                  <a:pt x="0" y="97799"/>
                </a:lnTo>
                <a:lnTo>
                  <a:pt x="0" y="0"/>
                </a:lnTo>
                <a:lnTo>
                  <a:pt x="9143999" y="0"/>
                </a:lnTo>
                <a:lnTo>
                  <a:pt x="9143999" y="97799"/>
                </a:lnTo>
                <a:close/>
              </a:path>
            </a:pathLst>
          </a:custGeom>
          <a:solidFill>
            <a:srgbClr val="63D197"/>
          </a:solidFill>
        </p:spPr>
        <p:txBody>
          <a:bodyPr wrap="square" lIns="0" tIns="0" rIns="0" bIns="0" rtlCol="0"/>
          <a:lstStyle/>
          <a:p>
            <a:endParaRPr sz="2400"/>
          </a:p>
        </p:txBody>
      </p:sp>
      <p:sp>
        <p:nvSpPr>
          <p:cNvPr id="3" name="object 3"/>
          <p:cNvSpPr txBox="1"/>
          <p:nvPr/>
        </p:nvSpPr>
        <p:spPr>
          <a:xfrm>
            <a:off x="512967" y="671767"/>
            <a:ext cx="5080847" cy="591551"/>
          </a:xfrm>
          <a:prstGeom prst="rect">
            <a:avLst/>
          </a:prstGeom>
        </p:spPr>
        <p:txBody>
          <a:bodyPr vert="horz" wrap="square" lIns="0" tIns="16933" rIns="0" bIns="0" rtlCol="0">
            <a:spAutoFit/>
          </a:bodyPr>
          <a:lstStyle/>
          <a:p>
            <a:pPr marL="16933">
              <a:spcBef>
                <a:spcPts val="133"/>
              </a:spcBef>
            </a:pPr>
            <a:r>
              <a:rPr sz="3733" spc="-253" dirty="0">
                <a:solidFill>
                  <a:srgbClr val="202729"/>
                </a:solidFill>
                <a:latin typeface="Microsoft Sans Serif"/>
                <a:cs typeface="Microsoft Sans Serif"/>
              </a:rPr>
              <a:t>ARP</a:t>
            </a:r>
            <a:r>
              <a:rPr sz="3733" spc="-33" dirty="0">
                <a:solidFill>
                  <a:srgbClr val="202729"/>
                </a:solidFill>
                <a:latin typeface="Microsoft Sans Serif"/>
                <a:cs typeface="Microsoft Sans Serif"/>
              </a:rPr>
              <a:t> </a:t>
            </a:r>
            <a:r>
              <a:rPr sz="3733" spc="-53" dirty="0">
                <a:solidFill>
                  <a:srgbClr val="202729"/>
                </a:solidFill>
                <a:latin typeface="Microsoft Sans Serif"/>
                <a:cs typeface="Microsoft Sans Serif"/>
              </a:rPr>
              <a:t>Poisoning:</a:t>
            </a:r>
            <a:r>
              <a:rPr sz="3733" spc="-33" dirty="0">
                <a:solidFill>
                  <a:srgbClr val="202729"/>
                </a:solidFill>
                <a:latin typeface="Microsoft Sans Serif"/>
                <a:cs typeface="Microsoft Sans Serif"/>
              </a:rPr>
              <a:t> </a:t>
            </a:r>
            <a:r>
              <a:rPr sz="3733" spc="-7" dirty="0">
                <a:solidFill>
                  <a:srgbClr val="202729"/>
                </a:solidFill>
                <a:latin typeface="Microsoft Sans Serif"/>
                <a:cs typeface="Microsoft Sans Serif"/>
              </a:rPr>
              <a:t>Concept</a:t>
            </a:r>
            <a:endParaRPr sz="3733">
              <a:latin typeface="Microsoft Sans Serif"/>
              <a:cs typeface="Microsoft Sans Serif"/>
            </a:endParaRPr>
          </a:p>
        </p:txBody>
      </p:sp>
      <p:sp>
        <p:nvSpPr>
          <p:cNvPr id="4" name="object 4"/>
          <p:cNvSpPr txBox="1"/>
          <p:nvPr/>
        </p:nvSpPr>
        <p:spPr>
          <a:xfrm>
            <a:off x="512968" y="1466868"/>
            <a:ext cx="10413153" cy="828924"/>
          </a:xfrm>
          <a:prstGeom prst="rect">
            <a:avLst/>
          </a:prstGeom>
        </p:spPr>
        <p:txBody>
          <a:bodyPr vert="horz" wrap="square" lIns="0" tIns="16933" rIns="0" bIns="0" rtlCol="0">
            <a:spAutoFit/>
          </a:bodyPr>
          <a:lstStyle/>
          <a:p>
            <a:pPr marL="16933" marR="6773">
              <a:lnSpc>
                <a:spcPct val="114599"/>
              </a:lnSpc>
              <a:spcBef>
                <a:spcPts val="133"/>
              </a:spcBef>
            </a:pPr>
            <a:r>
              <a:rPr sz="2400" spc="-20" dirty="0">
                <a:solidFill>
                  <a:srgbClr val="434343"/>
                </a:solidFill>
                <a:latin typeface="Microsoft Sans Serif"/>
                <a:cs typeface="Microsoft Sans Serif"/>
              </a:rPr>
              <a:t>An </a:t>
            </a:r>
            <a:r>
              <a:rPr sz="2400" spc="-7" dirty="0">
                <a:solidFill>
                  <a:srgbClr val="434343"/>
                </a:solidFill>
                <a:latin typeface="Microsoft Sans Serif"/>
                <a:cs typeface="Microsoft Sans Serif"/>
              </a:rPr>
              <a:t>attacker</a:t>
            </a:r>
            <a:r>
              <a:rPr sz="2400" spc="-20" dirty="0">
                <a:solidFill>
                  <a:srgbClr val="434343"/>
                </a:solidFill>
                <a:latin typeface="Microsoft Sans Serif"/>
                <a:cs typeface="Microsoft Sans Serif"/>
              </a:rPr>
              <a:t> </a:t>
            </a:r>
            <a:r>
              <a:rPr sz="2400" spc="-33" dirty="0">
                <a:solidFill>
                  <a:srgbClr val="434343"/>
                </a:solidFill>
                <a:latin typeface="Microsoft Sans Serif"/>
                <a:cs typeface="Microsoft Sans Serif"/>
              </a:rPr>
              <a:t>associates</a:t>
            </a:r>
            <a:r>
              <a:rPr sz="2400" spc="-20" dirty="0">
                <a:solidFill>
                  <a:srgbClr val="434343"/>
                </a:solidFill>
                <a:latin typeface="Microsoft Sans Serif"/>
                <a:cs typeface="Microsoft Sans Serif"/>
              </a:rPr>
              <a:t> </a:t>
            </a:r>
            <a:r>
              <a:rPr sz="2400" spc="-40" dirty="0">
                <a:solidFill>
                  <a:srgbClr val="434343"/>
                </a:solidFill>
                <a:latin typeface="Microsoft Sans Serif"/>
                <a:cs typeface="Microsoft Sans Serif"/>
              </a:rPr>
              <a:t>his</a:t>
            </a:r>
            <a:r>
              <a:rPr sz="2400" spc="-13" dirty="0">
                <a:solidFill>
                  <a:srgbClr val="434343"/>
                </a:solidFill>
                <a:latin typeface="Microsoft Sans Serif"/>
                <a:cs typeface="Microsoft Sans Serif"/>
              </a:rPr>
              <a:t> </a:t>
            </a:r>
            <a:r>
              <a:rPr sz="2400" spc="-67" dirty="0">
                <a:solidFill>
                  <a:srgbClr val="434343"/>
                </a:solidFill>
                <a:latin typeface="Microsoft Sans Serif"/>
                <a:cs typeface="Microsoft Sans Serif"/>
              </a:rPr>
              <a:t>MAC</a:t>
            </a:r>
            <a:r>
              <a:rPr sz="2400" spc="-20" dirty="0">
                <a:solidFill>
                  <a:srgbClr val="434343"/>
                </a:solidFill>
                <a:latin typeface="Microsoft Sans Serif"/>
                <a:cs typeface="Microsoft Sans Serif"/>
              </a:rPr>
              <a:t> address </a:t>
            </a:r>
            <a:r>
              <a:rPr sz="2400" spc="7" dirty="0">
                <a:solidFill>
                  <a:srgbClr val="434343"/>
                </a:solidFill>
                <a:latin typeface="Microsoft Sans Serif"/>
                <a:cs typeface="Microsoft Sans Serif"/>
              </a:rPr>
              <a:t>with</a:t>
            </a:r>
            <a:r>
              <a:rPr sz="2400" spc="-13" dirty="0">
                <a:solidFill>
                  <a:srgbClr val="434343"/>
                </a:solidFill>
                <a:latin typeface="Microsoft Sans Serif"/>
                <a:cs typeface="Microsoft Sans Serif"/>
              </a:rPr>
              <a:t> </a:t>
            </a:r>
            <a:r>
              <a:rPr sz="2400" spc="13" dirty="0">
                <a:solidFill>
                  <a:srgbClr val="434343"/>
                </a:solidFill>
                <a:latin typeface="Microsoft Sans Serif"/>
                <a:cs typeface="Microsoft Sans Serif"/>
              </a:rPr>
              <a:t>the</a:t>
            </a:r>
            <a:r>
              <a:rPr sz="2400" spc="-20" dirty="0">
                <a:solidFill>
                  <a:srgbClr val="434343"/>
                </a:solidFill>
                <a:latin typeface="Microsoft Sans Serif"/>
                <a:cs typeface="Microsoft Sans Serif"/>
              </a:rPr>
              <a:t> </a:t>
            </a:r>
            <a:r>
              <a:rPr sz="2400" spc="-147" dirty="0">
                <a:solidFill>
                  <a:srgbClr val="434343"/>
                </a:solidFill>
                <a:latin typeface="Microsoft Sans Serif"/>
                <a:cs typeface="Microsoft Sans Serif"/>
              </a:rPr>
              <a:t>IP</a:t>
            </a:r>
            <a:r>
              <a:rPr sz="2400" spc="-20" dirty="0">
                <a:solidFill>
                  <a:srgbClr val="434343"/>
                </a:solidFill>
                <a:latin typeface="Microsoft Sans Serif"/>
                <a:cs typeface="Microsoft Sans Serif"/>
              </a:rPr>
              <a:t> address</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of</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another</a:t>
            </a:r>
            <a:r>
              <a:rPr sz="2400" spc="-20" dirty="0">
                <a:solidFill>
                  <a:srgbClr val="434343"/>
                </a:solidFill>
                <a:latin typeface="Microsoft Sans Serif"/>
                <a:cs typeface="Microsoft Sans Serif"/>
              </a:rPr>
              <a:t> </a:t>
            </a:r>
            <a:r>
              <a:rPr sz="2400" spc="-27" dirty="0">
                <a:solidFill>
                  <a:srgbClr val="434343"/>
                </a:solidFill>
                <a:latin typeface="Microsoft Sans Serif"/>
                <a:cs typeface="Microsoft Sans Serif"/>
              </a:rPr>
              <a:t>host, </a:t>
            </a:r>
            <a:r>
              <a:rPr sz="2400" spc="-20" dirty="0">
                <a:solidFill>
                  <a:srgbClr val="434343"/>
                </a:solidFill>
                <a:latin typeface="Microsoft Sans Serif"/>
                <a:cs typeface="Microsoft Sans Serif"/>
              </a:rPr>
              <a:t> </a:t>
            </a:r>
            <a:r>
              <a:rPr sz="2400" spc="-27" dirty="0">
                <a:solidFill>
                  <a:srgbClr val="434343"/>
                </a:solidFill>
                <a:latin typeface="Microsoft Sans Serif"/>
                <a:cs typeface="Microsoft Sans Serif"/>
              </a:rPr>
              <a:t>causing</a:t>
            </a:r>
            <a:r>
              <a:rPr sz="2400" spc="-20" dirty="0">
                <a:solidFill>
                  <a:srgbClr val="434343"/>
                </a:solidFill>
                <a:latin typeface="Microsoft Sans Serif"/>
                <a:cs typeface="Microsoft Sans Serif"/>
              </a:rPr>
              <a:t> </a:t>
            </a:r>
            <a:r>
              <a:rPr sz="2400" spc="-40" dirty="0">
                <a:solidFill>
                  <a:srgbClr val="434343"/>
                </a:solidFill>
                <a:latin typeface="Microsoft Sans Serif"/>
                <a:cs typeface="Microsoft Sans Serif"/>
              </a:rPr>
              <a:t>any</a:t>
            </a:r>
            <a:r>
              <a:rPr sz="2400" spc="-13" dirty="0">
                <a:solidFill>
                  <a:srgbClr val="434343"/>
                </a:solidFill>
                <a:latin typeface="Microsoft Sans Serif"/>
                <a:cs typeface="Microsoft Sans Serif"/>
              </a:rPr>
              <a:t> </a:t>
            </a:r>
            <a:r>
              <a:rPr sz="2400" spc="-7" dirty="0">
                <a:solidFill>
                  <a:srgbClr val="434343"/>
                </a:solidFill>
                <a:latin typeface="Microsoft Sans Serif"/>
                <a:cs typeface="Microsoft Sans Serif"/>
              </a:rPr>
              <a:t>traffic</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meant </a:t>
            </a:r>
            <a:r>
              <a:rPr sz="2400" spc="13" dirty="0">
                <a:solidFill>
                  <a:srgbClr val="434343"/>
                </a:solidFill>
                <a:latin typeface="Microsoft Sans Serif"/>
                <a:cs typeface="Microsoft Sans Serif"/>
              </a:rPr>
              <a:t>for</a:t>
            </a:r>
            <a:r>
              <a:rPr sz="2400" spc="-13" dirty="0">
                <a:solidFill>
                  <a:srgbClr val="434343"/>
                </a:solidFill>
                <a:latin typeface="Microsoft Sans Serif"/>
                <a:cs typeface="Microsoft Sans Serif"/>
              </a:rPr>
              <a:t> </a:t>
            </a:r>
            <a:r>
              <a:rPr sz="2400" spc="-7" dirty="0">
                <a:solidFill>
                  <a:srgbClr val="434343"/>
                </a:solidFill>
                <a:latin typeface="Microsoft Sans Serif"/>
                <a:cs typeface="Microsoft Sans Serif"/>
              </a:rPr>
              <a:t>that</a:t>
            </a:r>
            <a:r>
              <a:rPr sz="2400" spc="-13" dirty="0">
                <a:solidFill>
                  <a:srgbClr val="434343"/>
                </a:solidFill>
                <a:latin typeface="Microsoft Sans Serif"/>
                <a:cs typeface="Microsoft Sans Serif"/>
              </a:rPr>
              <a:t> </a:t>
            </a:r>
            <a:r>
              <a:rPr sz="2400" spc="-147" dirty="0">
                <a:solidFill>
                  <a:srgbClr val="434343"/>
                </a:solidFill>
                <a:latin typeface="Microsoft Sans Serif"/>
                <a:cs typeface="Microsoft Sans Serif"/>
              </a:rPr>
              <a:t>IP</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address </a:t>
            </a:r>
            <a:r>
              <a:rPr sz="2400" spc="33" dirty="0">
                <a:solidFill>
                  <a:srgbClr val="434343"/>
                </a:solidFill>
                <a:latin typeface="Microsoft Sans Serif"/>
                <a:cs typeface="Microsoft Sans Serif"/>
              </a:rPr>
              <a:t>to</a:t>
            </a:r>
            <a:r>
              <a:rPr sz="2400" spc="-13" dirty="0">
                <a:solidFill>
                  <a:srgbClr val="434343"/>
                </a:solidFill>
                <a:latin typeface="Microsoft Sans Serif"/>
                <a:cs typeface="Microsoft Sans Serif"/>
              </a:rPr>
              <a:t> </a:t>
            </a:r>
            <a:r>
              <a:rPr sz="2400" spc="27" dirty="0">
                <a:solidFill>
                  <a:srgbClr val="434343"/>
                </a:solidFill>
                <a:latin typeface="Microsoft Sans Serif"/>
                <a:cs typeface="Microsoft Sans Serif"/>
              </a:rPr>
              <a:t>be</a:t>
            </a:r>
            <a:r>
              <a:rPr sz="2400" spc="-13" dirty="0">
                <a:solidFill>
                  <a:srgbClr val="434343"/>
                </a:solidFill>
                <a:latin typeface="Microsoft Sans Serif"/>
                <a:cs typeface="Microsoft Sans Serif"/>
              </a:rPr>
              <a:t> sent </a:t>
            </a:r>
            <a:r>
              <a:rPr sz="2400" spc="33" dirty="0">
                <a:solidFill>
                  <a:srgbClr val="434343"/>
                </a:solidFill>
                <a:latin typeface="Microsoft Sans Serif"/>
                <a:cs typeface="Microsoft Sans Serif"/>
              </a:rPr>
              <a:t>to</a:t>
            </a:r>
            <a:r>
              <a:rPr sz="2400" spc="-20" dirty="0">
                <a:solidFill>
                  <a:srgbClr val="434343"/>
                </a:solidFill>
                <a:latin typeface="Microsoft Sans Serif"/>
                <a:cs typeface="Microsoft Sans Serif"/>
              </a:rPr>
              <a:t> </a:t>
            </a:r>
            <a:r>
              <a:rPr sz="2400" spc="13" dirty="0">
                <a:solidFill>
                  <a:srgbClr val="434343"/>
                </a:solidFill>
                <a:latin typeface="Microsoft Sans Serif"/>
                <a:cs typeface="Microsoft Sans Serif"/>
              </a:rPr>
              <a:t>the</a:t>
            </a:r>
            <a:r>
              <a:rPr sz="2400" spc="-13" dirty="0">
                <a:solidFill>
                  <a:srgbClr val="434343"/>
                </a:solidFill>
                <a:latin typeface="Microsoft Sans Serif"/>
                <a:cs typeface="Microsoft Sans Serif"/>
              </a:rPr>
              <a:t> </a:t>
            </a:r>
            <a:r>
              <a:rPr sz="2400" spc="-7" dirty="0">
                <a:solidFill>
                  <a:srgbClr val="434343"/>
                </a:solidFill>
                <a:latin typeface="Microsoft Sans Serif"/>
                <a:cs typeface="Microsoft Sans Serif"/>
              </a:rPr>
              <a:t>attacker</a:t>
            </a:r>
            <a:r>
              <a:rPr sz="2400" spc="-13" dirty="0">
                <a:solidFill>
                  <a:srgbClr val="434343"/>
                </a:solidFill>
                <a:latin typeface="Microsoft Sans Serif"/>
                <a:cs typeface="Microsoft Sans Serif"/>
              </a:rPr>
              <a:t> </a:t>
            </a:r>
            <a:r>
              <a:rPr sz="2400" spc="-27" dirty="0">
                <a:solidFill>
                  <a:srgbClr val="434343"/>
                </a:solidFill>
                <a:latin typeface="Microsoft Sans Serif"/>
                <a:cs typeface="Microsoft Sans Serif"/>
              </a:rPr>
              <a:t>instead.</a:t>
            </a:r>
            <a:endParaRPr sz="2400">
              <a:latin typeface="Microsoft Sans Serif"/>
              <a:cs typeface="Microsoft Sans Serif"/>
            </a:endParaRPr>
          </a:p>
        </p:txBody>
      </p:sp>
      <p:grpSp>
        <p:nvGrpSpPr>
          <p:cNvPr id="5" name="object 5"/>
          <p:cNvGrpSpPr/>
          <p:nvPr/>
        </p:nvGrpSpPr>
        <p:grpSpPr>
          <a:xfrm>
            <a:off x="1712800" y="2897967"/>
            <a:ext cx="8190653" cy="3578013"/>
            <a:chOff x="1284600" y="2173475"/>
            <a:chExt cx="6142990" cy="2683510"/>
          </a:xfrm>
        </p:grpSpPr>
        <p:pic>
          <p:nvPicPr>
            <p:cNvPr id="6" name="object 6"/>
            <p:cNvPicPr/>
            <p:nvPr/>
          </p:nvPicPr>
          <p:blipFill>
            <a:blip r:embed="rId2" cstate="print"/>
            <a:stretch>
              <a:fillRect/>
            </a:stretch>
          </p:blipFill>
          <p:spPr>
            <a:xfrm>
              <a:off x="1284600" y="2173475"/>
              <a:ext cx="6142574" cy="2656236"/>
            </a:xfrm>
            <a:prstGeom prst="rect">
              <a:avLst/>
            </a:prstGeom>
          </p:spPr>
        </p:pic>
        <p:sp>
          <p:nvSpPr>
            <p:cNvPr id="7" name="object 7"/>
            <p:cNvSpPr/>
            <p:nvPr/>
          </p:nvSpPr>
          <p:spPr>
            <a:xfrm>
              <a:off x="2606974" y="3400824"/>
              <a:ext cx="3366770" cy="1446530"/>
            </a:xfrm>
            <a:custGeom>
              <a:avLst/>
              <a:gdLst/>
              <a:ahLst/>
              <a:cxnLst/>
              <a:rect l="l" t="t" r="r" b="b"/>
              <a:pathLst>
                <a:path w="3366770" h="1446529">
                  <a:moveTo>
                    <a:pt x="0" y="0"/>
                  </a:moveTo>
                  <a:lnTo>
                    <a:pt x="1136999" y="0"/>
                  </a:lnTo>
                  <a:lnTo>
                    <a:pt x="1136999" y="176399"/>
                  </a:lnTo>
                  <a:lnTo>
                    <a:pt x="0" y="176399"/>
                  </a:lnTo>
                  <a:lnTo>
                    <a:pt x="0" y="0"/>
                  </a:lnTo>
                  <a:close/>
                </a:path>
                <a:path w="3366770" h="1446529">
                  <a:moveTo>
                    <a:pt x="2229399" y="0"/>
                  </a:moveTo>
                  <a:lnTo>
                    <a:pt x="3366399" y="0"/>
                  </a:lnTo>
                  <a:lnTo>
                    <a:pt x="3366399" y="176399"/>
                  </a:lnTo>
                  <a:lnTo>
                    <a:pt x="2229399" y="176399"/>
                  </a:lnTo>
                  <a:lnTo>
                    <a:pt x="2229399" y="0"/>
                  </a:lnTo>
                  <a:close/>
                </a:path>
                <a:path w="3366770" h="1446529">
                  <a:moveTo>
                    <a:pt x="1185999" y="1269674"/>
                  </a:moveTo>
                  <a:lnTo>
                    <a:pt x="2229399" y="1269674"/>
                  </a:lnTo>
                  <a:lnTo>
                    <a:pt x="2229399" y="1446074"/>
                  </a:lnTo>
                  <a:lnTo>
                    <a:pt x="1185999" y="1446074"/>
                  </a:lnTo>
                  <a:lnTo>
                    <a:pt x="1185999" y="1269674"/>
                  </a:lnTo>
                  <a:close/>
                </a:path>
              </a:pathLst>
            </a:custGeom>
            <a:ln w="19049">
              <a:solidFill>
                <a:srgbClr val="FF0000"/>
              </a:solidFill>
            </a:ln>
          </p:spPr>
          <p:txBody>
            <a:bodyPr wrap="square" lIns="0" tIns="0" rIns="0" bIns="0" rtlCol="0"/>
            <a:lstStyle/>
            <a:p>
              <a:endParaRPr sz="2400"/>
            </a:p>
          </p:txBody>
        </p:sp>
        <p:sp>
          <p:nvSpPr>
            <p:cNvPr id="8" name="object 8"/>
            <p:cNvSpPr/>
            <p:nvPr/>
          </p:nvSpPr>
          <p:spPr>
            <a:xfrm>
              <a:off x="1489700" y="3690499"/>
              <a:ext cx="1303655" cy="416559"/>
            </a:xfrm>
            <a:custGeom>
              <a:avLst/>
              <a:gdLst/>
              <a:ahLst/>
              <a:cxnLst/>
              <a:rect l="l" t="t" r="r" b="b"/>
              <a:pathLst>
                <a:path w="1303655" h="416560">
                  <a:moveTo>
                    <a:pt x="1303499" y="416099"/>
                  </a:moveTo>
                  <a:lnTo>
                    <a:pt x="0" y="416099"/>
                  </a:lnTo>
                  <a:lnTo>
                    <a:pt x="0" y="0"/>
                  </a:lnTo>
                  <a:lnTo>
                    <a:pt x="1303499" y="0"/>
                  </a:lnTo>
                  <a:lnTo>
                    <a:pt x="1303499" y="416099"/>
                  </a:lnTo>
                  <a:close/>
                </a:path>
              </a:pathLst>
            </a:custGeom>
            <a:solidFill>
              <a:srgbClr val="FFFFFF"/>
            </a:solidFill>
          </p:spPr>
          <p:txBody>
            <a:bodyPr wrap="square" lIns="0" tIns="0" rIns="0" bIns="0" rtlCol="0"/>
            <a:lstStyle/>
            <a:p>
              <a:endParaRPr sz="2400"/>
            </a:p>
          </p:txBody>
        </p:sp>
        <p:sp>
          <p:nvSpPr>
            <p:cNvPr id="9" name="object 9"/>
            <p:cNvSpPr/>
            <p:nvPr/>
          </p:nvSpPr>
          <p:spPr>
            <a:xfrm>
              <a:off x="1489700" y="3690499"/>
              <a:ext cx="1303655" cy="416559"/>
            </a:xfrm>
            <a:custGeom>
              <a:avLst/>
              <a:gdLst/>
              <a:ahLst/>
              <a:cxnLst/>
              <a:rect l="l" t="t" r="r" b="b"/>
              <a:pathLst>
                <a:path w="1303655" h="416560">
                  <a:moveTo>
                    <a:pt x="0" y="0"/>
                  </a:moveTo>
                  <a:lnTo>
                    <a:pt x="1303499" y="0"/>
                  </a:lnTo>
                  <a:lnTo>
                    <a:pt x="1303499" y="416099"/>
                  </a:lnTo>
                  <a:lnTo>
                    <a:pt x="0" y="416099"/>
                  </a:lnTo>
                  <a:lnTo>
                    <a:pt x="0" y="0"/>
                  </a:lnTo>
                  <a:close/>
                </a:path>
              </a:pathLst>
            </a:custGeom>
            <a:ln w="9524">
              <a:solidFill>
                <a:srgbClr val="FFFFFF"/>
              </a:solidFill>
            </a:ln>
          </p:spPr>
          <p:txBody>
            <a:bodyPr wrap="square" lIns="0" tIns="0" rIns="0" bIns="0" rtlCol="0"/>
            <a:lstStyle/>
            <a:p>
              <a:endParaRPr sz="2400"/>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0586" y="2057421"/>
            <a:ext cx="2991273" cy="1975755"/>
          </a:xfrm>
          <a:prstGeom prst="rect">
            <a:avLst/>
          </a:prstGeom>
        </p:spPr>
        <p:txBody>
          <a:bodyPr vert="horz" wrap="square" lIns="0" tIns="450427" rIns="0" bIns="0" rtlCol="0" anchor="ctr">
            <a:spAutoFit/>
          </a:bodyPr>
          <a:lstStyle/>
          <a:p>
            <a:pPr algn="ctr">
              <a:lnSpc>
                <a:spcPct val="100000"/>
              </a:lnSpc>
              <a:spcBef>
                <a:spcPts val="3547"/>
              </a:spcBef>
            </a:pPr>
            <a:r>
              <a:rPr sz="6400" u="heavy" spc="13" dirty="0">
                <a:solidFill>
                  <a:srgbClr val="434343"/>
                </a:solidFill>
                <a:uFill>
                  <a:solidFill>
                    <a:srgbClr val="434343"/>
                  </a:solidFill>
                </a:uFill>
              </a:rPr>
              <a:t>ettercap</a:t>
            </a:r>
            <a:endParaRPr sz="6400"/>
          </a:p>
          <a:p>
            <a:pPr algn="ctr">
              <a:lnSpc>
                <a:spcPct val="100000"/>
              </a:lnSpc>
              <a:spcBef>
                <a:spcPts val="1280"/>
              </a:spcBef>
            </a:pPr>
            <a:r>
              <a:rPr sz="2400" spc="-7" dirty="0">
                <a:solidFill>
                  <a:srgbClr val="434343"/>
                </a:solidFill>
              </a:rPr>
              <a:t>sudo</a:t>
            </a:r>
            <a:r>
              <a:rPr sz="2400" spc="-80" dirty="0">
                <a:solidFill>
                  <a:srgbClr val="434343"/>
                </a:solidFill>
              </a:rPr>
              <a:t> </a:t>
            </a:r>
            <a:r>
              <a:rPr sz="2400" spc="7" dirty="0">
                <a:solidFill>
                  <a:srgbClr val="434343"/>
                </a:solidFill>
              </a:rPr>
              <a:t>ettercap</a:t>
            </a:r>
            <a:r>
              <a:rPr sz="2400" spc="-73" dirty="0">
                <a:solidFill>
                  <a:srgbClr val="434343"/>
                </a:solidFill>
              </a:rPr>
              <a:t> </a:t>
            </a:r>
            <a:r>
              <a:rPr sz="2400" spc="-120" dirty="0">
                <a:solidFill>
                  <a:srgbClr val="434343"/>
                </a:solidFill>
              </a:rPr>
              <a:t>-G</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3856567" cy="1371315"/>
          </a:xfrm>
          <a:prstGeom prst="rect">
            <a:avLst/>
          </a:prstGeom>
        </p:spPr>
        <p:txBody>
          <a:bodyPr vert="horz" wrap="square" lIns="0" tIns="16933" rIns="0" bIns="0" rtlCol="0" anchor="ctr">
            <a:spAutoFit/>
          </a:bodyPr>
          <a:lstStyle/>
          <a:p>
            <a:pPr marL="16933">
              <a:lnSpc>
                <a:spcPct val="100000"/>
              </a:lnSpc>
              <a:spcBef>
                <a:spcPts val="133"/>
              </a:spcBef>
            </a:pPr>
            <a:r>
              <a:rPr spc="-7" dirty="0"/>
              <a:t>Overview</a:t>
            </a:r>
            <a:r>
              <a:rPr spc="-133" dirty="0"/>
              <a:t> </a:t>
            </a:r>
            <a:r>
              <a:rPr spc="-40" dirty="0"/>
              <a:t>Ettercap</a:t>
            </a:r>
          </a:p>
        </p:txBody>
      </p:sp>
      <p:sp>
        <p:nvSpPr>
          <p:cNvPr id="3" name="object 3"/>
          <p:cNvSpPr txBox="1"/>
          <p:nvPr/>
        </p:nvSpPr>
        <p:spPr>
          <a:xfrm>
            <a:off x="512967" y="1621807"/>
            <a:ext cx="10994812" cy="4620859"/>
          </a:xfrm>
          <a:prstGeom prst="rect">
            <a:avLst/>
          </a:prstGeom>
        </p:spPr>
        <p:txBody>
          <a:bodyPr vert="horz" wrap="square" lIns="0" tIns="14393" rIns="0" bIns="0" rtlCol="0">
            <a:spAutoFit/>
          </a:bodyPr>
          <a:lstStyle/>
          <a:p>
            <a:pPr marL="16933" marR="6773">
              <a:lnSpc>
                <a:spcPct val="100699"/>
              </a:lnSpc>
              <a:spcBef>
                <a:spcPts val="113"/>
              </a:spcBef>
            </a:pPr>
            <a:r>
              <a:rPr sz="2400" spc="-27" dirty="0">
                <a:solidFill>
                  <a:srgbClr val="434343"/>
                </a:solidFill>
                <a:latin typeface="Microsoft Sans Serif"/>
                <a:cs typeface="Microsoft Sans Serif"/>
              </a:rPr>
              <a:t>Ettercap </a:t>
            </a:r>
            <a:r>
              <a:rPr sz="2400" spc="-47" dirty="0">
                <a:solidFill>
                  <a:srgbClr val="434343"/>
                </a:solidFill>
                <a:latin typeface="Microsoft Sans Serif"/>
                <a:cs typeface="Microsoft Sans Serif"/>
              </a:rPr>
              <a:t>is </a:t>
            </a:r>
            <a:r>
              <a:rPr sz="2400" spc="-73" dirty="0">
                <a:solidFill>
                  <a:srgbClr val="434343"/>
                </a:solidFill>
                <a:latin typeface="Microsoft Sans Serif"/>
                <a:cs typeface="Microsoft Sans Serif"/>
              </a:rPr>
              <a:t>a </a:t>
            </a:r>
            <a:r>
              <a:rPr sz="2400" spc="7" dirty="0">
                <a:solidFill>
                  <a:srgbClr val="434343"/>
                </a:solidFill>
                <a:latin typeface="Microsoft Sans Serif"/>
                <a:cs typeface="Microsoft Sans Serif"/>
                <a:hlinkClick r:id="rId2"/>
              </a:rPr>
              <a:t>free </a:t>
            </a:r>
            <a:r>
              <a:rPr sz="2400" spc="-13" dirty="0">
                <a:solidFill>
                  <a:srgbClr val="434343"/>
                </a:solidFill>
                <a:latin typeface="Microsoft Sans Serif"/>
                <a:cs typeface="Microsoft Sans Serif"/>
                <a:hlinkClick r:id="rId2"/>
              </a:rPr>
              <a:t>and </a:t>
            </a:r>
            <a:r>
              <a:rPr sz="2400" spc="20" dirty="0">
                <a:solidFill>
                  <a:srgbClr val="434343"/>
                </a:solidFill>
                <a:latin typeface="Microsoft Sans Serif"/>
                <a:cs typeface="Microsoft Sans Serif"/>
                <a:hlinkClick r:id="rId2"/>
              </a:rPr>
              <a:t>open </a:t>
            </a:r>
            <a:r>
              <a:rPr sz="2400" spc="-13" dirty="0">
                <a:solidFill>
                  <a:srgbClr val="434343"/>
                </a:solidFill>
                <a:latin typeface="Microsoft Sans Serif"/>
                <a:cs typeface="Microsoft Sans Serif"/>
                <a:hlinkClick r:id="rId2"/>
              </a:rPr>
              <a:t>source </a:t>
            </a:r>
            <a:r>
              <a:rPr sz="2400" spc="13" dirty="0">
                <a:solidFill>
                  <a:srgbClr val="434343"/>
                </a:solidFill>
                <a:latin typeface="Microsoft Sans Serif"/>
                <a:cs typeface="Microsoft Sans Serif"/>
                <a:hlinkClick r:id="rId3"/>
              </a:rPr>
              <a:t>network </a:t>
            </a:r>
            <a:r>
              <a:rPr sz="2400" spc="-13" dirty="0">
                <a:solidFill>
                  <a:srgbClr val="434343"/>
                </a:solidFill>
                <a:latin typeface="Microsoft Sans Serif"/>
                <a:cs typeface="Microsoft Sans Serif"/>
                <a:hlinkClick r:id="rId3"/>
              </a:rPr>
              <a:t>security </a:t>
            </a:r>
            <a:r>
              <a:rPr sz="2400" spc="27" dirty="0">
                <a:solidFill>
                  <a:srgbClr val="434343"/>
                </a:solidFill>
                <a:latin typeface="Microsoft Sans Serif"/>
                <a:cs typeface="Microsoft Sans Serif"/>
              </a:rPr>
              <a:t>tool </a:t>
            </a:r>
            <a:r>
              <a:rPr sz="2400" spc="13" dirty="0">
                <a:solidFill>
                  <a:srgbClr val="434343"/>
                </a:solidFill>
                <a:latin typeface="Microsoft Sans Serif"/>
                <a:cs typeface="Microsoft Sans Serif"/>
              </a:rPr>
              <a:t>for </a:t>
            </a:r>
            <a:r>
              <a:rPr sz="2400" spc="-20" dirty="0">
                <a:solidFill>
                  <a:srgbClr val="434343"/>
                </a:solidFill>
                <a:latin typeface="Microsoft Sans Serif"/>
                <a:cs typeface="Microsoft Sans Serif"/>
                <a:hlinkClick r:id="rId4"/>
              </a:rPr>
              <a:t>man-in-the-middle </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hlinkClick r:id="rId4"/>
              </a:rPr>
              <a:t>attacks </a:t>
            </a:r>
            <a:r>
              <a:rPr sz="2400" spc="7" dirty="0">
                <a:solidFill>
                  <a:srgbClr val="434343"/>
                </a:solidFill>
                <a:latin typeface="Microsoft Sans Serif"/>
                <a:cs typeface="Microsoft Sans Serif"/>
              </a:rPr>
              <a:t>on</a:t>
            </a:r>
            <a:r>
              <a:rPr sz="2400" spc="-13" dirty="0">
                <a:solidFill>
                  <a:srgbClr val="434343"/>
                </a:solidFill>
                <a:latin typeface="Microsoft Sans Serif"/>
                <a:cs typeface="Microsoft Sans Serif"/>
              </a:rPr>
              <a:t> </a:t>
            </a:r>
            <a:r>
              <a:rPr sz="2400" spc="-60" dirty="0">
                <a:solidFill>
                  <a:srgbClr val="434343"/>
                </a:solidFill>
                <a:latin typeface="Microsoft Sans Serif"/>
                <a:cs typeface="Microsoft Sans Serif"/>
              </a:rPr>
              <a:t>LAN</a:t>
            </a:r>
            <a:r>
              <a:rPr sz="2400" spc="-13" dirty="0">
                <a:solidFill>
                  <a:srgbClr val="434343"/>
                </a:solidFill>
                <a:latin typeface="Microsoft Sans Serif"/>
                <a:cs typeface="Microsoft Sans Serif"/>
              </a:rPr>
              <a:t> used </a:t>
            </a:r>
            <a:r>
              <a:rPr sz="2400" spc="13" dirty="0">
                <a:solidFill>
                  <a:srgbClr val="434343"/>
                </a:solidFill>
                <a:latin typeface="Microsoft Sans Serif"/>
                <a:cs typeface="Microsoft Sans Serif"/>
              </a:rPr>
              <a:t>for</a:t>
            </a:r>
            <a:r>
              <a:rPr sz="2400" spc="-13" dirty="0">
                <a:solidFill>
                  <a:srgbClr val="434343"/>
                </a:solidFill>
                <a:latin typeface="Microsoft Sans Serif"/>
                <a:cs typeface="Microsoft Sans Serif"/>
              </a:rPr>
              <a:t> </a:t>
            </a:r>
            <a:r>
              <a:rPr sz="2400" dirty="0">
                <a:solidFill>
                  <a:srgbClr val="434343"/>
                </a:solidFill>
                <a:latin typeface="Microsoft Sans Serif"/>
                <a:cs typeface="Microsoft Sans Serif"/>
              </a:rPr>
              <a:t>computer</a:t>
            </a:r>
            <a:r>
              <a:rPr sz="2400" spc="-13" dirty="0">
                <a:solidFill>
                  <a:srgbClr val="434343"/>
                </a:solidFill>
                <a:latin typeface="Microsoft Sans Serif"/>
                <a:cs typeface="Microsoft Sans Serif"/>
              </a:rPr>
              <a:t> </a:t>
            </a:r>
            <a:r>
              <a:rPr sz="2400" spc="13" dirty="0">
                <a:solidFill>
                  <a:srgbClr val="434343"/>
                </a:solidFill>
                <a:latin typeface="Microsoft Sans Serif"/>
                <a:cs typeface="Microsoft Sans Serif"/>
                <a:hlinkClick r:id="rId5"/>
              </a:rPr>
              <a:t>network</a:t>
            </a:r>
            <a:r>
              <a:rPr sz="2400" spc="-13" dirty="0">
                <a:solidFill>
                  <a:srgbClr val="434343"/>
                </a:solidFill>
                <a:latin typeface="Microsoft Sans Serif"/>
                <a:cs typeface="Microsoft Sans Serif"/>
                <a:hlinkClick r:id="rId5"/>
              </a:rPr>
              <a:t> </a:t>
            </a:r>
            <a:r>
              <a:rPr sz="2400" spc="20" dirty="0">
                <a:solidFill>
                  <a:srgbClr val="434343"/>
                </a:solidFill>
                <a:latin typeface="Microsoft Sans Serif"/>
                <a:cs typeface="Microsoft Sans Serif"/>
                <a:hlinkClick r:id="rId5"/>
              </a:rPr>
              <a:t>protocol</a:t>
            </a:r>
            <a:r>
              <a:rPr sz="2400" spc="-13" dirty="0">
                <a:solidFill>
                  <a:srgbClr val="434343"/>
                </a:solidFill>
                <a:latin typeface="Microsoft Sans Serif"/>
                <a:cs typeface="Microsoft Sans Serif"/>
                <a:hlinkClick r:id="rId5"/>
              </a:rPr>
              <a:t> </a:t>
            </a:r>
            <a:r>
              <a:rPr sz="2400" spc="-47" dirty="0">
                <a:solidFill>
                  <a:srgbClr val="434343"/>
                </a:solidFill>
                <a:latin typeface="Microsoft Sans Serif"/>
                <a:cs typeface="Microsoft Sans Serif"/>
              </a:rPr>
              <a:t>analysis</a:t>
            </a:r>
            <a:r>
              <a:rPr sz="2400" spc="-13" dirty="0">
                <a:solidFill>
                  <a:srgbClr val="434343"/>
                </a:solidFill>
                <a:latin typeface="Microsoft Sans Serif"/>
                <a:cs typeface="Microsoft Sans Serif"/>
              </a:rPr>
              <a:t> and </a:t>
            </a:r>
            <a:r>
              <a:rPr sz="2400" spc="-13" dirty="0">
                <a:solidFill>
                  <a:srgbClr val="434343"/>
                </a:solidFill>
                <a:latin typeface="Microsoft Sans Serif"/>
                <a:cs typeface="Microsoft Sans Serif"/>
                <a:hlinkClick r:id="rId6"/>
              </a:rPr>
              <a:t>security </a:t>
            </a:r>
            <a:r>
              <a:rPr sz="2400" spc="-13" dirty="0">
                <a:solidFill>
                  <a:srgbClr val="434343"/>
                </a:solidFill>
                <a:latin typeface="Microsoft Sans Serif"/>
                <a:cs typeface="Microsoft Sans Serif"/>
              </a:rPr>
              <a:t>auditing.</a:t>
            </a:r>
            <a:endParaRPr sz="2400">
              <a:latin typeface="Microsoft Sans Serif"/>
              <a:cs typeface="Microsoft Sans Serif"/>
            </a:endParaRPr>
          </a:p>
          <a:p>
            <a:pPr marL="16933">
              <a:spcBef>
                <a:spcPts val="2120"/>
              </a:spcBef>
            </a:pPr>
            <a:r>
              <a:rPr sz="2400" spc="-60" dirty="0">
                <a:solidFill>
                  <a:srgbClr val="434343"/>
                </a:solidFill>
                <a:latin typeface="Microsoft Sans Serif"/>
                <a:cs typeface="Microsoft Sans Serif"/>
              </a:rPr>
              <a:t>It:</a:t>
            </a:r>
            <a:endParaRPr sz="2400">
              <a:latin typeface="Microsoft Sans Serif"/>
              <a:cs typeface="Microsoft Sans Serif"/>
            </a:endParaRPr>
          </a:p>
          <a:p>
            <a:pPr marL="626518" indent="-396230">
              <a:spcBef>
                <a:spcPts val="2120"/>
              </a:spcBef>
              <a:buFont typeface="Microsoft Sans Serif"/>
              <a:buChar char="-"/>
              <a:tabLst>
                <a:tab pos="625671" algn="l"/>
                <a:tab pos="626518" algn="l"/>
              </a:tabLst>
            </a:pPr>
            <a:r>
              <a:rPr sz="2400" b="1" spc="-60" dirty="0">
                <a:solidFill>
                  <a:srgbClr val="434343"/>
                </a:solidFill>
                <a:latin typeface="Arial"/>
                <a:cs typeface="Arial"/>
              </a:rPr>
              <a:t>intercepts </a:t>
            </a:r>
            <a:r>
              <a:rPr sz="2400" spc="-13" dirty="0">
                <a:solidFill>
                  <a:srgbClr val="434343"/>
                </a:solidFill>
                <a:latin typeface="Microsoft Sans Serif"/>
                <a:cs typeface="Microsoft Sans Serif"/>
              </a:rPr>
              <a:t>and</a:t>
            </a:r>
            <a:r>
              <a:rPr sz="2400" spc="-27" dirty="0">
                <a:solidFill>
                  <a:srgbClr val="434343"/>
                </a:solidFill>
                <a:latin typeface="Microsoft Sans Serif"/>
                <a:cs typeface="Microsoft Sans Serif"/>
              </a:rPr>
              <a:t> </a:t>
            </a:r>
            <a:r>
              <a:rPr sz="2400" spc="-20" dirty="0">
                <a:solidFill>
                  <a:srgbClr val="434343"/>
                </a:solidFill>
                <a:latin typeface="Microsoft Sans Serif"/>
                <a:cs typeface="Microsoft Sans Serif"/>
              </a:rPr>
              <a:t>alters</a:t>
            </a:r>
            <a:r>
              <a:rPr sz="2400" spc="-27" dirty="0">
                <a:solidFill>
                  <a:srgbClr val="434343"/>
                </a:solidFill>
                <a:latin typeface="Microsoft Sans Serif"/>
                <a:cs typeface="Microsoft Sans Serif"/>
              </a:rPr>
              <a:t> </a:t>
            </a:r>
            <a:r>
              <a:rPr sz="2400" spc="-7" dirty="0">
                <a:solidFill>
                  <a:srgbClr val="434343"/>
                </a:solidFill>
                <a:latin typeface="Microsoft Sans Serif"/>
                <a:cs typeface="Microsoft Sans Serif"/>
              </a:rPr>
              <a:t>traffic</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on</a:t>
            </a:r>
            <a:r>
              <a:rPr sz="2400" spc="-27" dirty="0">
                <a:solidFill>
                  <a:srgbClr val="434343"/>
                </a:solidFill>
                <a:latin typeface="Microsoft Sans Serif"/>
                <a:cs typeface="Microsoft Sans Serif"/>
              </a:rPr>
              <a:t> </a:t>
            </a:r>
            <a:r>
              <a:rPr sz="2400" spc="-73" dirty="0">
                <a:solidFill>
                  <a:srgbClr val="434343"/>
                </a:solidFill>
                <a:latin typeface="Microsoft Sans Serif"/>
                <a:cs typeface="Microsoft Sans Serif"/>
              </a:rPr>
              <a:t>a</a:t>
            </a:r>
            <a:r>
              <a:rPr sz="2400" spc="-27" dirty="0">
                <a:solidFill>
                  <a:srgbClr val="434343"/>
                </a:solidFill>
                <a:latin typeface="Microsoft Sans Serif"/>
                <a:cs typeface="Microsoft Sans Serif"/>
              </a:rPr>
              <a:t> </a:t>
            </a:r>
            <a:r>
              <a:rPr sz="2400" spc="13" dirty="0">
                <a:solidFill>
                  <a:srgbClr val="434343"/>
                </a:solidFill>
                <a:latin typeface="Microsoft Sans Serif"/>
                <a:cs typeface="Microsoft Sans Serif"/>
              </a:rPr>
              <a:t>network</a:t>
            </a:r>
            <a:r>
              <a:rPr sz="2400" spc="-20" dirty="0">
                <a:solidFill>
                  <a:srgbClr val="434343"/>
                </a:solidFill>
                <a:latin typeface="Microsoft Sans Serif"/>
                <a:cs typeface="Microsoft Sans Serif"/>
              </a:rPr>
              <a:t> segment,</a:t>
            </a:r>
            <a:endParaRPr sz="2400">
              <a:latin typeface="Microsoft Sans Serif"/>
              <a:cs typeface="Microsoft Sans Serif"/>
            </a:endParaRPr>
          </a:p>
          <a:p>
            <a:pPr marL="626518" indent="-396230">
              <a:spcBef>
                <a:spcPts val="20"/>
              </a:spcBef>
              <a:buFont typeface="Microsoft Sans Serif"/>
              <a:buChar char="-"/>
              <a:tabLst>
                <a:tab pos="625671" algn="l"/>
                <a:tab pos="626518" algn="l"/>
              </a:tabLst>
            </a:pPr>
            <a:r>
              <a:rPr sz="2400" b="1" spc="-73" dirty="0">
                <a:solidFill>
                  <a:srgbClr val="434343"/>
                </a:solidFill>
                <a:latin typeface="Arial"/>
                <a:cs typeface="Arial"/>
              </a:rPr>
              <a:t>captures</a:t>
            </a:r>
            <a:r>
              <a:rPr sz="2400" b="1" spc="-87" dirty="0">
                <a:solidFill>
                  <a:srgbClr val="434343"/>
                </a:solidFill>
                <a:latin typeface="Arial"/>
                <a:cs typeface="Arial"/>
              </a:rPr>
              <a:t> </a:t>
            </a:r>
            <a:r>
              <a:rPr sz="2400" spc="-33" dirty="0">
                <a:solidFill>
                  <a:srgbClr val="434343"/>
                </a:solidFill>
                <a:latin typeface="Microsoft Sans Serif"/>
                <a:cs typeface="Microsoft Sans Serif"/>
              </a:rPr>
              <a:t>passwords,</a:t>
            </a:r>
            <a:endParaRPr sz="2400">
              <a:latin typeface="Microsoft Sans Serif"/>
              <a:cs typeface="Microsoft Sans Serif"/>
            </a:endParaRPr>
          </a:p>
          <a:p>
            <a:pPr marL="626518" marR="761134" indent="-396230">
              <a:lnSpc>
                <a:spcPct val="100699"/>
              </a:lnSpc>
              <a:buChar char="-"/>
              <a:tabLst>
                <a:tab pos="625671" algn="l"/>
                <a:tab pos="626518" algn="l"/>
              </a:tabLst>
            </a:pPr>
            <a:r>
              <a:rPr sz="2400" spc="-60" dirty="0">
                <a:solidFill>
                  <a:srgbClr val="434343"/>
                </a:solidFill>
                <a:latin typeface="Microsoft Sans Serif"/>
                <a:cs typeface="Microsoft Sans Serif"/>
              </a:rPr>
              <a:t>Has</a:t>
            </a:r>
            <a:r>
              <a:rPr sz="2400" spc="-13" dirty="0">
                <a:solidFill>
                  <a:srgbClr val="434343"/>
                </a:solidFill>
                <a:latin typeface="Microsoft Sans Serif"/>
                <a:cs typeface="Microsoft Sans Serif"/>
              </a:rPr>
              <a:t> </a:t>
            </a:r>
            <a:r>
              <a:rPr sz="2400" spc="13" dirty="0">
                <a:solidFill>
                  <a:srgbClr val="434343"/>
                </a:solidFill>
                <a:latin typeface="Microsoft Sans Serif"/>
                <a:cs typeface="Microsoft Sans Serif"/>
              </a:rPr>
              <a:t>powerful</a:t>
            </a:r>
            <a:r>
              <a:rPr sz="2400" spc="-13" dirty="0">
                <a:solidFill>
                  <a:srgbClr val="434343"/>
                </a:solidFill>
                <a:latin typeface="Microsoft Sans Serif"/>
                <a:cs typeface="Microsoft Sans Serif"/>
              </a:rPr>
              <a:t> </a:t>
            </a:r>
            <a:r>
              <a:rPr sz="2400" spc="-67" dirty="0">
                <a:solidFill>
                  <a:srgbClr val="434343"/>
                </a:solidFill>
                <a:latin typeface="Microsoft Sans Serif"/>
                <a:cs typeface="Microsoft Sans Serif"/>
              </a:rPr>
              <a:t>(and</a:t>
            </a:r>
            <a:r>
              <a:rPr sz="2400" spc="-13" dirty="0">
                <a:solidFill>
                  <a:srgbClr val="434343"/>
                </a:solidFill>
                <a:latin typeface="Microsoft Sans Serif"/>
                <a:cs typeface="Microsoft Sans Serif"/>
              </a:rPr>
              <a:t> </a:t>
            </a:r>
            <a:r>
              <a:rPr sz="2400" spc="-47" dirty="0">
                <a:solidFill>
                  <a:srgbClr val="434343"/>
                </a:solidFill>
                <a:latin typeface="Microsoft Sans Serif"/>
                <a:cs typeface="Microsoft Sans Serif"/>
              </a:rPr>
              <a:t>easy</a:t>
            </a:r>
            <a:r>
              <a:rPr sz="2400" spc="-13" dirty="0">
                <a:solidFill>
                  <a:srgbClr val="434343"/>
                </a:solidFill>
                <a:latin typeface="Microsoft Sans Serif"/>
                <a:cs typeface="Microsoft Sans Serif"/>
              </a:rPr>
              <a:t> </a:t>
            </a:r>
            <a:r>
              <a:rPr sz="2400" spc="33" dirty="0">
                <a:solidFill>
                  <a:srgbClr val="434343"/>
                </a:solidFill>
                <a:latin typeface="Microsoft Sans Serif"/>
                <a:cs typeface="Microsoft Sans Serif"/>
              </a:rPr>
              <a:t>to</a:t>
            </a:r>
            <a:r>
              <a:rPr sz="2400" spc="-13" dirty="0">
                <a:solidFill>
                  <a:srgbClr val="434343"/>
                </a:solidFill>
                <a:latin typeface="Microsoft Sans Serif"/>
                <a:cs typeface="Microsoft Sans Serif"/>
              </a:rPr>
              <a:t> </a:t>
            </a:r>
            <a:r>
              <a:rPr sz="2400" spc="-73" dirty="0">
                <a:solidFill>
                  <a:srgbClr val="434343"/>
                </a:solidFill>
                <a:latin typeface="Microsoft Sans Serif"/>
                <a:cs typeface="Microsoft Sans Serif"/>
              </a:rPr>
              <a:t>use)</a:t>
            </a:r>
            <a:r>
              <a:rPr sz="2400" spc="-13" dirty="0">
                <a:solidFill>
                  <a:srgbClr val="434343"/>
                </a:solidFill>
                <a:latin typeface="Microsoft Sans Serif"/>
                <a:cs typeface="Microsoft Sans Serif"/>
              </a:rPr>
              <a:t> </a:t>
            </a:r>
            <a:r>
              <a:rPr sz="2400" spc="7" dirty="0">
                <a:solidFill>
                  <a:srgbClr val="434343"/>
                </a:solidFill>
                <a:latin typeface="Microsoft Sans Serif"/>
                <a:cs typeface="Microsoft Sans Serif"/>
              </a:rPr>
              <a:t>filtering</a:t>
            </a:r>
            <a:r>
              <a:rPr sz="2400" spc="-13" dirty="0">
                <a:solidFill>
                  <a:srgbClr val="434343"/>
                </a:solidFill>
                <a:latin typeface="Microsoft Sans Serif"/>
                <a:cs typeface="Microsoft Sans Serif"/>
              </a:rPr>
              <a:t> language </a:t>
            </a:r>
            <a:r>
              <a:rPr sz="2400" spc="-7" dirty="0">
                <a:solidFill>
                  <a:srgbClr val="434343"/>
                </a:solidFill>
                <a:latin typeface="Microsoft Sans Serif"/>
                <a:cs typeface="Microsoft Sans Serif"/>
              </a:rPr>
              <a:t>that</a:t>
            </a:r>
            <a:r>
              <a:rPr sz="2400" spc="-13" dirty="0">
                <a:solidFill>
                  <a:srgbClr val="434343"/>
                </a:solidFill>
                <a:latin typeface="Microsoft Sans Serif"/>
                <a:cs typeface="Microsoft Sans Serif"/>
              </a:rPr>
              <a:t> </a:t>
            </a:r>
            <a:r>
              <a:rPr sz="2400" b="1" spc="-80" dirty="0">
                <a:solidFill>
                  <a:srgbClr val="434343"/>
                </a:solidFill>
                <a:latin typeface="Arial"/>
                <a:cs typeface="Arial"/>
              </a:rPr>
              <a:t>allows</a:t>
            </a:r>
            <a:r>
              <a:rPr sz="2400" b="1" spc="-47" dirty="0">
                <a:solidFill>
                  <a:srgbClr val="434343"/>
                </a:solidFill>
                <a:latin typeface="Arial"/>
                <a:cs typeface="Arial"/>
              </a:rPr>
              <a:t> </a:t>
            </a:r>
            <a:r>
              <a:rPr sz="2400" b="1" spc="-60" dirty="0">
                <a:solidFill>
                  <a:srgbClr val="434343"/>
                </a:solidFill>
                <a:latin typeface="Arial"/>
                <a:cs typeface="Arial"/>
              </a:rPr>
              <a:t>for</a:t>
            </a:r>
            <a:r>
              <a:rPr sz="2400" b="1" spc="-47" dirty="0">
                <a:solidFill>
                  <a:srgbClr val="434343"/>
                </a:solidFill>
                <a:latin typeface="Arial"/>
                <a:cs typeface="Arial"/>
              </a:rPr>
              <a:t> </a:t>
            </a:r>
            <a:r>
              <a:rPr sz="2400" b="1" spc="-100" dirty="0">
                <a:solidFill>
                  <a:srgbClr val="434343"/>
                </a:solidFill>
                <a:latin typeface="Arial"/>
                <a:cs typeface="Arial"/>
              </a:rPr>
              <a:t>custom </a:t>
            </a:r>
            <a:r>
              <a:rPr sz="2400" b="1" spc="-645" dirty="0">
                <a:solidFill>
                  <a:srgbClr val="434343"/>
                </a:solidFill>
                <a:latin typeface="Arial"/>
                <a:cs typeface="Arial"/>
              </a:rPr>
              <a:t> </a:t>
            </a:r>
            <a:r>
              <a:rPr sz="2400" b="1" spc="-80" dirty="0">
                <a:solidFill>
                  <a:srgbClr val="434343"/>
                </a:solidFill>
                <a:latin typeface="Arial"/>
                <a:cs typeface="Arial"/>
              </a:rPr>
              <a:t>scripting</a:t>
            </a:r>
            <a:endParaRPr sz="2400">
              <a:latin typeface="Arial"/>
              <a:cs typeface="Arial"/>
            </a:endParaRPr>
          </a:p>
          <a:p>
            <a:pPr marL="626518" marR="212508" indent="-396230">
              <a:lnSpc>
                <a:spcPct val="100699"/>
              </a:lnSpc>
              <a:buChar char="-"/>
              <a:tabLst>
                <a:tab pos="625671" algn="l"/>
                <a:tab pos="626518" algn="l"/>
              </a:tabLst>
            </a:pPr>
            <a:r>
              <a:rPr sz="2400" spc="-7" dirty="0">
                <a:solidFill>
                  <a:srgbClr val="434343"/>
                </a:solidFill>
                <a:latin typeface="Microsoft Sans Serif"/>
                <a:cs typeface="Microsoft Sans Serif"/>
              </a:rPr>
              <a:t>conducts</a:t>
            </a:r>
            <a:r>
              <a:rPr sz="2400" spc="-13" dirty="0">
                <a:solidFill>
                  <a:srgbClr val="434343"/>
                </a:solidFill>
                <a:latin typeface="Microsoft Sans Serif"/>
                <a:cs typeface="Microsoft Sans Serif"/>
              </a:rPr>
              <a:t> active </a:t>
            </a:r>
            <a:r>
              <a:rPr sz="2400" b="1" spc="-73" dirty="0">
                <a:solidFill>
                  <a:srgbClr val="434343"/>
                </a:solidFill>
                <a:latin typeface="Arial"/>
                <a:cs typeface="Arial"/>
              </a:rPr>
              <a:t>eavesdropping</a:t>
            </a:r>
            <a:r>
              <a:rPr sz="2400" b="1" spc="-40" dirty="0">
                <a:solidFill>
                  <a:srgbClr val="434343"/>
                </a:solidFill>
                <a:latin typeface="Arial"/>
                <a:cs typeface="Arial"/>
              </a:rPr>
              <a:t> </a:t>
            </a:r>
            <a:r>
              <a:rPr sz="2400" b="1" spc="-67" dirty="0">
                <a:solidFill>
                  <a:srgbClr val="434343"/>
                </a:solidFill>
                <a:latin typeface="Arial"/>
                <a:cs typeface="Arial"/>
              </a:rPr>
              <a:t>against</a:t>
            </a:r>
            <a:r>
              <a:rPr sz="2400" b="1" spc="-47" dirty="0">
                <a:solidFill>
                  <a:srgbClr val="434343"/>
                </a:solidFill>
                <a:latin typeface="Arial"/>
                <a:cs typeface="Arial"/>
              </a:rPr>
              <a:t> </a:t>
            </a:r>
            <a:r>
              <a:rPr sz="2400" b="1" spc="-33" dirty="0">
                <a:solidFill>
                  <a:srgbClr val="434343"/>
                </a:solidFill>
                <a:latin typeface="Arial"/>
                <a:cs typeface="Arial"/>
              </a:rPr>
              <a:t>a</a:t>
            </a:r>
            <a:r>
              <a:rPr sz="2400" b="1" spc="-47" dirty="0">
                <a:solidFill>
                  <a:srgbClr val="434343"/>
                </a:solidFill>
                <a:latin typeface="Arial"/>
                <a:cs typeface="Arial"/>
              </a:rPr>
              <a:t> </a:t>
            </a:r>
            <a:r>
              <a:rPr sz="2400" b="1" spc="-67" dirty="0">
                <a:solidFill>
                  <a:srgbClr val="434343"/>
                </a:solidFill>
                <a:latin typeface="Arial"/>
                <a:cs typeface="Arial"/>
              </a:rPr>
              <a:t>number</a:t>
            </a:r>
            <a:r>
              <a:rPr sz="2400" b="1" spc="-40" dirty="0">
                <a:solidFill>
                  <a:srgbClr val="434343"/>
                </a:solidFill>
                <a:latin typeface="Arial"/>
                <a:cs typeface="Arial"/>
              </a:rPr>
              <a:t> </a:t>
            </a:r>
            <a:r>
              <a:rPr sz="2400" b="1" spc="-53" dirty="0">
                <a:solidFill>
                  <a:srgbClr val="434343"/>
                </a:solidFill>
                <a:latin typeface="Arial"/>
                <a:cs typeface="Arial"/>
              </a:rPr>
              <a:t>of</a:t>
            </a:r>
            <a:r>
              <a:rPr sz="2400" b="1" spc="-47" dirty="0">
                <a:solidFill>
                  <a:srgbClr val="434343"/>
                </a:solidFill>
                <a:latin typeface="Arial"/>
                <a:cs typeface="Arial"/>
              </a:rPr>
              <a:t> </a:t>
            </a:r>
            <a:r>
              <a:rPr sz="2400" b="1" spc="-100" dirty="0">
                <a:solidFill>
                  <a:srgbClr val="434343"/>
                </a:solidFill>
                <a:latin typeface="Arial"/>
                <a:cs typeface="Arial"/>
              </a:rPr>
              <a:t>common</a:t>
            </a:r>
            <a:r>
              <a:rPr sz="2400" b="1" spc="-47" dirty="0">
                <a:solidFill>
                  <a:srgbClr val="434343"/>
                </a:solidFill>
                <a:latin typeface="Arial"/>
                <a:cs typeface="Arial"/>
              </a:rPr>
              <a:t> </a:t>
            </a:r>
            <a:r>
              <a:rPr sz="2400" b="1" spc="-93" dirty="0">
                <a:solidFill>
                  <a:srgbClr val="434343"/>
                </a:solidFill>
                <a:latin typeface="Arial"/>
                <a:cs typeface="Arial"/>
              </a:rPr>
              <a:t>protocols</a:t>
            </a:r>
            <a:r>
              <a:rPr sz="2400" spc="-93" dirty="0">
                <a:solidFill>
                  <a:srgbClr val="434343"/>
                </a:solidFill>
                <a:latin typeface="Microsoft Sans Serif"/>
                <a:cs typeface="Microsoft Sans Serif"/>
              </a:rPr>
              <a:t>: </a:t>
            </a:r>
            <a:r>
              <a:rPr sz="2400" spc="-87" dirty="0">
                <a:solidFill>
                  <a:srgbClr val="434343"/>
                </a:solidFill>
                <a:latin typeface="Microsoft Sans Serif"/>
                <a:cs typeface="Microsoft Sans Serif"/>
              </a:rPr>
              <a:t> </a:t>
            </a:r>
            <a:r>
              <a:rPr sz="2400" spc="-133" dirty="0">
                <a:solidFill>
                  <a:srgbClr val="434343"/>
                </a:solidFill>
                <a:latin typeface="Microsoft Sans Serif"/>
                <a:cs typeface="Microsoft Sans Serif"/>
              </a:rPr>
              <a:t>TELNET,</a:t>
            </a:r>
            <a:r>
              <a:rPr sz="2400" spc="-20" dirty="0">
                <a:solidFill>
                  <a:srgbClr val="434343"/>
                </a:solidFill>
                <a:latin typeface="Microsoft Sans Serif"/>
                <a:cs typeface="Microsoft Sans Serif"/>
              </a:rPr>
              <a:t> </a:t>
            </a:r>
            <a:r>
              <a:rPr sz="2400" spc="-140" dirty="0">
                <a:solidFill>
                  <a:srgbClr val="434343"/>
                </a:solidFill>
                <a:latin typeface="Microsoft Sans Serif"/>
                <a:cs typeface="Microsoft Sans Serif"/>
              </a:rPr>
              <a:t>FTP,</a:t>
            </a:r>
            <a:r>
              <a:rPr sz="2400" spc="-13" dirty="0">
                <a:solidFill>
                  <a:srgbClr val="434343"/>
                </a:solidFill>
                <a:latin typeface="Microsoft Sans Serif"/>
                <a:cs typeface="Microsoft Sans Serif"/>
              </a:rPr>
              <a:t> </a:t>
            </a:r>
            <a:r>
              <a:rPr sz="2400" spc="-133" dirty="0">
                <a:solidFill>
                  <a:srgbClr val="434343"/>
                </a:solidFill>
                <a:latin typeface="Microsoft Sans Serif"/>
                <a:cs typeface="Microsoft Sans Serif"/>
              </a:rPr>
              <a:t>POP,</a:t>
            </a:r>
            <a:r>
              <a:rPr sz="2400" spc="-13" dirty="0">
                <a:solidFill>
                  <a:srgbClr val="434343"/>
                </a:solidFill>
                <a:latin typeface="Microsoft Sans Serif"/>
                <a:cs typeface="Microsoft Sans Serif"/>
              </a:rPr>
              <a:t> </a:t>
            </a:r>
            <a:r>
              <a:rPr sz="2400" spc="-100" dirty="0">
                <a:solidFill>
                  <a:srgbClr val="434343"/>
                </a:solidFill>
                <a:latin typeface="Microsoft Sans Serif"/>
                <a:cs typeface="Microsoft Sans Serif"/>
              </a:rPr>
              <a:t>IMAP,</a:t>
            </a:r>
            <a:r>
              <a:rPr sz="2400" spc="-13" dirty="0">
                <a:solidFill>
                  <a:srgbClr val="434343"/>
                </a:solidFill>
                <a:latin typeface="Microsoft Sans Serif"/>
                <a:cs typeface="Microsoft Sans Serif"/>
              </a:rPr>
              <a:t> rlogin,</a:t>
            </a:r>
            <a:r>
              <a:rPr sz="2400" spc="-20" dirty="0">
                <a:solidFill>
                  <a:srgbClr val="434343"/>
                </a:solidFill>
                <a:latin typeface="Microsoft Sans Serif"/>
                <a:cs typeface="Microsoft Sans Serif"/>
              </a:rPr>
              <a:t> </a:t>
            </a:r>
            <a:r>
              <a:rPr sz="2400" spc="-213" dirty="0">
                <a:solidFill>
                  <a:srgbClr val="434343"/>
                </a:solidFill>
                <a:latin typeface="Microsoft Sans Serif"/>
                <a:cs typeface="Microsoft Sans Serif"/>
              </a:rPr>
              <a:t>SSH1,</a:t>
            </a:r>
            <a:r>
              <a:rPr sz="2400" spc="-13" dirty="0">
                <a:solidFill>
                  <a:srgbClr val="434343"/>
                </a:solidFill>
                <a:latin typeface="Microsoft Sans Serif"/>
                <a:cs typeface="Microsoft Sans Serif"/>
              </a:rPr>
              <a:t> </a:t>
            </a:r>
            <a:r>
              <a:rPr sz="2400" spc="-93" dirty="0">
                <a:solidFill>
                  <a:srgbClr val="434343"/>
                </a:solidFill>
                <a:latin typeface="Microsoft Sans Serif"/>
                <a:cs typeface="Microsoft Sans Serif"/>
              </a:rPr>
              <a:t>ICQ,</a:t>
            </a:r>
            <a:r>
              <a:rPr sz="2400" spc="-13" dirty="0">
                <a:solidFill>
                  <a:srgbClr val="434343"/>
                </a:solidFill>
                <a:latin typeface="Microsoft Sans Serif"/>
                <a:cs typeface="Microsoft Sans Serif"/>
              </a:rPr>
              <a:t> </a:t>
            </a:r>
            <a:r>
              <a:rPr sz="2400" spc="-120" dirty="0">
                <a:solidFill>
                  <a:srgbClr val="434343"/>
                </a:solidFill>
                <a:latin typeface="Microsoft Sans Serif"/>
                <a:cs typeface="Microsoft Sans Serif"/>
              </a:rPr>
              <a:t>SMB,</a:t>
            </a:r>
            <a:r>
              <a:rPr sz="2400" spc="-13" dirty="0">
                <a:solidFill>
                  <a:srgbClr val="434343"/>
                </a:solidFill>
                <a:latin typeface="Microsoft Sans Serif"/>
                <a:cs typeface="Microsoft Sans Serif"/>
              </a:rPr>
              <a:t> </a:t>
            </a:r>
            <a:r>
              <a:rPr sz="2400" spc="-93" dirty="0">
                <a:solidFill>
                  <a:srgbClr val="434343"/>
                </a:solidFill>
                <a:latin typeface="Microsoft Sans Serif"/>
                <a:cs typeface="Microsoft Sans Serif"/>
              </a:rPr>
              <a:t>MySQL,</a:t>
            </a:r>
            <a:r>
              <a:rPr sz="2400" spc="-13" dirty="0">
                <a:solidFill>
                  <a:srgbClr val="434343"/>
                </a:solidFill>
                <a:latin typeface="Microsoft Sans Serif"/>
                <a:cs typeface="Microsoft Sans Serif"/>
              </a:rPr>
              <a:t> </a:t>
            </a:r>
            <a:r>
              <a:rPr sz="2400" spc="-107" dirty="0">
                <a:solidFill>
                  <a:srgbClr val="434343"/>
                </a:solidFill>
                <a:latin typeface="Microsoft Sans Serif"/>
                <a:cs typeface="Microsoft Sans Serif"/>
              </a:rPr>
              <a:t>HTTP,</a:t>
            </a:r>
            <a:r>
              <a:rPr sz="2400" spc="-20" dirty="0">
                <a:solidFill>
                  <a:srgbClr val="434343"/>
                </a:solidFill>
                <a:latin typeface="Microsoft Sans Serif"/>
                <a:cs typeface="Microsoft Sans Serif"/>
              </a:rPr>
              <a:t> </a:t>
            </a:r>
            <a:r>
              <a:rPr sz="2400" spc="-100" dirty="0">
                <a:solidFill>
                  <a:srgbClr val="434343"/>
                </a:solidFill>
                <a:latin typeface="Microsoft Sans Serif"/>
                <a:cs typeface="Microsoft Sans Serif"/>
              </a:rPr>
              <a:t>NNTP,</a:t>
            </a:r>
            <a:r>
              <a:rPr sz="2400" spc="-13" dirty="0">
                <a:solidFill>
                  <a:srgbClr val="434343"/>
                </a:solidFill>
                <a:latin typeface="Microsoft Sans Serif"/>
                <a:cs typeface="Microsoft Sans Serif"/>
              </a:rPr>
              <a:t> </a:t>
            </a:r>
            <a:r>
              <a:rPr sz="2400" spc="-300" dirty="0">
                <a:solidFill>
                  <a:srgbClr val="434343"/>
                </a:solidFill>
                <a:latin typeface="Microsoft Sans Serif"/>
                <a:cs typeface="Microsoft Sans Serif"/>
              </a:rPr>
              <a:t>X11, </a:t>
            </a:r>
            <a:r>
              <a:rPr sz="2400" spc="-293" dirty="0">
                <a:solidFill>
                  <a:srgbClr val="434343"/>
                </a:solidFill>
                <a:latin typeface="Microsoft Sans Serif"/>
                <a:cs typeface="Microsoft Sans Serif"/>
              </a:rPr>
              <a:t> </a:t>
            </a:r>
            <a:r>
              <a:rPr sz="2400" spc="-33" dirty="0">
                <a:solidFill>
                  <a:srgbClr val="434343"/>
                </a:solidFill>
                <a:latin typeface="Microsoft Sans Serif"/>
                <a:cs typeface="Microsoft Sans Serif"/>
              </a:rPr>
              <a:t>Napster,</a:t>
            </a:r>
            <a:r>
              <a:rPr sz="2400" spc="-20" dirty="0">
                <a:solidFill>
                  <a:srgbClr val="434343"/>
                </a:solidFill>
                <a:latin typeface="Microsoft Sans Serif"/>
                <a:cs typeface="Microsoft Sans Serif"/>
              </a:rPr>
              <a:t> </a:t>
            </a:r>
            <a:r>
              <a:rPr sz="2400" spc="-152" dirty="0">
                <a:solidFill>
                  <a:srgbClr val="434343"/>
                </a:solidFill>
                <a:latin typeface="Microsoft Sans Serif"/>
                <a:cs typeface="Microsoft Sans Serif"/>
              </a:rPr>
              <a:t>IRC,</a:t>
            </a:r>
            <a:r>
              <a:rPr sz="2400" spc="-13" dirty="0">
                <a:solidFill>
                  <a:srgbClr val="434343"/>
                </a:solidFill>
                <a:latin typeface="Microsoft Sans Serif"/>
                <a:cs typeface="Microsoft Sans Serif"/>
              </a:rPr>
              <a:t> </a:t>
            </a:r>
            <a:r>
              <a:rPr sz="2400" spc="-173" dirty="0">
                <a:solidFill>
                  <a:srgbClr val="434343"/>
                </a:solidFill>
                <a:latin typeface="Microsoft Sans Serif"/>
                <a:cs typeface="Microsoft Sans Serif"/>
              </a:rPr>
              <a:t>RIP,</a:t>
            </a:r>
            <a:r>
              <a:rPr sz="2400" spc="-13" dirty="0">
                <a:solidFill>
                  <a:srgbClr val="434343"/>
                </a:solidFill>
                <a:latin typeface="Microsoft Sans Serif"/>
                <a:cs typeface="Microsoft Sans Serif"/>
              </a:rPr>
              <a:t> </a:t>
            </a:r>
            <a:r>
              <a:rPr sz="2400" spc="-140" dirty="0">
                <a:solidFill>
                  <a:srgbClr val="434343"/>
                </a:solidFill>
                <a:latin typeface="Microsoft Sans Serif"/>
                <a:cs typeface="Microsoft Sans Serif"/>
              </a:rPr>
              <a:t>BGP,</a:t>
            </a:r>
            <a:r>
              <a:rPr sz="2400" spc="-13" dirty="0">
                <a:solidFill>
                  <a:srgbClr val="434343"/>
                </a:solidFill>
                <a:latin typeface="Microsoft Sans Serif"/>
                <a:cs typeface="Microsoft Sans Serif"/>
              </a:rPr>
              <a:t> </a:t>
            </a:r>
            <a:r>
              <a:rPr sz="2400" spc="-140" dirty="0">
                <a:solidFill>
                  <a:srgbClr val="434343"/>
                </a:solidFill>
                <a:latin typeface="Microsoft Sans Serif"/>
                <a:cs typeface="Microsoft Sans Serif"/>
              </a:rPr>
              <a:t>SOCKS</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5,</a:t>
            </a:r>
            <a:r>
              <a:rPr sz="2400" spc="-13" dirty="0">
                <a:solidFill>
                  <a:srgbClr val="434343"/>
                </a:solidFill>
                <a:latin typeface="Microsoft Sans Serif"/>
                <a:cs typeface="Microsoft Sans Serif"/>
              </a:rPr>
              <a:t> </a:t>
            </a:r>
            <a:r>
              <a:rPr sz="2400" spc="-93" dirty="0">
                <a:solidFill>
                  <a:srgbClr val="434343"/>
                </a:solidFill>
                <a:latin typeface="Microsoft Sans Serif"/>
                <a:cs typeface="Microsoft Sans Serif"/>
              </a:rPr>
              <a:t>IMAP</a:t>
            </a:r>
            <a:r>
              <a:rPr sz="2400" spc="-13" dirty="0">
                <a:solidFill>
                  <a:srgbClr val="434343"/>
                </a:solidFill>
                <a:latin typeface="Microsoft Sans Serif"/>
                <a:cs typeface="Microsoft Sans Serif"/>
              </a:rPr>
              <a:t> </a:t>
            </a:r>
            <a:r>
              <a:rPr sz="2400" spc="-60" dirty="0">
                <a:solidFill>
                  <a:srgbClr val="434343"/>
                </a:solidFill>
                <a:latin typeface="Microsoft Sans Serif"/>
                <a:cs typeface="Microsoft Sans Serif"/>
              </a:rPr>
              <a:t>4,</a:t>
            </a:r>
            <a:r>
              <a:rPr sz="2400" spc="-13" dirty="0">
                <a:solidFill>
                  <a:srgbClr val="434343"/>
                </a:solidFill>
                <a:latin typeface="Microsoft Sans Serif"/>
                <a:cs typeface="Microsoft Sans Serif"/>
              </a:rPr>
              <a:t> </a:t>
            </a:r>
            <a:r>
              <a:rPr sz="2400" spc="-73" dirty="0">
                <a:solidFill>
                  <a:srgbClr val="434343"/>
                </a:solidFill>
                <a:latin typeface="Microsoft Sans Serif"/>
                <a:cs typeface="Microsoft Sans Serif"/>
              </a:rPr>
              <a:t>VNC,</a:t>
            </a:r>
            <a:r>
              <a:rPr sz="2400" spc="-20" dirty="0">
                <a:solidFill>
                  <a:srgbClr val="434343"/>
                </a:solidFill>
                <a:latin typeface="Microsoft Sans Serif"/>
                <a:cs typeface="Microsoft Sans Serif"/>
              </a:rPr>
              <a:t> </a:t>
            </a:r>
            <a:r>
              <a:rPr sz="2400" spc="-100" dirty="0">
                <a:solidFill>
                  <a:srgbClr val="434343"/>
                </a:solidFill>
                <a:latin typeface="Microsoft Sans Serif"/>
                <a:cs typeface="Microsoft Sans Serif"/>
              </a:rPr>
              <a:t>LDAP,</a:t>
            </a:r>
            <a:r>
              <a:rPr sz="2400" spc="-13" dirty="0">
                <a:solidFill>
                  <a:srgbClr val="434343"/>
                </a:solidFill>
                <a:latin typeface="Microsoft Sans Serif"/>
                <a:cs typeface="Microsoft Sans Serif"/>
              </a:rPr>
              <a:t> </a:t>
            </a:r>
            <a:r>
              <a:rPr sz="2400" spc="-127" dirty="0">
                <a:solidFill>
                  <a:srgbClr val="434343"/>
                </a:solidFill>
                <a:latin typeface="Microsoft Sans Serif"/>
                <a:cs typeface="Microsoft Sans Serif"/>
              </a:rPr>
              <a:t>NFS,</a:t>
            </a:r>
            <a:r>
              <a:rPr sz="2400" spc="-13" dirty="0">
                <a:solidFill>
                  <a:srgbClr val="434343"/>
                </a:solidFill>
                <a:latin typeface="Microsoft Sans Serif"/>
                <a:cs typeface="Microsoft Sans Serif"/>
              </a:rPr>
              <a:t> </a:t>
            </a:r>
            <a:r>
              <a:rPr sz="2400" spc="-120" dirty="0">
                <a:solidFill>
                  <a:srgbClr val="434343"/>
                </a:solidFill>
                <a:latin typeface="Microsoft Sans Serif"/>
                <a:cs typeface="Microsoft Sans Serif"/>
              </a:rPr>
              <a:t>SNMP,</a:t>
            </a:r>
            <a:r>
              <a:rPr sz="2400" spc="-13" dirty="0">
                <a:solidFill>
                  <a:srgbClr val="434343"/>
                </a:solidFill>
                <a:latin typeface="Microsoft Sans Serif"/>
                <a:cs typeface="Microsoft Sans Serif"/>
              </a:rPr>
              <a:t> </a:t>
            </a:r>
            <a:r>
              <a:rPr sz="2400" spc="-40" dirty="0">
                <a:solidFill>
                  <a:srgbClr val="434343"/>
                </a:solidFill>
                <a:latin typeface="Microsoft Sans Serif"/>
                <a:cs typeface="Microsoft Sans Serif"/>
              </a:rPr>
              <a:t>Half-Life, </a:t>
            </a:r>
            <a:r>
              <a:rPr sz="2400" spc="-612" dirty="0">
                <a:solidFill>
                  <a:srgbClr val="434343"/>
                </a:solidFill>
                <a:latin typeface="Microsoft Sans Serif"/>
                <a:cs typeface="Microsoft Sans Serif"/>
              </a:rPr>
              <a:t> </a:t>
            </a:r>
            <a:r>
              <a:rPr sz="2400" spc="-13" dirty="0">
                <a:solidFill>
                  <a:srgbClr val="434343"/>
                </a:solidFill>
                <a:latin typeface="Microsoft Sans Serif"/>
                <a:cs typeface="Microsoft Sans Serif"/>
              </a:rPr>
              <a:t>Quake</a:t>
            </a:r>
            <a:r>
              <a:rPr sz="2400" spc="-27" dirty="0">
                <a:solidFill>
                  <a:srgbClr val="434343"/>
                </a:solidFill>
                <a:latin typeface="Microsoft Sans Serif"/>
                <a:cs typeface="Microsoft Sans Serif"/>
              </a:rPr>
              <a:t> </a:t>
            </a:r>
            <a:r>
              <a:rPr sz="2400" spc="-60" dirty="0">
                <a:solidFill>
                  <a:srgbClr val="434343"/>
                </a:solidFill>
                <a:latin typeface="Microsoft Sans Serif"/>
                <a:cs typeface="Microsoft Sans Serif"/>
              </a:rPr>
              <a:t>3,</a:t>
            </a:r>
            <a:r>
              <a:rPr sz="2400" spc="-20" dirty="0">
                <a:solidFill>
                  <a:srgbClr val="434343"/>
                </a:solidFill>
                <a:latin typeface="Microsoft Sans Serif"/>
                <a:cs typeface="Microsoft Sans Serif"/>
              </a:rPr>
              <a:t> </a:t>
            </a:r>
            <a:r>
              <a:rPr sz="2400" spc="-107" dirty="0">
                <a:solidFill>
                  <a:srgbClr val="434343"/>
                </a:solidFill>
                <a:latin typeface="Microsoft Sans Serif"/>
                <a:cs typeface="Microsoft Sans Serif"/>
              </a:rPr>
              <a:t>MSN,</a:t>
            </a:r>
            <a:r>
              <a:rPr sz="2400" spc="-20" dirty="0">
                <a:solidFill>
                  <a:srgbClr val="434343"/>
                </a:solidFill>
                <a:latin typeface="Microsoft Sans Serif"/>
                <a:cs typeface="Microsoft Sans Serif"/>
              </a:rPr>
              <a:t> </a:t>
            </a:r>
            <a:r>
              <a:rPr sz="2400" spc="-127" dirty="0">
                <a:solidFill>
                  <a:srgbClr val="434343"/>
                </a:solidFill>
                <a:latin typeface="Microsoft Sans Serif"/>
                <a:cs typeface="Microsoft Sans Serif"/>
              </a:rPr>
              <a:t>YMSG!</a:t>
            </a:r>
            <a:endParaRPr sz="2400">
              <a:latin typeface="Microsoft Sans Serif"/>
              <a:cs typeface="Microsoft Sans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3602567"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487" dirty="0"/>
              <a:t>(1)</a:t>
            </a:r>
          </a:p>
        </p:txBody>
      </p:sp>
      <p:sp>
        <p:nvSpPr>
          <p:cNvPr id="3" name="object 3"/>
          <p:cNvSpPr txBox="1"/>
          <p:nvPr/>
        </p:nvSpPr>
        <p:spPr>
          <a:xfrm>
            <a:off x="629512" y="1579983"/>
            <a:ext cx="5497405" cy="755634"/>
          </a:xfrm>
          <a:prstGeom prst="rect">
            <a:avLst/>
          </a:prstGeom>
        </p:spPr>
        <p:txBody>
          <a:bodyPr vert="horz" wrap="square" lIns="0" tIns="60113" rIns="0" bIns="0" rtlCol="0">
            <a:spAutoFit/>
          </a:bodyPr>
          <a:lstStyle/>
          <a:p>
            <a:pPr marL="509681" indent="-493594">
              <a:spcBef>
                <a:spcPts val="473"/>
              </a:spcBef>
              <a:buChar char="●"/>
              <a:tabLst>
                <a:tab pos="509681" algn="l"/>
                <a:tab pos="510527" algn="l"/>
              </a:tabLst>
            </a:pPr>
            <a:r>
              <a:rPr sz="2133" spc="-20" dirty="0">
                <a:solidFill>
                  <a:srgbClr val="434343"/>
                </a:solidFill>
                <a:latin typeface="Microsoft Sans Serif"/>
                <a:cs typeface="Microsoft Sans Serif"/>
              </a:rPr>
              <a:t>Check</a:t>
            </a:r>
            <a:r>
              <a:rPr sz="2133" spc="-27" dirty="0">
                <a:solidFill>
                  <a:srgbClr val="434343"/>
                </a:solidFill>
                <a:latin typeface="Microsoft Sans Serif"/>
                <a:cs typeface="Microsoft Sans Serif"/>
              </a:rPr>
              <a:t> </a:t>
            </a:r>
            <a:r>
              <a:rPr sz="2133" b="1" spc="-80" dirty="0">
                <a:solidFill>
                  <a:srgbClr val="434343"/>
                </a:solidFill>
                <a:latin typeface="Arial"/>
                <a:cs typeface="Arial"/>
              </a:rPr>
              <a:t>victims’</a:t>
            </a:r>
            <a:r>
              <a:rPr sz="2133" b="1" spc="-47" dirty="0">
                <a:solidFill>
                  <a:srgbClr val="434343"/>
                </a:solidFill>
                <a:latin typeface="Arial"/>
                <a:cs typeface="Arial"/>
              </a:rPr>
              <a:t> </a:t>
            </a:r>
            <a:r>
              <a:rPr sz="2133" spc="-13" dirty="0">
                <a:solidFill>
                  <a:srgbClr val="434343"/>
                </a:solidFill>
                <a:latin typeface="Microsoft Sans Serif"/>
                <a:cs typeface="Microsoft Sans Serif"/>
              </a:rPr>
              <a:t>arp</a:t>
            </a:r>
            <a:r>
              <a:rPr sz="2133" spc="-27" dirty="0">
                <a:solidFill>
                  <a:srgbClr val="434343"/>
                </a:solidFill>
                <a:latin typeface="Microsoft Sans Serif"/>
                <a:cs typeface="Microsoft Sans Serif"/>
              </a:rPr>
              <a:t> </a:t>
            </a:r>
            <a:r>
              <a:rPr sz="2133" dirty="0">
                <a:solidFill>
                  <a:srgbClr val="434343"/>
                </a:solidFill>
                <a:latin typeface="Microsoft Sans Serif"/>
                <a:cs typeface="Microsoft Sans Serif"/>
              </a:rPr>
              <a:t>table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before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7" dirty="0">
                <a:solidFill>
                  <a:srgbClr val="434343"/>
                </a:solidFill>
                <a:latin typeface="Microsoft Sans Serif"/>
                <a:cs typeface="Microsoft Sans Serif"/>
              </a:rPr>
              <a:t> </a:t>
            </a:r>
            <a:r>
              <a:rPr sz="2133" spc="-7" dirty="0">
                <a:solidFill>
                  <a:srgbClr val="434343"/>
                </a:solidFill>
                <a:latin typeface="Microsoft Sans Serif"/>
                <a:cs typeface="Microsoft Sans Serif"/>
              </a:rPr>
              <a:t>attack</a:t>
            </a:r>
            <a:endParaRPr sz="2133">
              <a:latin typeface="Microsoft Sans Serif"/>
              <a:cs typeface="Microsoft Sans Serif"/>
            </a:endParaRPr>
          </a:p>
          <a:p>
            <a:pPr marL="1119264" lvl="1" indent="-469042">
              <a:spcBef>
                <a:spcPts val="339"/>
              </a:spcBef>
              <a:buChar char="○"/>
              <a:tabLst>
                <a:tab pos="1119264" algn="l"/>
                <a:tab pos="1120112" algn="l"/>
              </a:tabLst>
            </a:pPr>
            <a:r>
              <a:rPr sz="2133" b="1" spc="-53" dirty="0">
                <a:solidFill>
                  <a:srgbClr val="434343"/>
                </a:solidFill>
                <a:latin typeface="Arial"/>
                <a:cs typeface="Arial"/>
              </a:rPr>
              <a:t>arp</a:t>
            </a:r>
            <a:r>
              <a:rPr sz="2133" b="1" spc="-47" dirty="0">
                <a:solidFill>
                  <a:srgbClr val="434343"/>
                </a:solidFill>
                <a:latin typeface="Arial"/>
                <a:cs typeface="Arial"/>
              </a:rPr>
              <a:t> </a:t>
            </a:r>
            <a:r>
              <a:rPr sz="2133" b="1" spc="-53" dirty="0">
                <a:solidFill>
                  <a:srgbClr val="434343"/>
                </a:solidFill>
                <a:latin typeface="Arial"/>
                <a:cs typeface="Arial"/>
              </a:rPr>
              <a:t>-a</a:t>
            </a:r>
            <a:endParaRPr sz="2133">
              <a:latin typeface="Arial"/>
              <a:cs typeface="Arial"/>
            </a:endParaRPr>
          </a:p>
        </p:txBody>
      </p:sp>
      <p:pic>
        <p:nvPicPr>
          <p:cNvPr id="4" name="object 4"/>
          <p:cNvPicPr/>
          <p:nvPr/>
        </p:nvPicPr>
        <p:blipFill>
          <a:blip r:embed="rId2" cstate="print"/>
          <a:stretch>
            <a:fillRect/>
          </a:stretch>
        </p:blipFill>
        <p:spPr>
          <a:xfrm>
            <a:off x="1569197" y="3639367"/>
            <a:ext cx="9053600" cy="10369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840907F-4329-67C6-715D-E90C757D45BC}"/>
              </a:ext>
            </a:extLst>
          </p:cNvPr>
          <p:cNvSpPr>
            <a:spLocks noGrp="1"/>
          </p:cNvSpPr>
          <p:nvPr>
            <p:ph type="title"/>
          </p:nvPr>
        </p:nvSpPr>
        <p:spPr/>
        <p:txBody>
          <a:bodyPr/>
          <a:lstStyle/>
          <a:p>
            <a:r>
              <a:rPr lang="en-US" altLang="en-US"/>
              <a:t>Ping of Death</a:t>
            </a:r>
          </a:p>
        </p:txBody>
      </p:sp>
      <p:sp>
        <p:nvSpPr>
          <p:cNvPr id="9219" name="Content Placeholder 2">
            <a:extLst>
              <a:ext uri="{FF2B5EF4-FFF2-40B4-BE49-F238E27FC236}">
                <a16:creationId xmlns:a16="http://schemas.microsoft.com/office/drawing/2014/main" id="{313A73D6-FC83-E448-E2B2-E9AC32980447}"/>
              </a:ext>
            </a:extLst>
          </p:cNvPr>
          <p:cNvSpPr>
            <a:spLocks noGrp="1"/>
          </p:cNvSpPr>
          <p:nvPr>
            <p:ph idx="1"/>
          </p:nvPr>
        </p:nvSpPr>
        <p:spPr/>
        <p:txBody>
          <a:bodyPr/>
          <a:lstStyle/>
          <a:p>
            <a:r>
              <a:rPr lang="en-US" altLang="en-US"/>
              <a:t>Maximum legal size of IP packets is 65535 bytes.</a:t>
            </a:r>
          </a:p>
          <a:p>
            <a:pPr>
              <a:buFont typeface="Wingdings 2" panose="05020102010507070707" pitchFamily="18" charset="2"/>
              <a:buNone/>
            </a:pPr>
            <a:endParaRPr lang="en-US" altLang="en-US"/>
          </a:p>
          <a:p>
            <a:r>
              <a:rPr lang="en-US" altLang="en-US"/>
              <a:t>Because of limitations in the physical layer, packets may have to be fragmented and then reassembled at the destination.</a:t>
            </a:r>
          </a:p>
          <a:p>
            <a:pPr>
              <a:buFont typeface="Wingdings 2" panose="05020102010507070707" pitchFamily="18" charset="2"/>
              <a:buNone/>
            </a:pPr>
            <a:endParaRPr lang="en-US" altLang="en-US"/>
          </a:p>
          <a:p>
            <a:r>
              <a:rPr lang="en-US" altLang="en-US"/>
              <a:t>A fragmented packet with the maximum offset and size greater than 7 bytes will cause the server to allocate a buffer of size  &gt; 65535 bytes. </a:t>
            </a:r>
          </a:p>
        </p:txBody>
      </p:sp>
      <p:pic>
        <p:nvPicPr>
          <p:cNvPr id="2" name="Picture 1" descr="A colorful logo with a white background&#10;&#10;Description automatically generated">
            <a:extLst>
              <a:ext uri="{FF2B5EF4-FFF2-40B4-BE49-F238E27FC236}">
                <a16:creationId xmlns:a16="http://schemas.microsoft.com/office/drawing/2014/main" id="{2AD2FEAF-93D2-6883-376D-05CFDC14F016}"/>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3"/>
            <a:ext cx="3720253"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173" dirty="0"/>
              <a:t>(2)</a:t>
            </a:r>
          </a:p>
        </p:txBody>
      </p:sp>
      <p:sp>
        <p:nvSpPr>
          <p:cNvPr id="3" name="object 3"/>
          <p:cNvSpPr txBox="1"/>
          <p:nvPr/>
        </p:nvSpPr>
        <p:spPr>
          <a:xfrm>
            <a:off x="653096" y="1564574"/>
            <a:ext cx="5759027" cy="1988108"/>
          </a:xfrm>
          <a:prstGeom prst="rect">
            <a:avLst/>
          </a:prstGeom>
        </p:spPr>
        <p:txBody>
          <a:bodyPr vert="horz" wrap="square" lIns="0" tIns="76200" rIns="0" bIns="0" rtlCol="0">
            <a:spAutoFit/>
          </a:bodyPr>
          <a:lstStyle/>
          <a:p>
            <a:pPr marL="485975" indent="-469888">
              <a:spcBef>
                <a:spcPts val="600"/>
              </a:spcBef>
              <a:buChar char="●"/>
              <a:tabLst>
                <a:tab pos="485975" algn="l"/>
                <a:tab pos="486821" algn="l"/>
              </a:tabLst>
            </a:pPr>
            <a:r>
              <a:rPr sz="1867" spc="-47" dirty="0">
                <a:solidFill>
                  <a:srgbClr val="434343"/>
                </a:solidFill>
                <a:latin typeface="Microsoft Sans Serif"/>
                <a:cs typeface="Microsoft Sans Serif"/>
              </a:rPr>
              <a:t>In </a:t>
            </a:r>
            <a:r>
              <a:rPr sz="1867" b="1" spc="-47" dirty="0">
                <a:solidFill>
                  <a:srgbClr val="434343"/>
                </a:solidFill>
                <a:latin typeface="Arial"/>
                <a:cs typeface="Arial"/>
              </a:rPr>
              <a:t>attacker’s</a:t>
            </a:r>
            <a:r>
              <a:rPr sz="1867" b="1" spc="-73" dirty="0">
                <a:solidFill>
                  <a:srgbClr val="434343"/>
                </a:solidFill>
                <a:latin typeface="Arial"/>
                <a:cs typeface="Arial"/>
              </a:rPr>
              <a:t> </a:t>
            </a:r>
            <a:r>
              <a:rPr sz="1867" spc="-27" dirty="0">
                <a:solidFill>
                  <a:srgbClr val="434343"/>
                </a:solidFill>
                <a:latin typeface="Microsoft Sans Serif"/>
                <a:cs typeface="Microsoft Sans Serif"/>
              </a:rPr>
              <a:t>machine:</a:t>
            </a:r>
            <a:endParaRPr sz="1867">
              <a:latin typeface="Microsoft Sans Serif"/>
              <a:cs typeface="Microsoft Sans Serif"/>
            </a:endParaRPr>
          </a:p>
          <a:p>
            <a:pPr marL="1095559" lvl="1" indent="-448722">
              <a:spcBef>
                <a:spcPts val="473"/>
              </a:spcBef>
              <a:buFont typeface="Tahoma"/>
              <a:buChar char="○"/>
              <a:tabLst>
                <a:tab pos="1095559" algn="l"/>
                <a:tab pos="1096406" algn="l"/>
              </a:tabLst>
            </a:pPr>
            <a:r>
              <a:rPr sz="1867" spc="7" dirty="0">
                <a:solidFill>
                  <a:srgbClr val="434343"/>
                </a:solidFill>
                <a:latin typeface="Microsoft Sans Serif"/>
                <a:cs typeface="Microsoft Sans Serif"/>
              </a:rPr>
              <a:t>on</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menu</a:t>
            </a:r>
            <a:r>
              <a:rPr sz="1867" spc="-20" dirty="0">
                <a:solidFill>
                  <a:srgbClr val="434343"/>
                </a:solidFill>
                <a:latin typeface="Microsoft Sans Serif"/>
                <a:cs typeface="Microsoft Sans Serif"/>
              </a:rPr>
              <a:t> </a:t>
            </a:r>
            <a:r>
              <a:rPr sz="1867" spc="-33" dirty="0">
                <a:solidFill>
                  <a:srgbClr val="434343"/>
                </a:solidFill>
                <a:latin typeface="Microsoft Sans Serif"/>
                <a:cs typeface="Microsoft Sans Serif"/>
              </a:rPr>
              <a:t>bar,</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click</a:t>
            </a:r>
            <a:r>
              <a:rPr sz="1867" spc="-20" dirty="0">
                <a:solidFill>
                  <a:srgbClr val="434343"/>
                </a:solidFill>
                <a:latin typeface="Microsoft Sans Serif"/>
                <a:cs typeface="Microsoft Sans Serif"/>
              </a:rPr>
              <a:t> </a:t>
            </a:r>
            <a:r>
              <a:rPr sz="1867" b="1" spc="-60" dirty="0">
                <a:solidFill>
                  <a:srgbClr val="434343"/>
                </a:solidFill>
                <a:latin typeface="Arial"/>
                <a:cs typeface="Arial"/>
              </a:rPr>
              <a:t>Sniff</a:t>
            </a:r>
            <a:r>
              <a:rPr sz="1867" spc="-60" dirty="0">
                <a:solidFill>
                  <a:srgbClr val="434343"/>
                </a:solidFill>
                <a:latin typeface="Microsoft Sans Serif"/>
                <a:cs typeface="Microsoft Sans Serif"/>
              </a:rPr>
              <a:t>,</a:t>
            </a:r>
            <a:r>
              <a:rPr sz="1867" spc="-20" dirty="0">
                <a:solidFill>
                  <a:srgbClr val="434343"/>
                </a:solidFill>
                <a:latin typeface="Microsoft Sans Serif"/>
                <a:cs typeface="Microsoft Sans Serif"/>
              </a:rPr>
              <a:t> </a:t>
            </a:r>
            <a:r>
              <a:rPr sz="1867" spc="-787" dirty="0">
                <a:solidFill>
                  <a:srgbClr val="434343"/>
                </a:solidFill>
                <a:latin typeface="Microsoft Sans Serif"/>
                <a:cs typeface="Microsoft Sans Serif"/>
              </a:rPr>
              <a:t>→</a:t>
            </a:r>
            <a:r>
              <a:rPr sz="1867" spc="467" dirty="0">
                <a:solidFill>
                  <a:srgbClr val="434343"/>
                </a:solidFill>
                <a:latin typeface="Microsoft Sans Serif"/>
                <a:cs typeface="Microsoft Sans Serif"/>
              </a:rPr>
              <a:t> </a:t>
            </a:r>
            <a:r>
              <a:rPr sz="1867" b="1" spc="-33" dirty="0">
                <a:solidFill>
                  <a:srgbClr val="434343"/>
                </a:solidFill>
                <a:latin typeface="Arial"/>
                <a:cs typeface="Arial"/>
              </a:rPr>
              <a:t>Unified</a:t>
            </a:r>
            <a:r>
              <a:rPr sz="1867" b="1" spc="-47" dirty="0">
                <a:solidFill>
                  <a:srgbClr val="434343"/>
                </a:solidFill>
                <a:latin typeface="Arial"/>
                <a:cs typeface="Arial"/>
              </a:rPr>
              <a:t> </a:t>
            </a:r>
            <a:r>
              <a:rPr sz="1867" b="1" spc="-100" dirty="0">
                <a:solidFill>
                  <a:srgbClr val="434343"/>
                </a:solidFill>
                <a:latin typeface="Arial"/>
                <a:cs typeface="Arial"/>
              </a:rPr>
              <a:t>sniffing…</a:t>
            </a:r>
            <a:endParaRPr sz="1867">
              <a:latin typeface="Arial"/>
              <a:cs typeface="Arial"/>
            </a:endParaRPr>
          </a:p>
          <a:p>
            <a:pPr lvl="1">
              <a:spcBef>
                <a:spcPts val="27"/>
              </a:spcBef>
              <a:buClr>
                <a:srgbClr val="434343"/>
              </a:buClr>
              <a:buFont typeface="Tahoma"/>
              <a:buChar char="○"/>
            </a:pPr>
            <a:endParaRPr sz="2467">
              <a:latin typeface="Arial"/>
              <a:cs typeface="Arial"/>
            </a:endParaRPr>
          </a:p>
          <a:p>
            <a:pPr marL="1095559" lvl="1" indent="-448722">
              <a:buFont typeface="Tahoma"/>
              <a:buChar char="○"/>
              <a:tabLst>
                <a:tab pos="1095559" algn="l"/>
                <a:tab pos="1096406" algn="l"/>
              </a:tabLst>
            </a:pPr>
            <a:r>
              <a:rPr sz="1867" spc="-7" dirty="0">
                <a:solidFill>
                  <a:srgbClr val="434343"/>
                </a:solidFill>
                <a:latin typeface="Microsoft Sans Serif"/>
                <a:cs typeface="Microsoft Sans Serif"/>
              </a:rPr>
              <a:t>select</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proper</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network</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interface</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enp0s3</a:t>
            </a:r>
            <a:endParaRPr sz="1867">
              <a:latin typeface="Microsoft Sans Serif"/>
              <a:cs typeface="Microsoft Sans Serif"/>
            </a:endParaRPr>
          </a:p>
          <a:p>
            <a:pPr lvl="1">
              <a:spcBef>
                <a:spcPts val="7"/>
              </a:spcBef>
              <a:buClr>
                <a:srgbClr val="434343"/>
              </a:buClr>
              <a:buFont typeface="Tahoma"/>
              <a:buChar char="○"/>
            </a:pPr>
            <a:endParaRPr sz="2067">
              <a:latin typeface="Microsoft Sans Serif"/>
              <a:cs typeface="Microsoft Sans Serif"/>
            </a:endParaRPr>
          </a:p>
          <a:p>
            <a:pPr marL="1095559" lvl="1" indent="-448722">
              <a:buFont typeface="Tahoma"/>
              <a:buChar char="○"/>
              <a:tabLst>
                <a:tab pos="1095559" algn="l"/>
                <a:tab pos="1096406" algn="l"/>
              </a:tabLst>
            </a:pPr>
            <a:r>
              <a:rPr sz="1867" spc="-7" dirty="0">
                <a:solidFill>
                  <a:srgbClr val="434343"/>
                </a:solidFill>
                <a:latin typeface="Microsoft Sans Serif"/>
                <a:cs typeface="Microsoft Sans Serif"/>
              </a:rPr>
              <a:t>click</a:t>
            </a:r>
            <a:r>
              <a:rPr sz="1867" spc="-60" dirty="0">
                <a:solidFill>
                  <a:srgbClr val="434343"/>
                </a:solidFill>
                <a:latin typeface="Microsoft Sans Serif"/>
                <a:cs typeface="Microsoft Sans Serif"/>
              </a:rPr>
              <a:t> </a:t>
            </a:r>
            <a:r>
              <a:rPr sz="1867" spc="-80" dirty="0">
                <a:solidFill>
                  <a:srgbClr val="434343"/>
                </a:solidFill>
                <a:latin typeface="Microsoft Sans Serif"/>
                <a:cs typeface="Microsoft Sans Serif"/>
              </a:rPr>
              <a:t>OK</a:t>
            </a:r>
            <a:endParaRPr sz="1867">
              <a:latin typeface="Microsoft Sans Serif"/>
              <a:cs typeface="Microsoft Sans Serif"/>
            </a:endParaRPr>
          </a:p>
        </p:txBody>
      </p:sp>
      <p:pic>
        <p:nvPicPr>
          <p:cNvPr id="4" name="object 4"/>
          <p:cNvPicPr/>
          <p:nvPr/>
        </p:nvPicPr>
        <p:blipFill>
          <a:blip r:embed="rId2" cstate="print"/>
          <a:stretch>
            <a:fillRect/>
          </a:stretch>
        </p:blipFill>
        <p:spPr>
          <a:xfrm>
            <a:off x="721799" y="3921965"/>
            <a:ext cx="4406900" cy="1486432"/>
          </a:xfrm>
          <a:prstGeom prst="rect">
            <a:avLst/>
          </a:prstGeom>
        </p:spPr>
      </p:pic>
      <p:pic>
        <p:nvPicPr>
          <p:cNvPr id="5" name="object 5"/>
          <p:cNvPicPr/>
          <p:nvPr/>
        </p:nvPicPr>
        <p:blipFill>
          <a:blip r:embed="rId3" cstate="print"/>
          <a:stretch>
            <a:fillRect/>
          </a:stretch>
        </p:blipFill>
        <p:spPr>
          <a:xfrm>
            <a:off x="7077432" y="3886031"/>
            <a:ext cx="4406899" cy="155829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055832"/>
            <a:ext cx="12192000" cy="2802467"/>
            <a:chOff x="0" y="3041874"/>
            <a:chExt cx="9144000" cy="2101850"/>
          </a:xfrm>
        </p:grpSpPr>
        <p:pic>
          <p:nvPicPr>
            <p:cNvPr id="3" name="object 3"/>
            <p:cNvPicPr/>
            <p:nvPr/>
          </p:nvPicPr>
          <p:blipFill>
            <a:blip r:embed="rId2" cstate="print"/>
            <a:stretch>
              <a:fillRect/>
            </a:stretch>
          </p:blipFill>
          <p:spPr>
            <a:xfrm>
              <a:off x="4964512" y="3041874"/>
              <a:ext cx="4009031" cy="1996374"/>
            </a:xfrm>
            <a:prstGeom prst="rect">
              <a:avLst/>
            </a:prstGeom>
          </p:spPr>
        </p:pic>
        <p:sp>
          <p:nvSpPr>
            <p:cNvPr id="4" name="object 4"/>
            <p:cNvSpPr/>
            <p:nvPr/>
          </p:nvSpPr>
          <p:spPr>
            <a:xfrm>
              <a:off x="5137374" y="3158124"/>
              <a:ext cx="303530" cy="112395"/>
            </a:xfrm>
            <a:custGeom>
              <a:avLst/>
              <a:gdLst/>
              <a:ahLst/>
              <a:cxnLst/>
              <a:rect l="l" t="t" r="r" b="b"/>
              <a:pathLst>
                <a:path w="303529" h="112395">
                  <a:moveTo>
                    <a:pt x="0" y="0"/>
                  </a:moveTo>
                  <a:lnTo>
                    <a:pt x="303299" y="0"/>
                  </a:lnTo>
                  <a:lnTo>
                    <a:pt x="303299" y="111899"/>
                  </a:lnTo>
                  <a:lnTo>
                    <a:pt x="0" y="111899"/>
                  </a:lnTo>
                  <a:lnTo>
                    <a:pt x="0" y="0"/>
                  </a:lnTo>
                  <a:close/>
                </a:path>
              </a:pathLst>
            </a:custGeom>
            <a:ln w="19049">
              <a:solidFill>
                <a:srgbClr val="FF0000"/>
              </a:solidFill>
            </a:ln>
          </p:spPr>
          <p:txBody>
            <a:bodyPr wrap="square" lIns="0" tIns="0" rIns="0" bIns="0" rtlCol="0"/>
            <a:lstStyle/>
            <a:p>
              <a:endParaRPr sz="2400"/>
            </a:p>
          </p:txBody>
        </p:sp>
      </p:grpSp>
      <p:sp>
        <p:nvSpPr>
          <p:cNvPr id="5" name="object 5"/>
          <p:cNvSpPr txBox="1">
            <a:spLocks noGrp="1"/>
          </p:cNvSpPr>
          <p:nvPr>
            <p:ph type="title"/>
          </p:nvPr>
        </p:nvSpPr>
        <p:spPr>
          <a:xfrm>
            <a:off x="512967" y="287524"/>
            <a:ext cx="8877300"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207" dirty="0"/>
              <a:t>(3):</a:t>
            </a:r>
            <a:r>
              <a:rPr spc="-33" dirty="0"/>
              <a:t> </a:t>
            </a:r>
            <a:r>
              <a:rPr spc="-7" dirty="0"/>
              <a:t>attacker</a:t>
            </a:r>
            <a:r>
              <a:rPr spc="-33" dirty="0"/>
              <a:t> </a:t>
            </a:r>
            <a:r>
              <a:rPr spc="-40" dirty="0"/>
              <a:t>machine</a:t>
            </a:r>
            <a:r>
              <a:rPr spc="-33" dirty="0"/>
              <a:t> </a:t>
            </a:r>
            <a:r>
              <a:rPr spc="-107" dirty="0"/>
              <a:t>(cont.)</a:t>
            </a:r>
          </a:p>
        </p:txBody>
      </p:sp>
      <p:sp>
        <p:nvSpPr>
          <p:cNvPr id="6" name="object 6"/>
          <p:cNvSpPr txBox="1"/>
          <p:nvPr/>
        </p:nvSpPr>
        <p:spPr>
          <a:xfrm>
            <a:off x="512967" y="1584555"/>
            <a:ext cx="5931747" cy="4615345"/>
          </a:xfrm>
          <a:prstGeom prst="rect">
            <a:avLst/>
          </a:prstGeom>
        </p:spPr>
        <p:txBody>
          <a:bodyPr vert="horz" wrap="square" lIns="0" tIns="57573" rIns="0" bIns="0" rtlCol="0">
            <a:spAutoFit/>
          </a:bodyPr>
          <a:lstStyle/>
          <a:p>
            <a:pPr marL="626518" indent="-458035">
              <a:spcBef>
                <a:spcPts val="453"/>
              </a:spcBef>
              <a:buChar char="●"/>
              <a:tabLst>
                <a:tab pos="625671" algn="l"/>
                <a:tab pos="626518" algn="l"/>
              </a:tabLst>
            </a:pPr>
            <a:r>
              <a:rPr sz="1733" spc="27" dirty="0">
                <a:solidFill>
                  <a:srgbClr val="434343"/>
                </a:solidFill>
                <a:latin typeface="Microsoft Sans Serif"/>
                <a:cs typeface="Microsoft Sans Serif"/>
              </a:rPr>
              <a:t>to</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show</a:t>
            </a:r>
            <a:r>
              <a:rPr sz="1733" spc="-13" dirty="0">
                <a:solidFill>
                  <a:srgbClr val="434343"/>
                </a:solidFill>
                <a:latin typeface="Microsoft Sans Serif"/>
                <a:cs typeface="Microsoft Sans Serif"/>
              </a:rPr>
              <a:t> list </a:t>
            </a:r>
            <a:r>
              <a:rPr sz="1733" spc="13" dirty="0">
                <a:solidFill>
                  <a:srgbClr val="434343"/>
                </a:solidFill>
                <a:latin typeface="Microsoft Sans Serif"/>
                <a:cs typeface="Microsoft Sans Serif"/>
              </a:rPr>
              <a:t>of</a:t>
            </a:r>
            <a:r>
              <a:rPr sz="1733" spc="-13" dirty="0">
                <a:solidFill>
                  <a:srgbClr val="434343"/>
                </a:solidFill>
                <a:latin typeface="Microsoft Sans Serif"/>
                <a:cs typeface="Microsoft Sans Serif"/>
              </a:rPr>
              <a:t> </a:t>
            </a:r>
            <a:r>
              <a:rPr sz="1733" spc="-27" dirty="0">
                <a:solidFill>
                  <a:srgbClr val="434343"/>
                </a:solidFill>
                <a:latin typeface="Microsoft Sans Serif"/>
                <a:cs typeface="Microsoft Sans Serif"/>
              </a:rPr>
              <a:t>machines</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connected</a:t>
            </a:r>
            <a:r>
              <a:rPr sz="1733" spc="-13" dirty="0">
                <a:solidFill>
                  <a:srgbClr val="434343"/>
                </a:solidFill>
                <a:latin typeface="Microsoft Sans Serif"/>
                <a:cs typeface="Microsoft Sans Serif"/>
              </a:rPr>
              <a:t> </a:t>
            </a:r>
            <a:r>
              <a:rPr sz="1733" spc="27" dirty="0">
                <a:solidFill>
                  <a:srgbClr val="434343"/>
                </a:solidFill>
                <a:latin typeface="Microsoft Sans Serif"/>
                <a:cs typeface="Microsoft Sans Serif"/>
              </a:rPr>
              <a:t>to</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the</a:t>
            </a:r>
            <a:r>
              <a:rPr sz="1733" spc="-13" dirty="0">
                <a:solidFill>
                  <a:srgbClr val="434343"/>
                </a:solidFill>
                <a:latin typeface="Microsoft Sans Serif"/>
                <a:cs typeface="Microsoft Sans Serif"/>
              </a:rPr>
              <a:t> interface:</a:t>
            </a:r>
            <a:endParaRPr sz="1733">
              <a:latin typeface="Microsoft Sans Serif"/>
              <a:cs typeface="Microsoft Sans Serif"/>
            </a:endParaRPr>
          </a:p>
          <a:p>
            <a:pPr marL="1236102" lvl="1" indent="-437716">
              <a:spcBef>
                <a:spcPts val="320"/>
              </a:spcBef>
              <a:buFont typeface="Tahoma"/>
              <a:buChar char="○"/>
              <a:tabLst>
                <a:tab pos="1235256" algn="l"/>
                <a:tab pos="1236102" algn="l"/>
              </a:tabLst>
            </a:pPr>
            <a:r>
              <a:rPr sz="1733" spc="7" dirty="0">
                <a:solidFill>
                  <a:srgbClr val="434343"/>
                </a:solidFill>
                <a:latin typeface="Microsoft Sans Serif"/>
                <a:cs typeface="Microsoft Sans Serif"/>
              </a:rPr>
              <a:t>on</a:t>
            </a:r>
            <a:r>
              <a:rPr sz="1733" spc="-13" dirty="0">
                <a:solidFill>
                  <a:srgbClr val="434343"/>
                </a:solidFill>
                <a:latin typeface="Microsoft Sans Serif"/>
                <a:cs typeface="Microsoft Sans Serif"/>
              </a:rPr>
              <a:t> menu </a:t>
            </a:r>
            <a:r>
              <a:rPr sz="1733" spc="-27" dirty="0">
                <a:solidFill>
                  <a:srgbClr val="434343"/>
                </a:solidFill>
                <a:latin typeface="Microsoft Sans Serif"/>
                <a:cs typeface="Microsoft Sans Serif"/>
              </a:rPr>
              <a:t>bar,</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click</a:t>
            </a:r>
            <a:r>
              <a:rPr sz="1733" spc="-20" dirty="0">
                <a:solidFill>
                  <a:srgbClr val="434343"/>
                </a:solidFill>
                <a:latin typeface="Microsoft Sans Serif"/>
                <a:cs typeface="Microsoft Sans Serif"/>
              </a:rPr>
              <a:t> </a:t>
            </a:r>
            <a:r>
              <a:rPr sz="1733" b="1" spc="-67" dirty="0">
                <a:solidFill>
                  <a:srgbClr val="434343"/>
                </a:solidFill>
                <a:latin typeface="Arial"/>
                <a:cs typeface="Arial"/>
              </a:rPr>
              <a:t>Hosts</a:t>
            </a:r>
            <a:r>
              <a:rPr sz="1733" b="1" spc="-40" dirty="0">
                <a:solidFill>
                  <a:srgbClr val="434343"/>
                </a:solidFill>
                <a:latin typeface="Arial"/>
                <a:cs typeface="Arial"/>
              </a:rPr>
              <a:t> </a:t>
            </a:r>
            <a:r>
              <a:rPr sz="1733" b="1" spc="-727" dirty="0">
                <a:solidFill>
                  <a:srgbClr val="434343"/>
                </a:solidFill>
                <a:latin typeface="Arial"/>
                <a:cs typeface="Arial"/>
              </a:rPr>
              <a:t>→</a:t>
            </a:r>
            <a:r>
              <a:rPr sz="1733" b="1" spc="-40" dirty="0">
                <a:solidFill>
                  <a:srgbClr val="434343"/>
                </a:solidFill>
                <a:latin typeface="Arial"/>
                <a:cs typeface="Arial"/>
              </a:rPr>
              <a:t> </a:t>
            </a:r>
            <a:r>
              <a:rPr sz="1733" b="1" spc="-73" dirty="0">
                <a:solidFill>
                  <a:srgbClr val="434343"/>
                </a:solidFill>
                <a:latin typeface="Arial"/>
                <a:cs typeface="Arial"/>
              </a:rPr>
              <a:t>Scan</a:t>
            </a:r>
            <a:r>
              <a:rPr sz="1733" b="1" spc="-40" dirty="0">
                <a:solidFill>
                  <a:srgbClr val="434343"/>
                </a:solidFill>
                <a:latin typeface="Arial"/>
                <a:cs typeface="Arial"/>
              </a:rPr>
              <a:t> </a:t>
            </a:r>
            <a:r>
              <a:rPr sz="1733" b="1" spc="-47" dirty="0">
                <a:solidFill>
                  <a:srgbClr val="434343"/>
                </a:solidFill>
                <a:latin typeface="Arial"/>
                <a:cs typeface="Arial"/>
              </a:rPr>
              <a:t>for</a:t>
            </a:r>
            <a:r>
              <a:rPr sz="1733" b="1" spc="-40" dirty="0">
                <a:solidFill>
                  <a:srgbClr val="434343"/>
                </a:solidFill>
                <a:latin typeface="Arial"/>
                <a:cs typeface="Arial"/>
              </a:rPr>
              <a:t> </a:t>
            </a:r>
            <a:r>
              <a:rPr sz="1733" b="1" spc="-80" dirty="0">
                <a:solidFill>
                  <a:srgbClr val="434343"/>
                </a:solidFill>
                <a:latin typeface="Arial"/>
                <a:cs typeface="Arial"/>
              </a:rPr>
              <a:t>hosts</a:t>
            </a:r>
            <a:endParaRPr sz="1733">
              <a:latin typeface="Arial"/>
              <a:cs typeface="Arial"/>
            </a:endParaRPr>
          </a:p>
          <a:p>
            <a:pPr marL="1236102" indent="-437716">
              <a:spcBef>
                <a:spcPts val="320"/>
              </a:spcBef>
              <a:buChar char="○"/>
              <a:tabLst>
                <a:tab pos="1235256" algn="l"/>
                <a:tab pos="1236102" algn="l"/>
              </a:tabLst>
            </a:pPr>
            <a:r>
              <a:rPr sz="1733" b="1" spc="-67" dirty="0">
                <a:solidFill>
                  <a:srgbClr val="434343"/>
                </a:solidFill>
                <a:latin typeface="Arial"/>
                <a:cs typeface="Arial"/>
              </a:rPr>
              <a:t>Hosts</a:t>
            </a:r>
            <a:r>
              <a:rPr sz="1733" b="1" spc="-40" dirty="0">
                <a:solidFill>
                  <a:srgbClr val="434343"/>
                </a:solidFill>
                <a:latin typeface="Arial"/>
                <a:cs typeface="Arial"/>
              </a:rPr>
              <a:t> </a:t>
            </a:r>
            <a:r>
              <a:rPr sz="1733" b="1" spc="-727" dirty="0">
                <a:solidFill>
                  <a:srgbClr val="434343"/>
                </a:solidFill>
                <a:latin typeface="Arial"/>
                <a:cs typeface="Arial"/>
              </a:rPr>
              <a:t>→</a:t>
            </a:r>
            <a:r>
              <a:rPr sz="1733" b="1" spc="-40" dirty="0">
                <a:solidFill>
                  <a:srgbClr val="434343"/>
                </a:solidFill>
                <a:latin typeface="Arial"/>
                <a:cs typeface="Arial"/>
              </a:rPr>
              <a:t> </a:t>
            </a:r>
            <a:r>
              <a:rPr sz="1733" b="1" spc="-67" dirty="0">
                <a:solidFill>
                  <a:srgbClr val="434343"/>
                </a:solidFill>
                <a:latin typeface="Arial"/>
                <a:cs typeface="Arial"/>
              </a:rPr>
              <a:t>Hosts</a:t>
            </a:r>
            <a:r>
              <a:rPr sz="1733" b="1" spc="-40" dirty="0">
                <a:solidFill>
                  <a:srgbClr val="434343"/>
                </a:solidFill>
                <a:latin typeface="Arial"/>
                <a:cs typeface="Arial"/>
              </a:rPr>
              <a:t> </a:t>
            </a:r>
            <a:r>
              <a:rPr sz="1733" b="1" spc="-60" dirty="0">
                <a:solidFill>
                  <a:srgbClr val="434343"/>
                </a:solidFill>
                <a:latin typeface="Arial"/>
                <a:cs typeface="Arial"/>
              </a:rPr>
              <a:t>list</a:t>
            </a:r>
            <a:endParaRPr sz="1733">
              <a:latin typeface="Arial"/>
              <a:cs typeface="Arial"/>
            </a:endParaRPr>
          </a:p>
          <a:p>
            <a:pPr>
              <a:spcBef>
                <a:spcPts val="33"/>
              </a:spcBef>
            </a:pPr>
            <a:endParaRPr sz="2333">
              <a:latin typeface="Arial"/>
              <a:cs typeface="Arial"/>
            </a:endParaRPr>
          </a:p>
          <a:p>
            <a:pPr marL="626518" indent="-458035">
              <a:buChar char="●"/>
              <a:tabLst>
                <a:tab pos="625671" algn="l"/>
                <a:tab pos="626518" algn="l"/>
              </a:tabLst>
            </a:pPr>
            <a:r>
              <a:rPr sz="1733" spc="27" dirty="0">
                <a:solidFill>
                  <a:srgbClr val="434343"/>
                </a:solidFill>
                <a:latin typeface="Microsoft Sans Serif"/>
                <a:cs typeface="Microsoft Sans Serif"/>
              </a:rPr>
              <a:t>to</a:t>
            </a:r>
            <a:r>
              <a:rPr sz="1733" spc="-27" dirty="0">
                <a:solidFill>
                  <a:srgbClr val="434343"/>
                </a:solidFill>
                <a:latin typeface="Microsoft Sans Serif"/>
                <a:cs typeface="Microsoft Sans Serif"/>
              </a:rPr>
              <a:t> </a:t>
            </a:r>
            <a:r>
              <a:rPr sz="1733" spc="-7" dirty="0">
                <a:solidFill>
                  <a:srgbClr val="434343"/>
                </a:solidFill>
                <a:latin typeface="Microsoft Sans Serif"/>
                <a:cs typeface="Microsoft Sans Serif"/>
              </a:rPr>
              <a:t>select</a:t>
            </a:r>
            <a:r>
              <a:rPr sz="1733" spc="-20" dirty="0">
                <a:solidFill>
                  <a:srgbClr val="434343"/>
                </a:solidFill>
                <a:latin typeface="Microsoft Sans Serif"/>
                <a:cs typeface="Microsoft Sans Serif"/>
              </a:rPr>
              <a:t> </a:t>
            </a:r>
            <a:r>
              <a:rPr sz="1733" spc="7" dirty="0">
                <a:solidFill>
                  <a:srgbClr val="434343"/>
                </a:solidFill>
                <a:latin typeface="Microsoft Sans Serif"/>
                <a:cs typeface="Microsoft Sans Serif"/>
              </a:rPr>
              <a:t>the</a:t>
            </a:r>
            <a:r>
              <a:rPr sz="1733" spc="-20" dirty="0">
                <a:solidFill>
                  <a:srgbClr val="434343"/>
                </a:solidFill>
                <a:latin typeface="Microsoft Sans Serif"/>
                <a:cs typeface="Microsoft Sans Serif"/>
              </a:rPr>
              <a:t> </a:t>
            </a:r>
            <a:r>
              <a:rPr sz="1733" spc="7" dirty="0">
                <a:solidFill>
                  <a:srgbClr val="434343"/>
                </a:solidFill>
                <a:latin typeface="Microsoft Sans Serif"/>
                <a:cs typeface="Microsoft Sans Serif"/>
              </a:rPr>
              <a:t>target</a:t>
            </a:r>
            <a:r>
              <a:rPr sz="1733" spc="-27" dirty="0">
                <a:solidFill>
                  <a:srgbClr val="434343"/>
                </a:solidFill>
                <a:latin typeface="Microsoft Sans Serif"/>
                <a:cs typeface="Microsoft Sans Serif"/>
              </a:rPr>
              <a:t> </a:t>
            </a:r>
            <a:r>
              <a:rPr sz="1733" spc="7" dirty="0">
                <a:solidFill>
                  <a:srgbClr val="434343"/>
                </a:solidFill>
                <a:latin typeface="Microsoft Sans Serif"/>
                <a:cs typeface="Microsoft Sans Serif"/>
              </a:rPr>
              <a:t>for</a:t>
            </a:r>
            <a:r>
              <a:rPr sz="1733" spc="-20" dirty="0">
                <a:solidFill>
                  <a:srgbClr val="434343"/>
                </a:solidFill>
                <a:latin typeface="Microsoft Sans Serif"/>
                <a:cs typeface="Microsoft Sans Serif"/>
              </a:rPr>
              <a:t> </a:t>
            </a:r>
            <a:r>
              <a:rPr sz="1733" spc="7" dirty="0">
                <a:solidFill>
                  <a:srgbClr val="434343"/>
                </a:solidFill>
                <a:latin typeface="Microsoft Sans Serif"/>
                <a:cs typeface="Microsoft Sans Serif"/>
              </a:rPr>
              <a:t>the</a:t>
            </a:r>
            <a:r>
              <a:rPr sz="1733" spc="-20" dirty="0">
                <a:solidFill>
                  <a:srgbClr val="434343"/>
                </a:solidFill>
                <a:latin typeface="Microsoft Sans Serif"/>
                <a:cs typeface="Microsoft Sans Serif"/>
              </a:rPr>
              <a:t> </a:t>
            </a:r>
            <a:r>
              <a:rPr sz="1733" spc="-7" dirty="0">
                <a:solidFill>
                  <a:srgbClr val="434343"/>
                </a:solidFill>
                <a:latin typeface="Microsoft Sans Serif"/>
                <a:cs typeface="Microsoft Sans Serif"/>
              </a:rPr>
              <a:t>attack</a:t>
            </a:r>
            <a:endParaRPr sz="1733">
              <a:latin typeface="Microsoft Sans Serif"/>
              <a:cs typeface="Microsoft Sans Serif"/>
            </a:endParaRPr>
          </a:p>
          <a:p>
            <a:pPr marL="1236102" lvl="1" indent="-437716">
              <a:spcBef>
                <a:spcPts val="320"/>
              </a:spcBef>
              <a:buFont typeface="Tahoma"/>
              <a:buChar char="○"/>
              <a:tabLst>
                <a:tab pos="1235256" algn="l"/>
                <a:tab pos="1236102" algn="l"/>
              </a:tabLst>
            </a:pPr>
            <a:r>
              <a:rPr sz="1733" spc="-7" dirty="0">
                <a:solidFill>
                  <a:srgbClr val="434343"/>
                </a:solidFill>
                <a:latin typeface="Microsoft Sans Serif"/>
                <a:cs typeface="Microsoft Sans Serif"/>
              </a:rPr>
              <a:t>show</a:t>
            </a:r>
            <a:r>
              <a:rPr sz="1733" spc="-47" dirty="0">
                <a:solidFill>
                  <a:srgbClr val="434343"/>
                </a:solidFill>
                <a:latin typeface="Microsoft Sans Serif"/>
                <a:cs typeface="Microsoft Sans Serif"/>
              </a:rPr>
              <a:t> </a:t>
            </a:r>
            <a:r>
              <a:rPr sz="1733" spc="-20" dirty="0">
                <a:solidFill>
                  <a:srgbClr val="434343"/>
                </a:solidFill>
                <a:latin typeface="Microsoft Sans Serif"/>
                <a:cs typeface="Microsoft Sans Serif"/>
              </a:rPr>
              <a:t>hosts</a:t>
            </a:r>
            <a:r>
              <a:rPr sz="1733" spc="-40" dirty="0">
                <a:solidFill>
                  <a:srgbClr val="434343"/>
                </a:solidFill>
                <a:latin typeface="Microsoft Sans Serif"/>
                <a:cs typeface="Microsoft Sans Serif"/>
              </a:rPr>
              <a:t> </a:t>
            </a:r>
            <a:r>
              <a:rPr sz="1733" spc="-13" dirty="0">
                <a:solidFill>
                  <a:srgbClr val="434343"/>
                </a:solidFill>
                <a:latin typeface="Microsoft Sans Serif"/>
                <a:cs typeface="Microsoft Sans Serif"/>
              </a:rPr>
              <a:t>list</a:t>
            </a:r>
            <a:endParaRPr sz="1733">
              <a:latin typeface="Microsoft Sans Serif"/>
              <a:cs typeface="Microsoft Sans Serif"/>
            </a:endParaRPr>
          </a:p>
          <a:p>
            <a:pPr marL="1236102" lvl="1" indent="-437716">
              <a:spcBef>
                <a:spcPts val="320"/>
              </a:spcBef>
              <a:buFont typeface="Tahoma"/>
              <a:buChar char="○"/>
              <a:tabLst>
                <a:tab pos="1235256" algn="l"/>
                <a:tab pos="1236102" algn="l"/>
              </a:tabLst>
            </a:pPr>
            <a:r>
              <a:rPr sz="1733" spc="-7" dirty="0">
                <a:solidFill>
                  <a:srgbClr val="434343"/>
                </a:solidFill>
                <a:latin typeface="Microsoft Sans Serif"/>
                <a:cs typeface="Microsoft Sans Serif"/>
              </a:rPr>
              <a:t>select</a:t>
            </a:r>
            <a:r>
              <a:rPr sz="1733" spc="-20" dirty="0">
                <a:solidFill>
                  <a:srgbClr val="434343"/>
                </a:solidFill>
                <a:latin typeface="Microsoft Sans Serif"/>
                <a:cs typeface="Microsoft Sans Serif"/>
              </a:rPr>
              <a:t> </a:t>
            </a:r>
            <a:r>
              <a:rPr sz="1733" b="1" spc="-53" dirty="0">
                <a:solidFill>
                  <a:srgbClr val="434343"/>
                </a:solidFill>
                <a:latin typeface="Arial"/>
                <a:cs typeface="Arial"/>
              </a:rPr>
              <a:t>server</a:t>
            </a:r>
            <a:r>
              <a:rPr sz="1733" spc="-53" dirty="0">
                <a:solidFill>
                  <a:srgbClr val="434343"/>
                </a:solidFill>
                <a:latin typeface="Microsoft Sans Serif"/>
                <a:cs typeface="Microsoft Sans Serif"/>
              </a:rPr>
              <a:t>’s</a:t>
            </a:r>
            <a:r>
              <a:rPr sz="1733" spc="-7" dirty="0">
                <a:solidFill>
                  <a:srgbClr val="434343"/>
                </a:solidFill>
                <a:latin typeface="Microsoft Sans Serif"/>
                <a:cs typeface="Microsoft Sans Serif"/>
              </a:rPr>
              <a:t> </a:t>
            </a:r>
            <a:r>
              <a:rPr sz="1733" spc="-107" dirty="0">
                <a:solidFill>
                  <a:srgbClr val="434343"/>
                </a:solidFill>
                <a:latin typeface="Microsoft Sans Serif"/>
                <a:cs typeface="Microsoft Sans Serif"/>
              </a:rPr>
              <a:t>IP</a:t>
            </a:r>
            <a:r>
              <a:rPr sz="1733" spc="-7" dirty="0">
                <a:solidFill>
                  <a:srgbClr val="434343"/>
                </a:solidFill>
                <a:latin typeface="Microsoft Sans Serif"/>
                <a:cs typeface="Microsoft Sans Serif"/>
              </a:rPr>
              <a:t> </a:t>
            </a:r>
            <a:r>
              <a:rPr sz="1733" spc="-27" dirty="0">
                <a:solidFill>
                  <a:srgbClr val="434343"/>
                </a:solidFill>
                <a:latin typeface="Microsoft Sans Serif"/>
                <a:cs typeface="Microsoft Sans Serif"/>
              </a:rPr>
              <a:t>address,</a:t>
            </a:r>
            <a:r>
              <a:rPr sz="1733" spc="-7" dirty="0">
                <a:solidFill>
                  <a:srgbClr val="434343"/>
                </a:solidFill>
                <a:latin typeface="Microsoft Sans Serif"/>
                <a:cs typeface="Microsoft Sans Serif"/>
              </a:rPr>
              <a:t> click</a:t>
            </a:r>
            <a:r>
              <a:rPr sz="1733" spc="-13" dirty="0">
                <a:solidFill>
                  <a:srgbClr val="434343"/>
                </a:solidFill>
                <a:latin typeface="Microsoft Sans Serif"/>
                <a:cs typeface="Microsoft Sans Serif"/>
              </a:rPr>
              <a:t> </a:t>
            </a:r>
            <a:r>
              <a:rPr sz="1733" b="1" spc="-53" dirty="0">
                <a:solidFill>
                  <a:srgbClr val="434343"/>
                </a:solidFill>
                <a:latin typeface="Arial"/>
                <a:cs typeface="Arial"/>
              </a:rPr>
              <a:t>Add</a:t>
            </a:r>
            <a:r>
              <a:rPr sz="1733" b="1" spc="-33" dirty="0">
                <a:solidFill>
                  <a:srgbClr val="434343"/>
                </a:solidFill>
                <a:latin typeface="Arial"/>
                <a:cs typeface="Arial"/>
              </a:rPr>
              <a:t> to Target </a:t>
            </a:r>
            <a:r>
              <a:rPr sz="1733" b="1" spc="-160" dirty="0">
                <a:solidFill>
                  <a:srgbClr val="434343"/>
                </a:solidFill>
                <a:latin typeface="Arial"/>
                <a:cs typeface="Arial"/>
              </a:rPr>
              <a:t>1*</a:t>
            </a:r>
            <a:endParaRPr sz="1733">
              <a:latin typeface="Arial"/>
              <a:cs typeface="Arial"/>
            </a:endParaRPr>
          </a:p>
          <a:p>
            <a:pPr marL="1236102" lvl="1" indent="-437716">
              <a:spcBef>
                <a:spcPts val="320"/>
              </a:spcBef>
              <a:buFont typeface="Tahoma"/>
              <a:buChar char="○"/>
              <a:tabLst>
                <a:tab pos="1235256" algn="l"/>
                <a:tab pos="1236102" algn="l"/>
              </a:tabLst>
            </a:pPr>
            <a:r>
              <a:rPr sz="1733" spc="-7" dirty="0">
                <a:solidFill>
                  <a:srgbClr val="434343"/>
                </a:solidFill>
                <a:latin typeface="Microsoft Sans Serif"/>
                <a:cs typeface="Microsoft Sans Serif"/>
              </a:rPr>
              <a:t>select</a:t>
            </a:r>
            <a:r>
              <a:rPr sz="1733" spc="-20" dirty="0">
                <a:solidFill>
                  <a:srgbClr val="434343"/>
                </a:solidFill>
                <a:latin typeface="Microsoft Sans Serif"/>
                <a:cs typeface="Microsoft Sans Serif"/>
              </a:rPr>
              <a:t> </a:t>
            </a:r>
            <a:r>
              <a:rPr sz="1733" b="1" spc="-47" dirty="0">
                <a:solidFill>
                  <a:srgbClr val="434343"/>
                </a:solidFill>
                <a:latin typeface="Arial"/>
                <a:cs typeface="Arial"/>
              </a:rPr>
              <a:t>victim</a:t>
            </a:r>
            <a:r>
              <a:rPr sz="1733" spc="-47" dirty="0">
                <a:solidFill>
                  <a:srgbClr val="434343"/>
                </a:solidFill>
                <a:latin typeface="Microsoft Sans Serif"/>
                <a:cs typeface="Microsoft Sans Serif"/>
              </a:rPr>
              <a:t>’s</a:t>
            </a:r>
            <a:r>
              <a:rPr sz="1733" spc="-13" dirty="0">
                <a:solidFill>
                  <a:srgbClr val="434343"/>
                </a:solidFill>
                <a:latin typeface="Microsoft Sans Serif"/>
                <a:cs typeface="Microsoft Sans Serif"/>
              </a:rPr>
              <a:t> </a:t>
            </a:r>
            <a:r>
              <a:rPr sz="1733" spc="-107" dirty="0">
                <a:solidFill>
                  <a:srgbClr val="434343"/>
                </a:solidFill>
                <a:latin typeface="Microsoft Sans Serif"/>
                <a:cs typeface="Microsoft Sans Serif"/>
              </a:rPr>
              <a:t>IP</a:t>
            </a:r>
            <a:r>
              <a:rPr sz="1733" spc="-7" dirty="0">
                <a:solidFill>
                  <a:srgbClr val="434343"/>
                </a:solidFill>
                <a:latin typeface="Microsoft Sans Serif"/>
                <a:cs typeface="Microsoft Sans Serif"/>
              </a:rPr>
              <a:t> </a:t>
            </a:r>
            <a:r>
              <a:rPr sz="1733" spc="-27" dirty="0">
                <a:solidFill>
                  <a:srgbClr val="434343"/>
                </a:solidFill>
                <a:latin typeface="Microsoft Sans Serif"/>
                <a:cs typeface="Microsoft Sans Serif"/>
              </a:rPr>
              <a:t>address,</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click</a:t>
            </a:r>
            <a:r>
              <a:rPr sz="1733" spc="-20" dirty="0">
                <a:solidFill>
                  <a:srgbClr val="434343"/>
                </a:solidFill>
                <a:latin typeface="Microsoft Sans Serif"/>
                <a:cs typeface="Microsoft Sans Serif"/>
              </a:rPr>
              <a:t> </a:t>
            </a:r>
            <a:r>
              <a:rPr sz="1733" b="1" spc="-53" dirty="0">
                <a:solidFill>
                  <a:srgbClr val="434343"/>
                </a:solidFill>
                <a:latin typeface="Arial"/>
                <a:cs typeface="Arial"/>
              </a:rPr>
              <a:t>Add</a:t>
            </a:r>
            <a:r>
              <a:rPr sz="1733" b="1" spc="-33" dirty="0">
                <a:solidFill>
                  <a:srgbClr val="434343"/>
                </a:solidFill>
                <a:latin typeface="Arial"/>
                <a:cs typeface="Arial"/>
              </a:rPr>
              <a:t> to</a:t>
            </a:r>
            <a:r>
              <a:rPr sz="1733" b="1" spc="-40" dirty="0">
                <a:solidFill>
                  <a:srgbClr val="434343"/>
                </a:solidFill>
                <a:latin typeface="Arial"/>
                <a:cs typeface="Arial"/>
              </a:rPr>
              <a:t> </a:t>
            </a:r>
            <a:r>
              <a:rPr sz="1733" b="1" spc="-33" dirty="0">
                <a:solidFill>
                  <a:srgbClr val="434343"/>
                </a:solidFill>
                <a:latin typeface="Arial"/>
                <a:cs typeface="Arial"/>
              </a:rPr>
              <a:t>Target</a:t>
            </a:r>
            <a:r>
              <a:rPr sz="1733" b="1" spc="-40" dirty="0">
                <a:solidFill>
                  <a:srgbClr val="434343"/>
                </a:solidFill>
                <a:latin typeface="Arial"/>
                <a:cs typeface="Arial"/>
              </a:rPr>
              <a:t> </a:t>
            </a:r>
            <a:r>
              <a:rPr sz="1733" b="1" dirty="0">
                <a:solidFill>
                  <a:srgbClr val="434343"/>
                </a:solidFill>
                <a:latin typeface="Arial"/>
                <a:cs typeface="Arial"/>
              </a:rPr>
              <a:t>2*</a:t>
            </a:r>
            <a:endParaRPr sz="1733">
              <a:latin typeface="Arial"/>
              <a:cs typeface="Arial"/>
            </a:endParaRPr>
          </a:p>
          <a:p>
            <a:pPr lvl="1">
              <a:spcBef>
                <a:spcPts val="40"/>
              </a:spcBef>
              <a:buClr>
                <a:srgbClr val="434343"/>
              </a:buClr>
              <a:buFont typeface="Tahoma"/>
              <a:buChar char="○"/>
            </a:pPr>
            <a:endParaRPr sz="2333">
              <a:latin typeface="Arial"/>
              <a:cs typeface="Arial"/>
            </a:endParaRPr>
          </a:p>
          <a:p>
            <a:pPr marL="626518" indent="-458035">
              <a:buChar char="●"/>
              <a:tabLst>
                <a:tab pos="625671" algn="l"/>
                <a:tab pos="626518" algn="l"/>
              </a:tabLst>
            </a:pPr>
            <a:r>
              <a:rPr sz="1733" spc="27" dirty="0">
                <a:solidFill>
                  <a:srgbClr val="434343"/>
                </a:solidFill>
                <a:latin typeface="Microsoft Sans Serif"/>
                <a:cs typeface="Microsoft Sans Serif"/>
              </a:rPr>
              <a:t>to</a:t>
            </a:r>
            <a:r>
              <a:rPr sz="1733" spc="-33" dirty="0">
                <a:solidFill>
                  <a:srgbClr val="434343"/>
                </a:solidFill>
                <a:latin typeface="Microsoft Sans Serif"/>
                <a:cs typeface="Microsoft Sans Serif"/>
              </a:rPr>
              <a:t> </a:t>
            </a:r>
            <a:r>
              <a:rPr sz="1733" spc="-13" dirty="0">
                <a:solidFill>
                  <a:srgbClr val="434343"/>
                </a:solidFill>
                <a:latin typeface="Microsoft Sans Serif"/>
                <a:cs typeface="Microsoft Sans Serif"/>
              </a:rPr>
              <a:t>see</a:t>
            </a:r>
            <a:r>
              <a:rPr sz="1733" spc="-33" dirty="0">
                <a:solidFill>
                  <a:srgbClr val="434343"/>
                </a:solidFill>
                <a:latin typeface="Microsoft Sans Serif"/>
                <a:cs typeface="Microsoft Sans Serif"/>
              </a:rPr>
              <a:t> </a:t>
            </a:r>
            <a:r>
              <a:rPr sz="1733" dirty="0">
                <a:solidFill>
                  <a:srgbClr val="434343"/>
                </a:solidFill>
                <a:latin typeface="Microsoft Sans Serif"/>
                <a:cs typeface="Microsoft Sans Serif"/>
              </a:rPr>
              <a:t>our</a:t>
            </a:r>
            <a:r>
              <a:rPr sz="1733" spc="-33" dirty="0">
                <a:solidFill>
                  <a:srgbClr val="434343"/>
                </a:solidFill>
                <a:latin typeface="Microsoft Sans Serif"/>
                <a:cs typeface="Microsoft Sans Serif"/>
              </a:rPr>
              <a:t> </a:t>
            </a:r>
            <a:r>
              <a:rPr sz="1733" dirty="0">
                <a:solidFill>
                  <a:srgbClr val="434343"/>
                </a:solidFill>
                <a:latin typeface="Microsoft Sans Serif"/>
                <a:cs typeface="Microsoft Sans Serif"/>
              </a:rPr>
              <a:t>current</a:t>
            </a:r>
            <a:r>
              <a:rPr sz="1733" spc="-33" dirty="0">
                <a:solidFill>
                  <a:srgbClr val="434343"/>
                </a:solidFill>
                <a:latin typeface="Microsoft Sans Serif"/>
                <a:cs typeface="Microsoft Sans Serif"/>
              </a:rPr>
              <a:t> </a:t>
            </a:r>
            <a:r>
              <a:rPr sz="1733" spc="-7" dirty="0">
                <a:solidFill>
                  <a:srgbClr val="434343"/>
                </a:solidFill>
                <a:latin typeface="Microsoft Sans Serif"/>
                <a:cs typeface="Microsoft Sans Serif"/>
              </a:rPr>
              <a:t>target:</a:t>
            </a:r>
            <a:endParaRPr sz="1733">
              <a:latin typeface="Microsoft Sans Serif"/>
              <a:cs typeface="Microsoft Sans Serif"/>
            </a:endParaRPr>
          </a:p>
          <a:p>
            <a:pPr marL="1236102" lvl="1" indent="-437716">
              <a:spcBef>
                <a:spcPts val="320"/>
              </a:spcBef>
              <a:buFont typeface="Tahoma"/>
              <a:buChar char="○"/>
              <a:tabLst>
                <a:tab pos="1235256" algn="l"/>
                <a:tab pos="1236102" algn="l"/>
              </a:tabLst>
            </a:pPr>
            <a:r>
              <a:rPr sz="1733" spc="7" dirty="0">
                <a:solidFill>
                  <a:srgbClr val="434343"/>
                </a:solidFill>
                <a:latin typeface="Microsoft Sans Serif"/>
                <a:cs typeface="Microsoft Sans Serif"/>
              </a:rPr>
              <a:t>on</a:t>
            </a:r>
            <a:r>
              <a:rPr sz="1733" spc="-13" dirty="0">
                <a:solidFill>
                  <a:srgbClr val="434343"/>
                </a:solidFill>
                <a:latin typeface="Microsoft Sans Serif"/>
                <a:cs typeface="Microsoft Sans Serif"/>
              </a:rPr>
              <a:t> menu </a:t>
            </a:r>
            <a:r>
              <a:rPr sz="1733" spc="-27" dirty="0">
                <a:solidFill>
                  <a:srgbClr val="434343"/>
                </a:solidFill>
                <a:latin typeface="Microsoft Sans Serif"/>
                <a:cs typeface="Microsoft Sans Serif"/>
              </a:rPr>
              <a:t>bar,</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click</a:t>
            </a:r>
            <a:r>
              <a:rPr sz="1733" spc="-20" dirty="0">
                <a:solidFill>
                  <a:srgbClr val="434343"/>
                </a:solidFill>
                <a:latin typeface="Microsoft Sans Serif"/>
                <a:cs typeface="Microsoft Sans Serif"/>
              </a:rPr>
              <a:t> </a:t>
            </a:r>
            <a:r>
              <a:rPr sz="1733" b="1" spc="-47" dirty="0">
                <a:solidFill>
                  <a:srgbClr val="434343"/>
                </a:solidFill>
                <a:latin typeface="Arial"/>
                <a:cs typeface="Arial"/>
              </a:rPr>
              <a:t>Targets</a:t>
            </a:r>
            <a:r>
              <a:rPr sz="1733" b="1" spc="-40" dirty="0">
                <a:solidFill>
                  <a:srgbClr val="434343"/>
                </a:solidFill>
                <a:latin typeface="Arial"/>
                <a:cs typeface="Arial"/>
              </a:rPr>
              <a:t> </a:t>
            </a:r>
            <a:r>
              <a:rPr sz="1733" b="1" spc="-727" dirty="0">
                <a:solidFill>
                  <a:srgbClr val="434343"/>
                </a:solidFill>
                <a:latin typeface="Arial"/>
                <a:cs typeface="Arial"/>
              </a:rPr>
              <a:t>→</a:t>
            </a:r>
            <a:r>
              <a:rPr sz="1733" b="1" spc="-40" dirty="0">
                <a:solidFill>
                  <a:srgbClr val="434343"/>
                </a:solidFill>
                <a:latin typeface="Arial"/>
                <a:cs typeface="Arial"/>
              </a:rPr>
              <a:t> Current targets</a:t>
            </a:r>
            <a:endParaRPr sz="1733">
              <a:latin typeface="Arial"/>
              <a:cs typeface="Arial"/>
            </a:endParaRPr>
          </a:p>
          <a:p>
            <a:pPr marL="1236102" marR="409776" lvl="1" indent="-437716">
              <a:lnSpc>
                <a:spcPct val="115399"/>
              </a:lnSpc>
              <a:buFont typeface="Tahoma"/>
              <a:buChar char="○"/>
              <a:tabLst>
                <a:tab pos="1235256" algn="l"/>
                <a:tab pos="1236102" algn="l"/>
              </a:tabLst>
            </a:pPr>
            <a:r>
              <a:rPr sz="1733" dirty="0">
                <a:solidFill>
                  <a:srgbClr val="434343"/>
                </a:solidFill>
                <a:latin typeface="Microsoft Sans Serif"/>
                <a:cs typeface="Microsoft Sans Serif"/>
              </a:rPr>
              <a:t>Here</a:t>
            </a:r>
            <a:r>
              <a:rPr sz="1733" spc="-13" dirty="0">
                <a:solidFill>
                  <a:srgbClr val="434343"/>
                </a:solidFill>
                <a:latin typeface="Microsoft Sans Serif"/>
                <a:cs typeface="Microsoft Sans Serif"/>
              </a:rPr>
              <a:t> </a:t>
            </a:r>
            <a:r>
              <a:rPr sz="1733" spc="13" dirty="0">
                <a:solidFill>
                  <a:srgbClr val="434343"/>
                </a:solidFill>
                <a:latin typeface="Microsoft Sans Serif"/>
                <a:cs typeface="Microsoft Sans Serif"/>
              </a:rPr>
              <a:t>we</a:t>
            </a:r>
            <a:r>
              <a:rPr sz="1733" spc="-13" dirty="0">
                <a:solidFill>
                  <a:srgbClr val="434343"/>
                </a:solidFill>
                <a:latin typeface="Microsoft Sans Serif"/>
                <a:cs typeface="Microsoft Sans Serif"/>
              </a:rPr>
              <a:t> </a:t>
            </a:r>
            <a:r>
              <a:rPr sz="1733" spc="-27" dirty="0">
                <a:solidFill>
                  <a:srgbClr val="434343"/>
                </a:solidFill>
                <a:latin typeface="Microsoft Sans Serif"/>
                <a:cs typeface="Microsoft Sans Serif"/>
              </a:rPr>
              <a:t>can</a:t>
            </a:r>
            <a:r>
              <a:rPr sz="1733" spc="-13" dirty="0">
                <a:solidFill>
                  <a:srgbClr val="434343"/>
                </a:solidFill>
                <a:latin typeface="Microsoft Sans Serif"/>
                <a:cs typeface="Microsoft Sans Serif"/>
              </a:rPr>
              <a:t> see </a:t>
            </a:r>
            <a:r>
              <a:rPr sz="1733" spc="20" dirty="0">
                <a:solidFill>
                  <a:srgbClr val="434343"/>
                </a:solidFill>
                <a:latin typeface="Microsoft Sans Serif"/>
                <a:cs typeface="Microsoft Sans Serif"/>
              </a:rPr>
              <a:t>both</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the</a:t>
            </a:r>
            <a:r>
              <a:rPr sz="1733" spc="-13" dirty="0">
                <a:solidFill>
                  <a:srgbClr val="434343"/>
                </a:solidFill>
                <a:latin typeface="Microsoft Sans Serif"/>
                <a:cs typeface="Microsoft Sans Serif"/>
              </a:rPr>
              <a:t> </a:t>
            </a:r>
            <a:r>
              <a:rPr sz="1733" spc="-107" dirty="0">
                <a:solidFill>
                  <a:srgbClr val="434343"/>
                </a:solidFill>
                <a:latin typeface="Microsoft Sans Serif"/>
                <a:cs typeface="Microsoft Sans Serif"/>
              </a:rPr>
              <a:t>IP</a:t>
            </a:r>
            <a:r>
              <a:rPr sz="1733" spc="-13" dirty="0">
                <a:solidFill>
                  <a:srgbClr val="434343"/>
                </a:solidFill>
                <a:latin typeface="Microsoft Sans Serif"/>
                <a:cs typeface="Microsoft Sans Serif"/>
              </a:rPr>
              <a:t> </a:t>
            </a:r>
            <a:r>
              <a:rPr sz="1733" spc="-20" dirty="0">
                <a:solidFill>
                  <a:srgbClr val="434343"/>
                </a:solidFill>
                <a:latin typeface="Microsoft Sans Serif"/>
                <a:cs typeface="Microsoft Sans Serif"/>
              </a:rPr>
              <a:t>address</a:t>
            </a:r>
            <a:r>
              <a:rPr sz="1733" spc="-13" dirty="0">
                <a:solidFill>
                  <a:srgbClr val="434343"/>
                </a:solidFill>
                <a:latin typeface="Microsoft Sans Serif"/>
                <a:cs typeface="Microsoft Sans Serif"/>
              </a:rPr>
              <a:t> in </a:t>
            </a:r>
            <a:r>
              <a:rPr sz="1733" dirty="0">
                <a:solidFill>
                  <a:srgbClr val="434343"/>
                </a:solidFill>
                <a:latin typeface="Microsoft Sans Serif"/>
                <a:cs typeface="Microsoft Sans Serif"/>
              </a:rPr>
              <a:t>their  </a:t>
            </a:r>
            <a:r>
              <a:rPr sz="1733" spc="7" dirty="0">
                <a:solidFill>
                  <a:srgbClr val="434343"/>
                </a:solidFill>
                <a:latin typeface="Microsoft Sans Serif"/>
                <a:cs typeface="Microsoft Sans Serif"/>
              </a:rPr>
              <a:t>“boxes”.</a:t>
            </a:r>
            <a:endParaRPr sz="1733">
              <a:latin typeface="Microsoft Sans Serif"/>
              <a:cs typeface="Microsoft Sans Serif"/>
            </a:endParaRPr>
          </a:p>
          <a:p>
            <a:pPr>
              <a:lnSpc>
                <a:spcPct val="100000"/>
              </a:lnSpc>
            </a:pPr>
            <a:endParaRPr sz="2133">
              <a:latin typeface="Microsoft Sans Serif"/>
              <a:cs typeface="Microsoft Sans Serif"/>
            </a:endParaRPr>
          </a:p>
          <a:p>
            <a:pPr marL="16933">
              <a:spcBef>
                <a:spcPts val="7"/>
              </a:spcBef>
            </a:pPr>
            <a:r>
              <a:rPr sz="1733" i="1" spc="40" dirty="0">
                <a:solidFill>
                  <a:srgbClr val="434343"/>
                </a:solidFill>
                <a:latin typeface="Trebuchet MS"/>
                <a:cs typeface="Trebuchet MS"/>
              </a:rPr>
              <a:t>*Can</a:t>
            </a:r>
            <a:r>
              <a:rPr sz="1733" i="1" spc="-80" dirty="0">
                <a:solidFill>
                  <a:srgbClr val="434343"/>
                </a:solidFill>
                <a:latin typeface="Trebuchet MS"/>
                <a:cs typeface="Trebuchet MS"/>
              </a:rPr>
              <a:t> </a:t>
            </a:r>
            <a:r>
              <a:rPr sz="1733" i="1" spc="33" dirty="0">
                <a:solidFill>
                  <a:srgbClr val="434343"/>
                </a:solidFill>
                <a:latin typeface="Trebuchet MS"/>
                <a:cs typeface="Trebuchet MS"/>
              </a:rPr>
              <a:t>be</a:t>
            </a:r>
            <a:r>
              <a:rPr sz="1733" i="1" spc="-80" dirty="0">
                <a:solidFill>
                  <a:srgbClr val="434343"/>
                </a:solidFill>
                <a:latin typeface="Trebuchet MS"/>
                <a:cs typeface="Trebuchet MS"/>
              </a:rPr>
              <a:t> </a:t>
            </a:r>
            <a:r>
              <a:rPr sz="1733" i="1" spc="-20" dirty="0">
                <a:solidFill>
                  <a:srgbClr val="434343"/>
                </a:solidFill>
                <a:latin typeface="Trebuchet MS"/>
                <a:cs typeface="Trebuchet MS"/>
              </a:rPr>
              <a:t>viceversa.</a:t>
            </a:r>
            <a:r>
              <a:rPr sz="1733" i="1" spc="-80" dirty="0">
                <a:solidFill>
                  <a:srgbClr val="434343"/>
                </a:solidFill>
                <a:latin typeface="Trebuchet MS"/>
                <a:cs typeface="Trebuchet MS"/>
              </a:rPr>
              <a:t> </a:t>
            </a:r>
            <a:r>
              <a:rPr sz="1733" i="1" spc="-20" dirty="0">
                <a:solidFill>
                  <a:srgbClr val="434343"/>
                </a:solidFill>
                <a:latin typeface="Trebuchet MS"/>
                <a:cs typeface="Trebuchet MS"/>
              </a:rPr>
              <a:t>There</a:t>
            </a:r>
            <a:r>
              <a:rPr sz="1733" i="1" spc="-80" dirty="0">
                <a:solidFill>
                  <a:srgbClr val="434343"/>
                </a:solidFill>
                <a:latin typeface="Trebuchet MS"/>
                <a:cs typeface="Trebuchet MS"/>
              </a:rPr>
              <a:t> </a:t>
            </a:r>
            <a:r>
              <a:rPr sz="1733" i="1" spc="-20" dirty="0">
                <a:solidFill>
                  <a:srgbClr val="434343"/>
                </a:solidFill>
                <a:latin typeface="Trebuchet MS"/>
                <a:cs typeface="Trebuchet MS"/>
              </a:rPr>
              <a:t>is</a:t>
            </a:r>
            <a:r>
              <a:rPr sz="1733" i="1" spc="-80" dirty="0">
                <a:solidFill>
                  <a:srgbClr val="434343"/>
                </a:solidFill>
                <a:latin typeface="Trebuchet MS"/>
                <a:cs typeface="Trebuchet MS"/>
              </a:rPr>
              <a:t> </a:t>
            </a:r>
            <a:r>
              <a:rPr sz="1733" i="1" spc="33" dirty="0">
                <a:solidFill>
                  <a:srgbClr val="434343"/>
                </a:solidFill>
                <a:latin typeface="Trebuchet MS"/>
                <a:cs typeface="Trebuchet MS"/>
              </a:rPr>
              <a:t>no</a:t>
            </a:r>
            <a:r>
              <a:rPr sz="1733" i="1" spc="-80" dirty="0">
                <a:solidFill>
                  <a:srgbClr val="434343"/>
                </a:solidFill>
                <a:latin typeface="Trebuchet MS"/>
                <a:cs typeface="Trebuchet MS"/>
              </a:rPr>
              <a:t> </a:t>
            </a:r>
            <a:r>
              <a:rPr sz="1733" i="1" dirty="0">
                <a:solidFill>
                  <a:srgbClr val="434343"/>
                </a:solidFill>
                <a:latin typeface="Trebuchet MS"/>
                <a:cs typeface="Trebuchet MS"/>
              </a:rPr>
              <a:t>concept</a:t>
            </a:r>
            <a:r>
              <a:rPr sz="1733" i="1" spc="-80" dirty="0">
                <a:solidFill>
                  <a:srgbClr val="434343"/>
                </a:solidFill>
                <a:latin typeface="Trebuchet MS"/>
                <a:cs typeface="Trebuchet MS"/>
              </a:rPr>
              <a:t> </a:t>
            </a:r>
            <a:r>
              <a:rPr sz="1733" i="1" spc="-73" dirty="0">
                <a:solidFill>
                  <a:srgbClr val="434343"/>
                </a:solidFill>
                <a:latin typeface="Trebuchet MS"/>
                <a:cs typeface="Trebuchet MS"/>
              </a:rPr>
              <a:t>of</a:t>
            </a:r>
            <a:r>
              <a:rPr sz="1733" i="1" spc="-80" dirty="0">
                <a:solidFill>
                  <a:srgbClr val="434343"/>
                </a:solidFill>
                <a:latin typeface="Trebuchet MS"/>
                <a:cs typeface="Trebuchet MS"/>
              </a:rPr>
              <a:t> </a:t>
            </a:r>
            <a:r>
              <a:rPr sz="1733" i="1" spc="120" dirty="0">
                <a:solidFill>
                  <a:srgbClr val="434343"/>
                </a:solidFill>
                <a:latin typeface="Trebuchet MS"/>
                <a:cs typeface="Trebuchet MS"/>
              </a:rPr>
              <a:t>SRC</a:t>
            </a:r>
            <a:r>
              <a:rPr sz="1733" i="1" spc="-80" dirty="0">
                <a:solidFill>
                  <a:srgbClr val="434343"/>
                </a:solidFill>
                <a:latin typeface="Trebuchet MS"/>
                <a:cs typeface="Trebuchet MS"/>
              </a:rPr>
              <a:t> </a:t>
            </a:r>
            <a:r>
              <a:rPr sz="1733" i="1" spc="-47" dirty="0">
                <a:solidFill>
                  <a:srgbClr val="434343"/>
                </a:solidFill>
                <a:latin typeface="Trebuchet MS"/>
                <a:cs typeface="Trebuchet MS"/>
              </a:rPr>
              <a:t>or</a:t>
            </a:r>
            <a:r>
              <a:rPr sz="1733" i="1" spc="-80" dirty="0">
                <a:solidFill>
                  <a:srgbClr val="434343"/>
                </a:solidFill>
                <a:latin typeface="Trebuchet MS"/>
                <a:cs typeface="Trebuchet MS"/>
              </a:rPr>
              <a:t> </a:t>
            </a:r>
            <a:r>
              <a:rPr sz="1733" i="1" spc="100" dirty="0">
                <a:solidFill>
                  <a:srgbClr val="434343"/>
                </a:solidFill>
                <a:latin typeface="Trebuchet MS"/>
                <a:cs typeface="Trebuchet MS"/>
              </a:rPr>
              <a:t>DST</a:t>
            </a:r>
            <a:endParaRPr sz="1733">
              <a:latin typeface="Trebuchet MS"/>
              <a:cs typeface="Trebuchet MS"/>
            </a:endParaRPr>
          </a:p>
        </p:txBody>
      </p:sp>
      <p:grpSp>
        <p:nvGrpSpPr>
          <p:cNvPr id="7" name="object 7"/>
          <p:cNvGrpSpPr/>
          <p:nvPr/>
        </p:nvGrpSpPr>
        <p:grpSpPr>
          <a:xfrm>
            <a:off x="6619367" y="1333437"/>
            <a:ext cx="5271347" cy="2661919"/>
            <a:chOff x="4964525" y="1000077"/>
            <a:chExt cx="3953510" cy="1996439"/>
          </a:xfrm>
        </p:grpSpPr>
        <p:pic>
          <p:nvPicPr>
            <p:cNvPr id="8" name="object 8"/>
            <p:cNvPicPr/>
            <p:nvPr/>
          </p:nvPicPr>
          <p:blipFill>
            <a:blip r:embed="rId3" cstate="print"/>
            <a:stretch>
              <a:fillRect/>
            </a:stretch>
          </p:blipFill>
          <p:spPr>
            <a:xfrm>
              <a:off x="4964525" y="1000077"/>
              <a:ext cx="3953400" cy="1996372"/>
            </a:xfrm>
            <a:prstGeom prst="rect">
              <a:avLst/>
            </a:prstGeom>
          </p:spPr>
        </p:pic>
        <p:sp>
          <p:nvSpPr>
            <p:cNvPr id="9" name="object 9"/>
            <p:cNvSpPr/>
            <p:nvPr/>
          </p:nvSpPr>
          <p:spPr>
            <a:xfrm>
              <a:off x="5480025" y="1068575"/>
              <a:ext cx="264160" cy="112395"/>
            </a:xfrm>
            <a:custGeom>
              <a:avLst/>
              <a:gdLst/>
              <a:ahLst/>
              <a:cxnLst/>
              <a:rect l="l" t="t" r="r" b="b"/>
              <a:pathLst>
                <a:path w="264160" h="112394">
                  <a:moveTo>
                    <a:pt x="0" y="0"/>
                  </a:moveTo>
                  <a:lnTo>
                    <a:pt x="263999" y="0"/>
                  </a:lnTo>
                  <a:lnTo>
                    <a:pt x="263999" y="111899"/>
                  </a:lnTo>
                  <a:lnTo>
                    <a:pt x="0" y="111899"/>
                  </a:lnTo>
                  <a:lnTo>
                    <a:pt x="0" y="0"/>
                  </a:lnTo>
                  <a:close/>
                </a:path>
              </a:pathLst>
            </a:custGeom>
            <a:ln w="19049">
              <a:solidFill>
                <a:srgbClr val="FF0000"/>
              </a:solidFill>
            </a:ln>
          </p:spPr>
          <p:txBody>
            <a:bodyPr wrap="square" lIns="0" tIns="0" rIns="0" bIns="0" rtlCol="0"/>
            <a:lstStyle/>
            <a:p>
              <a:endParaRPr sz="2400"/>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287524"/>
            <a:ext cx="8878145"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207" dirty="0"/>
              <a:t>(4):</a:t>
            </a:r>
            <a:r>
              <a:rPr spc="-33" dirty="0"/>
              <a:t> </a:t>
            </a:r>
            <a:r>
              <a:rPr spc="-7" dirty="0"/>
              <a:t>attacker</a:t>
            </a:r>
            <a:r>
              <a:rPr spc="-33" dirty="0"/>
              <a:t> </a:t>
            </a:r>
            <a:r>
              <a:rPr spc="-40" dirty="0"/>
              <a:t>machine</a:t>
            </a:r>
            <a:r>
              <a:rPr spc="-33" dirty="0"/>
              <a:t> </a:t>
            </a:r>
            <a:r>
              <a:rPr spc="-107" dirty="0"/>
              <a:t>(cont.)</a:t>
            </a:r>
          </a:p>
        </p:txBody>
      </p:sp>
      <p:sp>
        <p:nvSpPr>
          <p:cNvPr id="3" name="object 3"/>
          <p:cNvSpPr txBox="1"/>
          <p:nvPr/>
        </p:nvSpPr>
        <p:spPr>
          <a:xfrm>
            <a:off x="653096" y="2807123"/>
            <a:ext cx="4481405" cy="1849545"/>
          </a:xfrm>
          <a:prstGeom prst="rect">
            <a:avLst/>
          </a:prstGeom>
        </p:spPr>
        <p:txBody>
          <a:bodyPr vert="horz" wrap="square" lIns="0" tIns="127000" rIns="0" bIns="0" rtlCol="0">
            <a:spAutoFit/>
          </a:bodyPr>
          <a:lstStyle/>
          <a:p>
            <a:pPr marL="485975" indent="-469888">
              <a:spcBef>
                <a:spcPts val="1000"/>
              </a:spcBef>
              <a:buChar char="●"/>
              <a:tabLst>
                <a:tab pos="485975" algn="l"/>
                <a:tab pos="486821" algn="l"/>
              </a:tabLst>
            </a:pPr>
            <a:r>
              <a:rPr sz="1867" spc="-27" dirty="0">
                <a:solidFill>
                  <a:srgbClr val="434343"/>
                </a:solidFill>
                <a:latin typeface="Microsoft Sans Serif"/>
                <a:cs typeface="Microsoft Sans Serif"/>
              </a:rPr>
              <a:t>To</a:t>
            </a:r>
            <a:r>
              <a:rPr sz="1867" spc="-20" dirty="0">
                <a:solidFill>
                  <a:srgbClr val="434343"/>
                </a:solidFill>
                <a:latin typeface="Microsoft Sans Serif"/>
                <a:cs typeface="Microsoft Sans Serif"/>
              </a:rPr>
              <a:t> </a:t>
            </a:r>
            <a:r>
              <a:rPr sz="1867" dirty="0">
                <a:solidFill>
                  <a:srgbClr val="434343"/>
                </a:solidFill>
                <a:latin typeface="Microsoft Sans Serif"/>
                <a:cs typeface="Microsoft Sans Serif"/>
              </a:rPr>
              <a:t>perform</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20" dirty="0">
                <a:solidFill>
                  <a:srgbClr val="434343"/>
                </a:solidFill>
                <a:latin typeface="Microsoft Sans Serif"/>
                <a:cs typeface="Microsoft Sans Serif"/>
              </a:rPr>
              <a:t> </a:t>
            </a:r>
            <a:r>
              <a:rPr sz="1867" spc="-127" dirty="0">
                <a:solidFill>
                  <a:srgbClr val="434343"/>
                </a:solidFill>
                <a:latin typeface="Microsoft Sans Serif"/>
                <a:cs typeface="Microsoft Sans Serif"/>
              </a:rPr>
              <a:t>ARP</a:t>
            </a:r>
            <a:r>
              <a:rPr sz="1867" spc="-20" dirty="0">
                <a:solidFill>
                  <a:srgbClr val="434343"/>
                </a:solidFill>
                <a:latin typeface="Microsoft Sans Serif"/>
                <a:cs typeface="Microsoft Sans Serif"/>
              </a:rPr>
              <a:t> </a:t>
            </a:r>
            <a:r>
              <a:rPr sz="1867" dirty="0">
                <a:solidFill>
                  <a:srgbClr val="434343"/>
                </a:solidFill>
                <a:latin typeface="Microsoft Sans Serif"/>
                <a:cs typeface="Microsoft Sans Serif"/>
              </a:rPr>
              <a:t>poisoning</a:t>
            </a:r>
            <a:r>
              <a:rPr sz="1867" spc="-20" dirty="0">
                <a:solidFill>
                  <a:srgbClr val="434343"/>
                </a:solidFill>
                <a:latin typeface="Microsoft Sans Serif"/>
                <a:cs typeface="Microsoft Sans Serif"/>
              </a:rPr>
              <a:t> attack:</a:t>
            </a:r>
            <a:endParaRPr sz="1867">
              <a:latin typeface="Microsoft Sans Serif"/>
              <a:cs typeface="Microsoft Sans Serif"/>
            </a:endParaRPr>
          </a:p>
          <a:p>
            <a:pPr marL="1095559" marR="155781" lvl="1" indent="-448722">
              <a:lnSpc>
                <a:spcPct val="124500"/>
              </a:lnSpc>
              <a:spcBef>
                <a:spcPts val="327"/>
              </a:spcBef>
              <a:buFont typeface="Tahoma"/>
              <a:buChar char="○"/>
              <a:tabLst>
                <a:tab pos="1095559" algn="l"/>
                <a:tab pos="1096406" algn="l"/>
              </a:tabLst>
            </a:pPr>
            <a:r>
              <a:rPr sz="1867" spc="7" dirty="0">
                <a:solidFill>
                  <a:srgbClr val="434343"/>
                </a:solidFill>
                <a:latin typeface="Microsoft Sans Serif"/>
                <a:cs typeface="Microsoft Sans Serif"/>
              </a:rPr>
              <a:t>on</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menu</a:t>
            </a:r>
            <a:r>
              <a:rPr sz="1867" spc="-20" dirty="0">
                <a:solidFill>
                  <a:srgbClr val="434343"/>
                </a:solidFill>
                <a:latin typeface="Microsoft Sans Serif"/>
                <a:cs typeface="Microsoft Sans Serif"/>
              </a:rPr>
              <a:t> </a:t>
            </a:r>
            <a:r>
              <a:rPr sz="1867" spc="-33" dirty="0">
                <a:solidFill>
                  <a:srgbClr val="434343"/>
                </a:solidFill>
                <a:latin typeface="Microsoft Sans Serif"/>
                <a:cs typeface="Microsoft Sans Serif"/>
              </a:rPr>
              <a:t>bar,</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click</a:t>
            </a:r>
            <a:r>
              <a:rPr sz="1867" spc="-27" dirty="0">
                <a:solidFill>
                  <a:srgbClr val="434343"/>
                </a:solidFill>
                <a:latin typeface="Microsoft Sans Serif"/>
                <a:cs typeface="Microsoft Sans Serif"/>
              </a:rPr>
              <a:t> </a:t>
            </a:r>
            <a:r>
              <a:rPr sz="1867" b="1" spc="-20" dirty="0">
                <a:solidFill>
                  <a:srgbClr val="434343"/>
                </a:solidFill>
                <a:latin typeface="Arial"/>
                <a:cs typeface="Arial"/>
              </a:rPr>
              <a:t>Mitm</a:t>
            </a:r>
            <a:r>
              <a:rPr sz="1867" b="1" spc="-47" dirty="0">
                <a:solidFill>
                  <a:srgbClr val="434343"/>
                </a:solidFill>
                <a:latin typeface="Arial"/>
                <a:cs typeface="Arial"/>
              </a:rPr>
              <a:t> </a:t>
            </a:r>
            <a:r>
              <a:rPr sz="1867" b="1" spc="-787" dirty="0">
                <a:solidFill>
                  <a:srgbClr val="434343"/>
                </a:solidFill>
                <a:latin typeface="Arial"/>
                <a:cs typeface="Arial"/>
              </a:rPr>
              <a:t>→</a:t>
            </a:r>
            <a:r>
              <a:rPr sz="1867" b="1" spc="-47" dirty="0">
                <a:solidFill>
                  <a:srgbClr val="434343"/>
                </a:solidFill>
                <a:latin typeface="Arial"/>
                <a:cs typeface="Arial"/>
              </a:rPr>
              <a:t> </a:t>
            </a:r>
            <a:r>
              <a:rPr sz="1867" b="1" spc="-80" dirty="0">
                <a:solidFill>
                  <a:srgbClr val="434343"/>
                </a:solidFill>
                <a:latin typeface="Arial"/>
                <a:cs typeface="Arial"/>
              </a:rPr>
              <a:t>ARP  </a:t>
            </a:r>
            <a:r>
              <a:rPr sz="1867" b="1" spc="-107" dirty="0">
                <a:solidFill>
                  <a:srgbClr val="434343"/>
                </a:solidFill>
                <a:latin typeface="Arial"/>
                <a:cs typeface="Arial"/>
              </a:rPr>
              <a:t>Poisoning…</a:t>
            </a:r>
            <a:endParaRPr sz="1867">
              <a:latin typeface="Arial"/>
              <a:cs typeface="Arial"/>
            </a:endParaRPr>
          </a:p>
          <a:p>
            <a:pPr marL="1095559" lvl="1" indent="-448722">
              <a:spcBef>
                <a:spcPts val="360"/>
              </a:spcBef>
              <a:buFont typeface="Tahoma"/>
              <a:buChar char="○"/>
              <a:tabLst>
                <a:tab pos="1095559" algn="l"/>
                <a:tab pos="1096406" algn="l"/>
              </a:tabLst>
            </a:pPr>
            <a:r>
              <a:rPr sz="1867" dirty="0">
                <a:solidFill>
                  <a:srgbClr val="434343"/>
                </a:solidFill>
                <a:latin typeface="Microsoft Sans Serif"/>
                <a:cs typeface="Microsoft Sans Serif"/>
              </a:rPr>
              <a:t>check</a:t>
            </a:r>
            <a:r>
              <a:rPr sz="1867" spc="-53" dirty="0">
                <a:solidFill>
                  <a:srgbClr val="434343"/>
                </a:solidFill>
                <a:latin typeface="Microsoft Sans Serif"/>
                <a:cs typeface="Microsoft Sans Serif"/>
              </a:rPr>
              <a:t> </a:t>
            </a:r>
            <a:r>
              <a:rPr sz="1867" b="1" spc="-53" dirty="0">
                <a:solidFill>
                  <a:srgbClr val="434343"/>
                </a:solidFill>
                <a:latin typeface="Arial"/>
                <a:cs typeface="Arial"/>
              </a:rPr>
              <a:t>Sniff</a:t>
            </a:r>
            <a:r>
              <a:rPr sz="1867" b="1" spc="-73" dirty="0">
                <a:solidFill>
                  <a:srgbClr val="434343"/>
                </a:solidFill>
                <a:latin typeface="Arial"/>
                <a:cs typeface="Arial"/>
              </a:rPr>
              <a:t> </a:t>
            </a:r>
            <a:r>
              <a:rPr sz="1867" b="1" spc="-33" dirty="0">
                <a:solidFill>
                  <a:srgbClr val="434343"/>
                </a:solidFill>
                <a:latin typeface="Arial"/>
                <a:cs typeface="Arial"/>
              </a:rPr>
              <a:t>remote</a:t>
            </a:r>
            <a:r>
              <a:rPr sz="1867" b="1" spc="-73" dirty="0">
                <a:solidFill>
                  <a:srgbClr val="434343"/>
                </a:solidFill>
                <a:latin typeface="Arial"/>
                <a:cs typeface="Arial"/>
              </a:rPr>
              <a:t> </a:t>
            </a:r>
            <a:r>
              <a:rPr sz="1867" b="1" spc="-67" dirty="0">
                <a:solidFill>
                  <a:srgbClr val="434343"/>
                </a:solidFill>
                <a:latin typeface="Arial"/>
                <a:cs typeface="Arial"/>
              </a:rPr>
              <a:t>connections</a:t>
            </a:r>
            <a:endParaRPr sz="1867">
              <a:latin typeface="Arial"/>
              <a:cs typeface="Arial"/>
            </a:endParaRPr>
          </a:p>
          <a:p>
            <a:pPr marL="1095559" lvl="1" indent="-448722">
              <a:spcBef>
                <a:spcPts val="360"/>
              </a:spcBef>
              <a:buFont typeface="Tahoma"/>
              <a:buChar char="○"/>
              <a:tabLst>
                <a:tab pos="1095559" algn="l"/>
                <a:tab pos="1096406" algn="l"/>
              </a:tabLst>
            </a:pPr>
            <a:r>
              <a:rPr sz="1867" spc="-7" dirty="0">
                <a:solidFill>
                  <a:srgbClr val="434343"/>
                </a:solidFill>
                <a:latin typeface="Microsoft Sans Serif"/>
                <a:cs typeface="Microsoft Sans Serif"/>
              </a:rPr>
              <a:t>click</a:t>
            </a:r>
            <a:r>
              <a:rPr sz="1867" spc="-60" dirty="0">
                <a:solidFill>
                  <a:srgbClr val="434343"/>
                </a:solidFill>
                <a:latin typeface="Microsoft Sans Serif"/>
                <a:cs typeface="Microsoft Sans Serif"/>
              </a:rPr>
              <a:t> </a:t>
            </a:r>
            <a:r>
              <a:rPr sz="1867" spc="-80" dirty="0">
                <a:solidFill>
                  <a:srgbClr val="434343"/>
                </a:solidFill>
                <a:latin typeface="Microsoft Sans Serif"/>
                <a:cs typeface="Microsoft Sans Serif"/>
              </a:rPr>
              <a:t>OK</a:t>
            </a:r>
            <a:endParaRPr sz="1867">
              <a:latin typeface="Microsoft Sans Serif"/>
              <a:cs typeface="Microsoft Sans Serif"/>
            </a:endParaRPr>
          </a:p>
        </p:txBody>
      </p:sp>
      <p:pic>
        <p:nvPicPr>
          <p:cNvPr id="4" name="object 4"/>
          <p:cNvPicPr/>
          <p:nvPr/>
        </p:nvPicPr>
        <p:blipFill>
          <a:blip r:embed="rId2" cstate="print"/>
          <a:stretch>
            <a:fillRect/>
          </a:stretch>
        </p:blipFill>
        <p:spPr>
          <a:xfrm>
            <a:off x="6138900" y="2050933"/>
            <a:ext cx="5550165" cy="3526600"/>
          </a:xfrm>
          <a:prstGeom prst="rect">
            <a:avLst/>
          </a:prstGeom>
        </p:spPr>
      </p:pic>
      <p:sp>
        <p:nvSpPr>
          <p:cNvPr id="5" name="object 5"/>
          <p:cNvSpPr/>
          <p:nvPr/>
        </p:nvSpPr>
        <p:spPr>
          <a:xfrm>
            <a:off x="8109062" y="1536634"/>
            <a:ext cx="385233" cy="209127"/>
          </a:xfrm>
          <a:custGeom>
            <a:avLst/>
            <a:gdLst/>
            <a:ahLst/>
            <a:cxnLst/>
            <a:rect l="l" t="t" r="r" b="b"/>
            <a:pathLst>
              <a:path w="288925" h="156844">
                <a:moveTo>
                  <a:pt x="0" y="0"/>
                </a:moveTo>
                <a:lnTo>
                  <a:pt x="288599" y="0"/>
                </a:lnTo>
                <a:lnTo>
                  <a:pt x="288599" y="156599"/>
                </a:lnTo>
                <a:lnTo>
                  <a:pt x="0" y="1565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91267" y="3324199"/>
            <a:ext cx="5296565" cy="3348132"/>
          </a:xfrm>
          <a:prstGeom prst="rect">
            <a:avLst/>
          </a:prstGeom>
        </p:spPr>
      </p:pic>
      <p:sp>
        <p:nvSpPr>
          <p:cNvPr id="3" name="object 3"/>
          <p:cNvSpPr txBox="1">
            <a:spLocks noGrp="1"/>
          </p:cNvSpPr>
          <p:nvPr>
            <p:ph type="title"/>
          </p:nvPr>
        </p:nvSpPr>
        <p:spPr>
          <a:xfrm>
            <a:off x="512967" y="287524"/>
            <a:ext cx="7791027"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173" dirty="0"/>
              <a:t>(5):</a:t>
            </a:r>
            <a:r>
              <a:rPr spc="-33" dirty="0"/>
              <a:t> </a:t>
            </a:r>
            <a:r>
              <a:rPr spc="-27" dirty="0"/>
              <a:t>Check</a:t>
            </a:r>
            <a:r>
              <a:rPr spc="-33" dirty="0"/>
              <a:t> </a:t>
            </a:r>
            <a:r>
              <a:rPr spc="-253" dirty="0"/>
              <a:t>ARP</a:t>
            </a:r>
            <a:r>
              <a:rPr spc="-33" dirty="0"/>
              <a:t> </a:t>
            </a:r>
            <a:r>
              <a:rPr spc="-53" dirty="0"/>
              <a:t>Tables</a:t>
            </a:r>
          </a:p>
        </p:txBody>
      </p:sp>
      <p:sp>
        <p:nvSpPr>
          <p:cNvPr id="4" name="object 4"/>
          <p:cNvSpPr txBox="1"/>
          <p:nvPr/>
        </p:nvSpPr>
        <p:spPr>
          <a:xfrm>
            <a:off x="512967" y="1578798"/>
            <a:ext cx="4762500" cy="4907796"/>
          </a:xfrm>
          <a:prstGeom prst="rect">
            <a:avLst/>
          </a:prstGeom>
        </p:spPr>
        <p:txBody>
          <a:bodyPr vert="horz" wrap="square" lIns="0" tIns="16933" rIns="0" bIns="0" rtlCol="0">
            <a:spAutoFit/>
          </a:bodyPr>
          <a:lstStyle/>
          <a:p>
            <a:pPr marL="16933" marR="300559">
              <a:lnSpc>
                <a:spcPct val="116100"/>
              </a:lnSpc>
              <a:spcBef>
                <a:spcPts val="133"/>
              </a:spcBef>
            </a:pPr>
            <a:r>
              <a:rPr sz="1867" spc="7" dirty="0">
                <a:solidFill>
                  <a:srgbClr val="434343"/>
                </a:solidFill>
                <a:latin typeface="Microsoft Sans Serif"/>
                <a:cs typeface="Microsoft Sans Serif"/>
              </a:rPr>
              <a:t>How</a:t>
            </a:r>
            <a:r>
              <a:rPr sz="1867" spc="-20" dirty="0">
                <a:solidFill>
                  <a:srgbClr val="434343"/>
                </a:solidFill>
                <a:latin typeface="Microsoft Sans Serif"/>
                <a:cs typeface="Microsoft Sans Serif"/>
              </a:rPr>
              <a:t> </a:t>
            </a:r>
            <a:r>
              <a:rPr sz="1867" spc="27" dirty="0">
                <a:solidFill>
                  <a:srgbClr val="434343"/>
                </a:solidFill>
                <a:latin typeface="Microsoft Sans Serif"/>
                <a:cs typeface="Microsoft Sans Serif"/>
              </a:rPr>
              <a:t>do</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we</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know</a:t>
            </a:r>
            <a:r>
              <a:rPr sz="1867" spc="-13" dirty="0">
                <a:solidFill>
                  <a:srgbClr val="434343"/>
                </a:solidFill>
                <a:latin typeface="Microsoft Sans Serif"/>
                <a:cs typeface="Microsoft Sans Serif"/>
              </a:rPr>
              <a:t> </a:t>
            </a:r>
            <a:r>
              <a:rPr sz="1867" spc="-7" dirty="0">
                <a:solidFill>
                  <a:srgbClr val="434343"/>
                </a:solidFill>
                <a:latin typeface="Microsoft Sans Serif"/>
                <a:cs typeface="Microsoft Sans Serif"/>
              </a:rPr>
              <a:t>that</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we</a:t>
            </a:r>
            <a:r>
              <a:rPr sz="1867" spc="-20" dirty="0">
                <a:solidFill>
                  <a:srgbClr val="434343"/>
                </a:solidFill>
                <a:latin typeface="Microsoft Sans Serif"/>
                <a:cs typeface="Microsoft Sans Serif"/>
              </a:rPr>
              <a:t> are</a:t>
            </a:r>
            <a:r>
              <a:rPr sz="1867" spc="-13" dirty="0">
                <a:solidFill>
                  <a:srgbClr val="434343"/>
                </a:solidFill>
                <a:latin typeface="Microsoft Sans Serif"/>
                <a:cs typeface="Microsoft Sans Serif"/>
              </a:rPr>
              <a:t> </a:t>
            </a:r>
            <a:r>
              <a:rPr sz="1867" spc="-27" dirty="0">
                <a:solidFill>
                  <a:srgbClr val="434343"/>
                </a:solidFill>
                <a:latin typeface="Microsoft Sans Serif"/>
                <a:cs typeface="Microsoft Sans Serif"/>
              </a:rPr>
              <a:t>successful</a:t>
            </a:r>
            <a:r>
              <a:rPr sz="1867" spc="-20" dirty="0">
                <a:solidFill>
                  <a:srgbClr val="434343"/>
                </a:solidFill>
                <a:latin typeface="Microsoft Sans Serif"/>
                <a:cs typeface="Microsoft Sans Serif"/>
              </a:rPr>
              <a:t> </a:t>
            </a:r>
            <a:r>
              <a:rPr sz="1867" spc="27" dirty="0">
                <a:solidFill>
                  <a:srgbClr val="434343"/>
                </a:solidFill>
                <a:latin typeface="Microsoft Sans Serif"/>
                <a:cs typeface="Microsoft Sans Serif"/>
              </a:rPr>
              <a:t>to </a:t>
            </a:r>
            <a:r>
              <a:rPr sz="1867" spc="-480" dirty="0">
                <a:solidFill>
                  <a:srgbClr val="434343"/>
                </a:solidFill>
                <a:latin typeface="Microsoft Sans Serif"/>
                <a:cs typeface="Microsoft Sans Serif"/>
              </a:rPr>
              <a:t> </a:t>
            </a:r>
            <a:r>
              <a:rPr sz="1867" spc="-7" dirty="0">
                <a:solidFill>
                  <a:srgbClr val="434343"/>
                </a:solidFill>
                <a:latin typeface="Microsoft Sans Serif"/>
                <a:cs typeface="Microsoft Sans Serif"/>
              </a:rPr>
              <a:t>attack</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20" dirty="0">
                <a:solidFill>
                  <a:srgbClr val="434343"/>
                </a:solidFill>
                <a:latin typeface="Microsoft Sans Serif"/>
                <a:cs typeface="Microsoft Sans Serif"/>
              </a:rPr>
              <a:t> </a:t>
            </a:r>
            <a:r>
              <a:rPr sz="1867" spc="-33" dirty="0">
                <a:solidFill>
                  <a:srgbClr val="434343"/>
                </a:solidFill>
                <a:latin typeface="Microsoft Sans Serif"/>
                <a:cs typeface="Microsoft Sans Serif"/>
              </a:rPr>
              <a:t>victim?</a:t>
            </a:r>
            <a:endParaRPr sz="1867">
              <a:latin typeface="Microsoft Sans Serif"/>
              <a:cs typeface="Microsoft Sans Serif"/>
            </a:endParaRPr>
          </a:p>
          <a:p>
            <a:pPr>
              <a:spcBef>
                <a:spcPts val="40"/>
              </a:spcBef>
            </a:pPr>
            <a:endParaRPr sz="2133">
              <a:latin typeface="Microsoft Sans Serif"/>
              <a:cs typeface="Microsoft Sans Serif"/>
            </a:endParaRPr>
          </a:p>
          <a:p>
            <a:pPr marL="626518" indent="-469888">
              <a:buChar char="●"/>
              <a:tabLst>
                <a:tab pos="625671" algn="l"/>
                <a:tab pos="626518" algn="l"/>
              </a:tabLst>
            </a:pPr>
            <a:r>
              <a:rPr sz="1867" spc="-13" dirty="0">
                <a:solidFill>
                  <a:srgbClr val="434343"/>
                </a:solidFill>
                <a:latin typeface="Microsoft Sans Serif"/>
                <a:cs typeface="Microsoft Sans Serif"/>
              </a:rPr>
              <a:t>Check</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victim’s</a:t>
            </a:r>
            <a:r>
              <a:rPr sz="1867" spc="-20" dirty="0">
                <a:solidFill>
                  <a:srgbClr val="434343"/>
                </a:solidFill>
                <a:latin typeface="Microsoft Sans Serif"/>
                <a:cs typeface="Microsoft Sans Serif"/>
              </a:rPr>
              <a:t> </a:t>
            </a:r>
            <a:r>
              <a:rPr sz="1867" spc="-127" dirty="0">
                <a:solidFill>
                  <a:srgbClr val="434343"/>
                </a:solidFill>
                <a:latin typeface="Microsoft Sans Serif"/>
                <a:cs typeface="Microsoft Sans Serif"/>
              </a:rPr>
              <a:t>ARP</a:t>
            </a:r>
            <a:r>
              <a:rPr sz="1867" spc="-20" dirty="0">
                <a:solidFill>
                  <a:srgbClr val="434343"/>
                </a:solidFill>
                <a:latin typeface="Microsoft Sans Serif"/>
                <a:cs typeface="Microsoft Sans Serif"/>
              </a:rPr>
              <a:t> </a:t>
            </a:r>
            <a:r>
              <a:rPr sz="1867" dirty="0">
                <a:solidFill>
                  <a:srgbClr val="434343"/>
                </a:solidFill>
                <a:latin typeface="Microsoft Sans Serif"/>
                <a:cs typeface="Microsoft Sans Serif"/>
              </a:rPr>
              <a:t>table</a:t>
            </a:r>
            <a:endParaRPr sz="1867">
              <a:latin typeface="Microsoft Sans Serif"/>
              <a:cs typeface="Microsoft Sans Serif"/>
            </a:endParaRPr>
          </a:p>
          <a:p>
            <a:pPr marL="1236102" lvl="1" indent="-448722">
              <a:spcBef>
                <a:spcPts val="360"/>
              </a:spcBef>
              <a:buChar char="○"/>
              <a:tabLst>
                <a:tab pos="1235256" algn="l"/>
                <a:tab pos="1236102" algn="l"/>
              </a:tabLst>
            </a:pPr>
            <a:r>
              <a:rPr sz="1867" b="1" spc="-47" dirty="0">
                <a:solidFill>
                  <a:srgbClr val="434343"/>
                </a:solidFill>
                <a:latin typeface="Arial"/>
                <a:cs typeface="Arial"/>
              </a:rPr>
              <a:t>arp -a</a:t>
            </a:r>
            <a:endParaRPr sz="1867">
              <a:latin typeface="Arial"/>
              <a:cs typeface="Arial"/>
            </a:endParaRPr>
          </a:p>
          <a:p>
            <a:pPr marL="1236102" marR="265847" indent="-448722">
              <a:lnSpc>
                <a:spcPts val="3307"/>
              </a:lnSpc>
              <a:spcBef>
                <a:spcPts val="93"/>
              </a:spcBef>
              <a:buFont typeface="Tahoma"/>
              <a:buChar char="○"/>
              <a:tabLst>
                <a:tab pos="1235256" algn="l"/>
                <a:tab pos="1236102" algn="l"/>
              </a:tabLst>
            </a:pPr>
            <a:r>
              <a:rPr sz="1867" spc="-13" dirty="0">
                <a:solidFill>
                  <a:srgbClr val="434343"/>
                </a:solidFill>
                <a:latin typeface="Microsoft Sans Serif"/>
                <a:cs typeface="Microsoft Sans Serif"/>
              </a:rPr>
              <a:t>victim’s</a:t>
            </a:r>
            <a:r>
              <a:rPr sz="1867" spc="-47" dirty="0">
                <a:solidFill>
                  <a:srgbClr val="434343"/>
                </a:solidFill>
                <a:latin typeface="Microsoft Sans Serif"/>
                <a:cs typeface="Microsoft Sans Serif"/>
              </a:rPr>
              <a:t> </a:t>
            </a:r>
            <a:r>
              <a:rPr sz="1867" spc="-20" dirty="0">
                <a:solidFill>
                  <a:srgbClr val="434343"/>
                </a:solidFill>
                <a:latin typeface="Microsoft Sans Serif"/>
                <a:cs typeface="Microsoft Sans Serif"/>
              </a:rPr>
              <a:t>machine</a:t>
            </a:r>
            <a:r>
              <a:rPr sz="1867" spc="-40" dirty="0">
                <a:solidFill>
                  <a:srgbClr val="434343"/>
                </a:solidFill>
                <a:latin typeface="Microsoft Sans Serif"/>
                <a:cs typeface="Microsoft Sans Serif"/>
              </a:rPr>
              <a:t> </a:t>
            </a:r>
            <a:r>
              <a:rPr sz="1867" spc="-47" dirty="0">
                <a:solidFill>
                  <a:srgbClr val="434343"/>
                </a:solidFill>
                <a:latin typeface="Microsoft Sans Serif"/>
                <a:cs typeface="Microsoft Sans Serif"/>
              </a:rPr>
              <a:t>has </a:t>
            </a:r>
            <a:r>
              <a:rPr sz="1867" b="1" spc="-47" dirty="0">
                <a:solidFill>
                  <a:srgbClr val="434343"/>
                </a:solidFill>
                <a:latin typeface="Arial"/>
                <a:cs typeface="Arial"/>
              </a:rPr>
              <a:t>attacker’s </a:t>
            </a:r>
            <a:r>
              <a:rPr sz="1867" b="1" spc="-493" dirty="0">
                <a:solidFill>
                  <a:srgbClr val="434343"/>
                </a:solidFill>
                <a:latin typeface="Arial"/>
                <a:cs typeface="Arial"/>
              </a:rPr>
              <a:t> </a:t>
            </a:r>
            <a:r>
              <a:rPr sz="1867" b="1" spc="-33" dirty="0">
                <a:solidFill>
                  <a:srgbClr val="434343"/>
                </a:solidFill>
                <a:latin typeface="Arial"/>
                <a:cs typeface="Arial"/>
              </a:rPr>
              <a:t>MAC</a:t>
            </a:r>
            <a:r>
              <a:rPr sz="1867" b="1" spc="-47" dirty="0">
                <a:solidFill>
                  <a:srgbClr val="434343"/>
                </a:solidFill>
                <a:latin typeface="Arial"/>
                <a:cs typeface="Arial"/>
              </a:rPr>
              <a:t> </a:t>
            </a:r>
            <a:r>
              <a:rPr sz="1867" spc="-20" dirty="0">
                <a:solidFill>
                  <a:srgbClr val="434343"/>
                </a:solidFill>
                <a:latin typeface="Microsoft Sans Serif"/>
                <a:cs typeface="Microsoft Sans Serif"/>
              </a:rPr>
              <a:t>address </a:t>
            </a:r>
            <a:r>
              <a:rPr sz="1867" spc="7" dirty="0">
                <a:solidFill>
                  <a:srgbClr val="434343"/>
                </a:solidFill>
                <a:latin typeface="Microsoft Sans Serif"/>
                <a:cs typeface="Microsoft Sans Serif"/>
              </a:rPr>
              <a:t>for</a:t>
            </a:r>
            <a:r>
              <a:rPr sz="1867" spc="-27" dirty="0">
                <a:solidFill>
                  <a:srgbClr val="434343"/>
                </a:solidFill>
                <a:latin typeface="Microsoft Sans Serif"/>
                <a:cs typeface="Microsoft Sans Serif"/>
              </a:rPr>
              <a:t> </a:t>
            </a:r>
            <a:r>
              <a:rPr sz="1867" b="1" spc="-73" dirty="0">
                <a:solidFill>
                  <a:srgbClr val="434343"/>
                </a:solidFill>
                <a:latin typeface="Arial"/>
                <a:cs typeface="Arial"/>
              </a:rPr>
              <a:t>server’s</a:t>
            </a:r>
            <a:r>
              <a:rPr sz="1867" b="1" spc="-47" dirty="0">
                <a:solidFill>
                  <a:srgbClr val="434343"/>
                </a:solidFill>
                <a:latin typeface="Arial"/>
                <a:cs typeface="Arial"/>
              </a:rPr>
              <a:t> IP</a:t>
            </a:r>
            <a:endParaRPr sz="1867">
              <a:latin typeface="Arial"/>
              <a:cs typeface="Arial"/>
            </a:endParaRPr>
          </a:p>
          <a:p>
            <a:pPr marL="1236102">
              <a:spcBef>
                <a:spcPts val="253"/>
              </a:spcBef>
            </a:pPr>
            <a:r>
              <a:rPr sz="1867" spc="-20" dirty="0">
                <a:solidFill>
                  <a:srgbClr val="434343"/>
                </a:solidFill>
                <a:latin typeface="Microsoft Sans Serif"/>
                <a:cs typeface="Microsoft Sans Serif"/>
              </a:rPr>
              <a:t>address</a:t>
            </a:r>
            <a:endParaRPr sz="1867">
              <a:latin typeface="Microsoft Sans Serif"/>
              <a:cs typeface="Microsoft Sans Serif"/>
            </a:endParaRPr>
          </a:p>
          <a:p>
            <a:pPr>
              <a:spcBef>
                <a:spcPts val="20"/>
              </a:spcBef>
            </a:pPr>
            <a:endParaRPr sz="2600">
              <a:latin typeface="Microsoft Sans Serif"/>
              <a:cs typeface="Microsoft Sans Serif"/>
            </a:endParaRPr>
          </a:p>
          <a:p>
            <a:pPr marL="626518" indent="-469888">
              <a:buChar char="●"/>
              <a:tabLst>
                <a:tab pos="625671" algn="l"/>
                <a:tab pos="626518" algn="l"/>
              </a:tabLst>
            </a:pPr>
            <a:r>
              <a:rPr sz="1867" spc="7" dirty="0">
                <a:solidFill>
                  <a:srgbClr val="434343"/>
                </a:solidFill>
                <a:latin typeface="Microsoft Sans Serif"/>
                <a:cs typeface="Microsoft Sans Serif"/>
              </a:rPr>
              <a:t>or</a:t>
            </a:r>
            <a:r>
              <a:rPr sz="1867" spc="-27" dirty="0">
                <a:solidFill>
                  <a:srgbClr val="434343"/>
                </a:solidFill>
                <a:latin typeface="Microsoft Sans Serif"/>
                <a:cs typeface="Microsoft Sans Serif"/>
              </a:rPr>
              <a:t> use</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chk-poison</a:t>
            </a:r>
            <a:r>
              <a:rPr sz="1867" spc="-27" dirty="0">
                <a:solidFill>
                  <a:srgbClr val="434343"/>
                </a:solidFill>
                <a:latin typeface="Microsoft Sans Serif"/>
                <a:cs typeface="Microsoft Sans Serif"/>
              </a:rPr>
              <a:t> </a:t>
            </a:r>
            <a:r>
              <a:rPr sz="1867" dirty="0">
                <a:solidFill>
                  <a:srgbClr val="434343"/>
                </a:solidFill>
                <a:latin typeface="Microsoft Sans Serif"/>
                <a:cs typeface="Microsoft Sans Serif"/>
              </a:rPr>
              <a:t>plugin</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in</a:t>
            </a:r>
            <a:r>
              <a:rPr sz="1867" spc="-20" dirty="0">
                <a:solidFill>
                  <a:srgbClr val="434343"/>
                </a:solidFill>
                <a:latin typeface="Microsoft Sans Serif"/>
                <a:cs typeface="Microsoft Sans Serif"/>
              </a:rPr>
              <a:t> Ettercap</a:t>
            </a:r>
            <a:endParaRPr sz="1867">
              <a:latin typeface="Microsoft Sans Serif"/>
              <a:cs typeface="Microsoft Sans Serif"/>
            </a:endParaRPr>
          </a:p>
          <a:p>
            <a:pPr marL="1236102" lvl="1" indent="-448722">
              <a:spcBef>
                <a:spcPts val="360"/>
              </a:spcBef>
              <a:buFont typeface="Tahoma"/>
              <a:buChar char="○"/>
              <a:tabLst>
                <a:tab pos="1235256" algn="l"/>
                <a:tab pos="1236102" algn="l"/>
              </a:tabLst>
            </a:pPr>
            <a:r>
              <a:rPr sz="1867" spc="7" dirty="0">
                <a:solidFill>
                  <a:srgbClr val="434343"/>
                </a:solidFill>
                <a:latin typeface="Microsoft Sans Serif"/>
                <a:cs typeface="Microsoft Sans Serif"/>
              </a:rPr>
              <a:t>on</a:t>
            </a:r>
            <a:r>
              <a:rPr sz="1867" spc="-33" dirty="0">
                <a:solidFill>
                  <a:srgbClr val="434343"/>
                </a:solidFill>
                <a:latin typeface="Microsoft Sans Serif"/>
                <a:cs typeface="Microsoft Sans Serif"/>
              </a:rPr>
              <a:t> </a:t>
            </a:r>
            <a:r>
              <a:rPr sz="1867" spc="-13" dirty="0">
                <a:solidFill>
                  <a:srgbClr val="434343"/>
                </a:solidFill>
                <a:latin typeface="Microsoft Sans Serif"/>
                <a:cs typeface="Microsoft Sans Serif"/>
              </a:rPr>
              <a:t>menu</a:t>
            </a:r>
            <a:r>
              <a:rPr sz="1867" spc="-33" dirty="0">
                <a:solidFill>
                  <a:srgbClr val="434343"/>
                </a:solidFill>
                <a:latin typeface="Microsoft Sans Serif"/>
                <a:cs typeface="Microsoft Sans Serif"/>
              </a:rPr>
              <a:t> bar,</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click</a:t>
            </a:r>
            <a:r>
              <a:rPr sz="1867" spc="-40" dirty="0">
                <a:solidFill>
                  <a:srgbClr val="434343"/>
                </a:solidFill>
                <a:latin typeface="Microsoft Sans Serif"/>
                <a:cs typeface="Microsoft Sans Serif"/>
              </a:rPr>
              <a:t> </a:t>
            </a:r>
            <a:r>
              <a:rPr sz="1867" b="1" spc="-60" dirty="0">
                <a:solidFill>
                  <a:srgbClr val="434343"/>
                </a:solidFill>
                <a:latin typeface="Arial"/>
                <a:cs typeface="Arial"/>
              </a:rPr>
              <a:t>Plugin</a:t>
            </a:r>
            <a:endParaRPr sz="1867">
              <a:latin typeface="Arial"/>
              <a:cs typeface="Arial"/>
            </a:endParaRPr>
          </a:p>
          <a:p>
            <a:pPr marL="1236102" lvl="1" indent="-448722">
              <a:spcBef>
                <a:spcPts val="360"/>
              </a:spcBef>
              <a:buFont typeface="Tahoma"/>
              <a:buChar char="○"/>
              <a:tabLst>
                <a:tab pos="1235256" algn="l"/>
                <a:tab pos="1236102" algn="l"/>
              </a:tabLst>
            </a:pPr>
            <a:r>
              <a:rPr sz="1867" spc="-7" dirty="0">
                <a:solidFill>
                  <a:srgbClr val="434343"/>
                </a:solidFill>
                <a:latin typeface="Microsoft Sans Serif"/>
                <a:cs typeface="Microsoft Sans Serif"/>
              </a:rPr>
              <a:t>select</a:t>
            </a:r>
            <a:r>
              <a:rPr sz="1867" spc="-113" dirty="0">
                <a:solidFill>
                  <a:srgbClr val="434343"/>
                </a:solidFill>
                <a:latin typeface="Microsoft Sans Serif"/>
                <a:cs typeface="Microsoft Sans Serif"/>
              </a:rPr>
              <a:t> </a:t>
            </a:r>
            <a:r>
              <a:rPr sz="1867" b="1" spc="-73" dirty="0">
                <a:solidFill>
                  <a:srgbClr val="434343"/>
                </a:solidFill>
                <a:latin typeface="Arial"/>
                <a:cs typeface="Arial"/>
              </a:rPr>
              <a:t>chk-poison</a:t>
            </a:r>
            <a:endParaRPr sz="1867">
              <a:latin typeface="Arial"/>
              <a:cs typeface="Arial"/>
            </a:endParaRPr>
          </a:p>
          <a:p>
            <a:pPr marL="1236102" marR="83818" lvl="1" indent="-448722">
              <a:lnSpc>
                <a:spcPct val="124500"/>
              </a:lnSpc>
              <a:spcBef>
                <a:spcPts val="320"/>
              </a:spcBef>
              <a:buFont typeface="Tahoma"/>
              <a:buChar char="○"/>
              <a:tabLst>
                <a:tab pos="1235256" algn="l"/>
                <a:tab pos="1236102" algn="l"/>
              </a:tabLst>
            </a:pPr>
            <a:r>
              <a:rPr sz="1867" spc="13" dirty="0">
                <a:solidFill>
                  <a:srgbClr val="434343"/>
                </a:solidFill>
                <a:latin typeface="Microsoft Sans Serif"/>
                <a:cs typeface="Microsoft Sans Serif"/>
              </a:rPr>
              <a:t>look</a:t>
            </a:r>
            <a:r>
              <a:rPr sz="1867" spc="-27" dirty="0">
                <a:solidFill>
                  <a:srgbClr val="434343"/>
                </a:solidFill>
                <a:latin typeface="Microsoft Sans Serif"/>
                <a:cs typeface="Microsoft Sans Serif"/>
              </a:rPr>
              <a:t> </a:t>
            </a:r>
            <a:r>
              <a:rPr sz="1867" spc="-13" dirty="0">
                <a:solidFill>
                  <a:srgbClr val="434343"/>
                </a:solidFill>
                <a:latin typeface="Microsoft Sans Serif"/>
                <a:cs typeface="Microsoft Sans Serif"/>
              </a:rPr>
              <a:t>at</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what</a:t>
            </a:r>
            <a:r>
              <a:rPr sz="1867" spc="-20" dirty="0">
                <a:solidFill>
                  <a:srgbClr val="434343"/>
                </a:solidFill>
                <a:latin typeface="Microsoft Sans Serif"/>
                <a:cs typeface="Microsoft Sans Serif"/>
              </a:rPr>
              <a:t> </a:t>
            </a:r>
            <a:r>
              <a:rPr sz="1867" dirty="0">
                <a:solidFill>
                  <a:srgbClr val="434343"/>
                </a:solidFill>
                <a:latin typeface="Microsoft Sans Serif"/>
                <a:cs typeface="Microsoft Sans Serif"/>
              </a:rPr>
              <a:t>ettercap</a:t>
            </a:r>
            <a:r>
              <a:rPr sz="1867" spc="-20" dirty="0">
                <a:solidFill>
                  <a:srgbClr val="434343"/>
                </a:solidFill>
                <a:latin typeface="Microsoft Sans Serif"/>
                <a:cs typeface="Microsoft Sans Serif"/>
              </a:rPr>
              <a:t> </a:t>
            </a:r>
            <a:r>
              <a:rPr sz="1867" spc="-53" dirty="0">
                <a:solidFill>
                  <a:srgbClr val="434343"/>
                </a:solidFill>
                <a:latin typeface="Microsoft Sans Serif"/>
                <a:cs typeface="Microsoft Sans Serif"/>
              </a:rPr>
              <a:t>says</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on</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the </a:t>
            </a:r>
            <a:r>
              <a:rPr sz="1867" spc="-473" dirty="0">
                <a:solidFill>
                  <a:srgbClr val="434343"/>
                </a:solidFill>
                <a:latin typeface="Microsoft Sans Serif"/>
                <a:cs typeface="Microsoft Sans Serif"/>
              </a:rPr>
              <a:t> </a:t>
            </a:r>
            <a:r>
              <a:rPr sz="1867" dirty="0">
                <a:solidFill>
                  <a:srgbClr val="434343"/>
                </a:solidFill>
                <a:latin typeface="Microsoft Sans Serif"/>
                <a:cs typeface="Microsoft Sans Serif"/>
              </a:rPr>
              <a:t>lowerside</a:t>
            </a:r>
            <a:r>
              <a:rPr sz="1867" spc="-27" dirty="0">
                <a:solidFill>
                  <a:srgbClr val="434343"/>
                </a:solidFill>
                <a:latin typeface="Microsoft Sans Serif"/>
                <a:cs typeface="Microsoft Sans Serif"/>
              </a:rPr>
              <a:t> </a:t>
            </a:r>
            <a:r>
              <a:rPr sz="1867" spc="13" dirty="0">
                <a:solidFill>
                  <a:srgbClr val="434343"/>
                </a:solidFill>
                <a:latin typeface="Microsoft Sans Serif"/>
                <a:cs typeface="Microsoft Sans Serif"/>
              </a:rPr>
              <a:t>window</a:t>
            </a:r>
            <a:endParaRPr sz="1867">
              <a:latin typeface="Microsoft Sans Serif"/>
              <a:cs typeface="Microsoft Sans Serif"/>
            </a:endParaRPr>
          </a:p>
        </p:txBody>
      </p:sp>
      <p:pic>
        <p:nvPicPr>
          <p:cNvPr id="5" name="object 5"/>
          <p:cNvPicPr/>
          <p:nvPr/>
        </p:nvPicPr>
        <p:blipFill>
          <a:blip r:embed="rId3" cstate="print"/>
          <a:stretch>
            <a:fillRect/>
          </a:stretch>
        </p:blipFill>
        <p:spPr>
          <a:xfrm>
            <a:off x="5472401" y="2249964"/>
            <a:ext cx="6640551" cy="8054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287524"/>
            <a:ext cx="9092353"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173" dirty="0"/>
              <a:t>(6):</a:t>
            </a:r>
            <a:r>
              <a:rPr spc="-33" dirty="0"/>
              <a:t> Sniffing </a:t>
            </a:r>
            <a:r>
              <a:rPr spc="20" dirty="0"/>
              <a:t>the</a:t>
            </a:r>
            <a:r>
              <a:rPr spc="-33" dirty="0"/>
              <a:t> </a:t>
            </a:r>
            <a:r>
              <a:rPr spc="-13" dirty="0"/>
              <a:t>conversation</a:t>
            </a:r>
          </a:p>
        </p:txBody>
      </p:sp>
      <p:sp>
        <p:nvSpPr>
          <p:cNvPr id="3" name="object 3"/>
          <p:cNvSpPr txBox="1"/>
          <p:nvPr/>
        </p:nvSpPr>
        <p:spPr>
          <a:xfrm>
            <a:off x="512968" y="1584555"/>
            <a:ext cx="4215553" cy="4746983"/>
          </a:xfrm>
          <a:prstGeom prst="rect">
            <a:avLst/>
          </a:prstGeom>
        </p:spPr>
        <p:txBody>
          <a:bodyPr vert="horz" wrap="square" lIns="0" tIns="57573" rIns="0" bIns="0" rtlCol="0">
            <a:spAutoFit/>
          </a:bodyPr>
          <a:lstStyle/>
          <a:p>
            <a:pPr marL="16933">
              <a:spcBef>
                <a:spcPts val="453"/>
              </a:spcBef>
            </a:pPr>
            <a:r>
              <a:rPr sz="1733" spc="-40" dirty="0">
                <a:solidFill>
                  <a:srgbClr val="434343"/>
                </a:solidFill>
                <a:latin typeface="Microsoft Sans Serif"/>
                <a:cs typeface="Microsoft Sans Serif"/>
              </a:rPr>
              <a:t>In </a:t>
            </a:r>
            <a:r>
              <a:rPr sz="1733" spc="7" dirty="0">
                <a:solidFill>
                  <a:srgbClr val="434343"/>
                </a:solidFill>
                <a:latin typeface="Microsoft Sans Serif"/>
                <a:cs typeface="Microsoft Sans Serif"/>
              </a:rPr>
              <a:t>the</a:t>
            </a:r>
            <a:r>
              <a:rPr sz="1733" spc="-40" dirty="0">
                <a:solidFill>
                  <a:srgbClr val="434343"/>
                </a:solidFill>
                <a:latin typeface="Microsoft Sans Serif"/>
                <a:cs typeface="Microsoft Sans Serif"/>
              </a:rPr>
              <a:t> </a:t>
            </a:r>
            <a:r>
              <a:rPr sz="1733" b="1" spc="-40" dirty="0">
                <a:solidFill>
                  <a:srgbClr val="434343"/>
                </a:solidFill>
                <a:latin typeface="Arial"/>
                <a:cs typeface="Arial"/>
              </a:rPr>
              <a:t>attacker’s</a:t>
            </a:r>
            <a:r>
              <a:rPr sz="1733" b="1" spc="-60" dirty="0">
                <a:solidFill>
                  <a:srgbClr val="434343"/>
                </a:solidFill>
                <a:latin typeface="Arial"/>
                <a:cs typeface="Arial"/>
              </a:rPr>
              <a:t> </a:t>
            </a:r>
            <a:r>
              <a:rPr sz="1733" spc="-27" dirty="0">
                <a:solidFill>
                  <a:srgbClr val="434343"/>
                </a:solidFill>
                <a:latin typeface="Microsoft Sans Serif"/>
                <a:cs typeface="Microsoft Sans Serif"/>
              </a:rPr>
              <a:t>machine:</a:t>
            </a:r>
            <a:endParaRPr sz="1733">
              <a:latin typeface="Microsoft Sans Serif"/>
              <a:cs typeface="Microsoft Sans Serif"/>
            </a:endParaRPr>
          </a:p>
          <a:p>
            <a:pPr marL="626518" marR="8466" indent="-370831">
              <a:lnSpc>
                <a:spcPct val="115399"/>
              </a:lnSpc>
              <a:buChar char="-"/>
              <a:tabLst>
                <a:tab pos="625671" algn="l"/>
                <a:tab pos="626518" algn="l"/>
              </a:tabLst>
            </a:pPr>
            <a:r>
              <a:rPr sz="1733" spc="-27" dirty="0">
                <a:solidFill>
                  <a:srgbClr val="434343"/>
                </a:solidFill>
                <a:latin typeface="Microsoft Sans Serif"/>
                <a:cs typeface="Microsoft Sans Serif"/>
              </a:rPr>
              <a:t>Clean</a:t>
            </a:r>
            <a:r>
              <a:rPr sz="1733" spc="-20" dirty="0">
                <a:solidFill>
                  <a:srgbClr val="434343"/>
                </a:solidFill>
                <a:latin typeface="Microsoft Sans Serif"/>
                <a:cs typeface="Microsoft Sans Serif"/>
              </a:rPr>
              <a:t> </a:t>
            </a:r>
            <a:r>
              <a:rPr sz="1733" spc="-7" dirty="0">
                <a:solidFill>
                  <a:srgbClr val="434343"/>
                </a:solidFill>
                <a:latin typeface="Microsoft Sans Serif"/>
                <a:cs typeface="Microsoft Sans Serif"/>
              </a:rPr>
              <a:t>previous</a:t>
            </a:r>
            <a:r>
              <a:rPr sz="1733" spc="-20" dirty="0">
                <a:solidFill>
                  <a:srgbClr val="434343"/>
                </a:solidFill>
                <a:latin typeface="Microsoft Sans Serif"/>
                <a:cs typeface="Microsoft Sans Serif"/>
              </a:rPr>
              <a:t> </a:t>
            </a:r>
            <a:r>
              <a:rPr sz="1733" spc="-33" dirty="0">
                <a:solidFill>
                  <a:srgbClr val="434343"/>
                </a:solidFill>
                <a:latin typeface="Microsoft Sans Serif"/>
                <a:cs typeface="Microsoft Sans Serif"/>
              </a:rPr>
              <a:t>WireShark’s</a:t>
            </a:r>
            <a:r>
              <a:rPr sz="1733" spc="-20" dirty="0">
                <a:solidFill>
                  <a:srgbClr val="434343"/>
                </a:solidFill>
                <a:latin typeface="Microsoft Sans Serif"/>
                <a:cs typeface="Microsoft Sans Serif"/>
              </a:rPr>
              <a:t> results </a:t>
            </a:r>
            <a:r>
              <a:rPr sz="1733" spc="-13" dirty="0">
                <a:solidFill>
                  <a:srgbClr val="434343"/>
                </a:solidFill>
                <a:latin typeface="Microsoft Sans Serif"/>
                <a:cs typeface="Microsoft Sans Serif"/>
              </a:rPr>
              <a:t>in </a:t>
            </a:r>
            <a:r>
              <a:rPr sz="1733" spc="-447" dirty="0">
                <a:solidFill>
                  <a:srgbClr val="434343"/>
                </a:solidFill>
                <a:latin typeface="Microsoft Sans Serif"/>
                <a:cs typeface="Microsoft Sans Serif"/>
              </a:rPr>
              <a:t> </a:t>
            </a:r>
            <a:r>
              <a:rPr sz="1733" spc="-7" dirty="0">
                <a:solidFill>
                  <a:srgbClr val="434343"/>
                </a:solidFill>
                <a:latin typeface="Microsoft Sans Serif"/>
                <a:cs typeface="Microsoft Sans Serif"/>
              </a:rPr>
              <a:t>your</a:t>
            </a:r>
            <a:r>
              <a:rPr sz="1733" spc="-20" dirty="0">
                <a:solidFill>
                  <a:srgbClr val="434343"/>
                </a:solidFill>
                <a:latin typeface="Microsoft Sans Serif"/>
                <a:cs typeface="Microsoft Sans Serif"/>
              </a:rPr>
              <a:t> </a:t>
            </a:r>
            <a:r>
              <a:rPr sz="1733" spc="-13" dirty="0">
                <a:solidFill>
                  <a:srgbClr val="434343"/>
                </a:solidFill>
                <a:latin typeface="Microsoft Sans Serif"/>
                <a:cs typeface="Microsoft Sans Serif"/>
              </a:rPr>
              <a:t>attacker’s </a:t>
            </a:r>
            <a:r>
              <a:rPr sz="1733" spc="-20" dirty="0">
                <a:solidFill>
                  <a:srgbClr val="434343"/>
                </a:solidFill>
                <a:latin typeface="Microsoft Sans Serif"/>
                <a:cs typeface="Microsoft Sans Serif"/>
              </a:rPr>
              <a:t>machine</a:t>
            </a:r>
            <a:endParaRPr sz="1733">
              <a:latin typeface="Microsoft Sans Serif"/>
              <a:cs typeface="Microsoft Sans Serif"/>
            </a:endParaRPr>
          </a:p>
          <a:p>
            <a:pPr>
              <a:lnSpc>
                <a:spcPct val="100000"/>
              </a:lnSpc>
              <a:buChar char="-"/>
            </a:pPr>
            <a:endParaRPr sz="2400">
              <a:latin typeface="Microsoft Sans Serif"/>
              <a:cs typeface="Microsoft Sans Serif"/>
            </a:endParaRPr>
          </a:p>
          <a:p>
            <a:pPr marL="16933"/>
            <a:r>
              <a:rPr sz="1733" spc="-40" dirty="0">
                <a:solidFill>
                  <a:srgbClr val="434343"/>
                </a:solidFill>
                <a:latin typeface="Microsoft Sans Serif"/>
                <a:cs typeface="Microsoft Sans Serif"/>
              </a:rPr>
              <a:t>In </a:t>
            </a:r>
            <a:r>
              <a:rPr sz="1733" spc="7" dirty="0">
                <a:solidFill>
                  <a:srgbClr val="434343"/>
                </a:solidFill>
                <a:latin typeface="Microsoft Sans Serif"/>
                <a:cs typeface="Microsoft Sans Serif"/>
              </a:rPr>
              <a:t>the</a:t>
            </a:r>
            <a:r>
              <a:rPr sz="1733" spc="-33" dirty="0">
                <a:solidFill>
                  <a:srgbClr val="434343"/>
                </a:solidFill>
                <a:latin typeface="Microsoft Sans Serif"/>
                <a:cs typeface="Microsoft Sans Serif"/>
              </a:rPr>
              <a:t> </a:t>
            </a:r>
            <a:r>
              <a:rPr sz="1733" spc="-13" dirty="0">
                <a:solidFill>
                  <a:srgbClr val="434343"/>
                </a:solidFill>
                <a:latin typeface="Microsoft Sans Serif"/>
                <a:cs typeface="Microsoft Sans Serif"/>
              </a:rPr>
              <a:t>victim’s</a:t>
            </a:r>
            <a:r>
              <a:rPr sz="1733" spc="-33" dirty="0">
                <a:solidFill>
                  <a:srgbClr val="434343"/>
                </a:solidFill>
                <a:latin typeface="Microsoft Sans Serif"/>
                <a:cs typeface="Microsoft Sans Serif"/>
              </a:rPr>
              <a:t> </a:t>
            </a:r>
            <a:r>
              <a:rPr sz="1733" spc="-27" dirty="0">
                <a:solidFill>
                  <a:srgbClr val="434343"/>
                </a:solidFill>
                <a:latin typeface="Microsoft Sans Serif"/>
                <a:cs typeface="Microsoft Sans Serif"/>
              </a:rPr>
              <a:t>machine:</a:t>
            </a:r>
            <a:endParaRPr sz="1733">
              <a:latin typeface="Microsoft Sans Serif"/>
              <a:cs typeface="Microsoft Sans Serif"/>
            </a:endParaRPr>
          </a:p>
          <a:p>
            <a:pPr>
              <a:spcBef>
                <a:spcPts val="7"/>
              </a:spcBef>
            </a:pPr>
            <a:endParaRPr sz="2133">
              <a:latin typeface="Microsoft Sans Serif"/>
              <a:cs typeface="Microsoft Sans Serif"/>
            </a:endParaRPr>
          </a:p>
          <a:p>
            <a:pPr marL="626518" indent="-370831">
              <a:buChar char="-"/>
              <a:tabLst>
                <a:tab pos="625671" algn="l"/>
                <a:tab pos="626518" algn="l"/>
              </a:tabLst>
            </a:pPr>
            <a:r>
              <a:rPr sz="1733" spc="13" dirty="0">
                <a:solidFill>
                  <a:srgbClr val="434343"/>
                </a:solidFill>
                <a:latin typeface="Microsoft Sans Serif"/>
                <a:cs typeface="Microsoft Sans Serif"/>
              </a:rPr>
              <a:t>open</a:t>
            </a:r>
            <a:r>
              <a:rPr sz="1733" spc="-67" dirty="0">
                <a:solidFill>
                  <a:srgbClr val="434343"/>
                </a:solidFill>
                <a:latin typeface="Microsoft Sans Serif"/>
                <a:cs typeface="Microsoft Sans Serif"/>
              </a:rPr>
              <a:t> </a:t>
            </a:r>
            <a:r>
              <a:rPr sz="1733" dirty="0">
                <a:solidFill>
                  <a:srgbClr val="434343"/>
                </a:solidFill>
                <a:latin typeface="Microsoft Sans Serif"/>
                <a:cs typeface="Microsoft Sans Serif"/>
              </a:rPr>
              <a:t>browser</a:t>
            </a:r>
            <a:endParaRPr sz="1733">
              <a:latin typeface="Microsoft Sans Serif"/>
              <a:cs typeface="Microsoft Sans Serif"/>
            </a:endParaRPr>
          </a:p>
          <a:p>
            <a:pPr marL="255687">
              <a:spcBef>
                <a:spcPts val="320"/>
              </a:spcBef>
              <a:tabLst>
                <a:tab pos="625671" algn="l"/>
              </a:tabLst>
            </a:pPr>
            <a:r>
              <a:rPr sz="1733" spc="-60" dirty="0">
                <a:solidFill>
                  <a:srgbClr val="434343"/>
                </a:solidFill>
                <a:latin typeface="Microsoft Sans Serif"/>
                <a:cs typeface="Microsoft Sans Serif"/>
              </a:rPr>
              <a:t>-	</a:t>
            </a:r>
            <a:r>
              <a:rPr sz="1733" spc="27" dirty="0">
                <a:solidFill>
                  <a:srgbClr val="434343"/>
                </a:solidFill>
                <a:latin typeface="Microsoft Sans Serif"/>
                <a:cs typeface="Microsoft Sans Serif"/>
              </a:rPr>
              <a:t>go</a:t>
            </a:r>
            <a:r>
              <a:rPr sz="1733" spc="-40" dirty="0">
                <a:solidFill>
                  <a:srgbClr val="434343"/>
                </a:solidFill>
                <a:latin typeface="Microsoft Sans Serif"/>
                <a:cs typeface="Microsoft Sans Serif"/>
              </a:rPr>
              <a:t> </a:t>
            </a:r>
            <a:r>
              <a:rPr sz="1733" spc="27" dirty="0">
                <a:solidFill>
                  <a:srgbClr val="434343"/>
                </a:solidFill>
                <a:latin typeface="Microsoft Sans Serif"/>
                <a:cs typeface="Microsoft Sans Serif"/>
              </a:rPr>
              <a:t>to</a:t>
            </a:r>
            <a:r>
              <a:rPr sz="1733" spc="-40" dirty="0">
                <a:solidFill>
                  <a:srgbClr val="434343"/>
                </a:solidFill>
                <a:latin typeface="Microsoft Sans Serif"/>
                <a:cs typeface="Microsoft Sans Serif"/>
              </a:rPr>
              <a:t> </a:t>
            </a:r>
            <a:r>
              <a:rPr sz="1733" spc="-13" dirty="0">
                <a:solidFill>
                  <a:srgbClr val="434343"/>
                </a:solidFill>
                <a:latin typeface="Microsoft Sans Serif"/>
                <a:cs typeface="Microsoft Sans Serif"/>
              </a:rPr>
              <a:t>page:</a:t>
            </a:r>
            <a:r>
              <a:rPr sz="1733" spc="-47" dirty="0">
                <a:solidFill>
                  <a:srgbClr val="434343"/>
                </a:solidFill>
                <a:latin typeface="Microsoft Sans Serif"/>
                <a:cs typeface="Microsoft Sans Serif"/>
              </a:rPr>
              <a:t> </a:t>
            </a:r>
            <a:r>
              <a:rPr sz="1733" b="1" dirty="0">
                <a:solidFill>
                  <a:srgbClr val="434343"/>
                </a:solidFill>
                <a:latin typeface="Arial"/>
                <a:cs typeface="Arial"/>
              </a:rPr>
              <a:t>192.168.56.8/ab</a:t>
            </a:r>
            <a:endParaRPr sz="1733">
              <a:latin typeface="Arial"/>
              <a:cs typeface="Arial"/>
            </a:endParaRPr>
          </a:p>
          <a:p>
            <a:pPr marL="626518" indent="-370831">
              <a:spcBef>
                <a:spcPts val="320"/>
              </a:spcBef>
              <a:buChar char="-"/>
              <a:tabLst>
                <a:tab pos="625671" algn="l"/>
                <a:tab pos="626518" algn="l"/>
              </a:tabLst>
            </a:pPr>
            <a:r>
              <a:rPr sz="1733" spc="-33" dirty="0">
                <a:solidFill>
                  <a:srgbClr val="434343"/>
                </a:solidFill>
                <a:latin typeface="Microsoft Sans Serif"/>
                <a:cs typeface="Microsoft Sans Serif"/>
              </a:rPr>
              <a:t>Enter</a:t>
            </a:r>
            <a:r>
              <a:rPr sz="1733" spc="-20" dirty="0">
                <a:solidFill>
                  <a:srgbClr val="434343"/>
                </a:solidFill>
                <a:latin typeface="Microsoft Sans Serif"/>
                <a:cs typeface="Microsoft Sans Serif"/>
              </a:rPr>
              <a:t> </a:t>
            </a:r>
            <a:r>
              <a:rPr sz="1733" spc="-27" dirty="0">
                <a:solidFill>
                  <a:srgbClr val="434343"/>
                </a:solidFill>
                <a:latin typeface="Microsoft Sans Serif"/>
                <a:cs typeface="Microsoft Sans Serif"/>
              </a:rPr>
              <a:t>any </a:t>
            </a:r>
            <a:r>
              <a:rPr sz="1733" b="1" spc="-47" dirty="0">
                <a:solidFill>
                  <a:srgbClr val="434343"/>
                </a:solidFill>
                <a:latin typeface="Arial"/>
                <a:cs typeface="Arial"/>
              </a:rPr>
              <a:t>firstname</a:t>
            </a:r>
            <a:r>
              <a:rPr sz="1733" b="1" spc="-40" dirty="0">
                <a:solidFill>
                  <a:srgbClr val="434343"/>
                </a:solidFill>
                <a:latin typeface="Arial"/>
                <a:cs typeface="Arial"/>
              </a:rPr>
              <a:t> </a:t>
            </a:r>
            <a:r>
              <a:rPr sz="1733" spc="-13" dirty="0">
                <a:solidFill>
                  <a:srgbClr val="434343"/>
                </a:solidFill>
                <a:latin typeface="Microsoft Sans Serif"/>
                <a:cs typeface="Microsoft Sans Serif"/>
              </a:rPr>
              <a:t>and</a:t>
            </a:r>
            <a:r>
              <a:rPr sz="1733" spc="-27" dirty="0">
                <a:solidFill>
                  <a:srgbClr val="434343"/>
                </a:solidFill>
                <a:latin typeface="Microsoft Sans Serif"/>
                <a:cs typeface="Microsoft Sans Serif"/>
              </a:rPr>
              <a:t> </a:t>
            </a:r>
            <a:r>
              <a:rPr sz="1733" b="1" spc="-47" dirty="0">
                <a:solidFill>
                  <a:srgbClr val="434343"/>
                </a:solidFill>
                <a:latin typeface="Arial"/>
                <a:cs typeface="Arial"/>
              </a:rPr>
              <a:t>lastname</a:t>
            </a:r>
            <a:endParaRPr sz="1733">
              <a:latin typeface="Arial"/>
              <a:cs typeface="Arial"/>
            </a:endParaRPr>
          </a:p>
          <a:p>
            <a:pPr>
              <a:spcBef>
                <a:spcPts val="20"/>
              </a:spcBef>
              <a:buChar char="-"/>
            </a:pPr>
            <a:endParaRPr sz="2067">
              <a:latin typeface="Arial"/>
              <a:cs typeface="Arial"/>
            </a:endParaRPr>
          </a:p>
          <a:p>
            <a:pPr marL="16933" marR="6773">
              <a:lnSpc>
                <a:spcPct val="101000"/>
              </a:lnSpc>
            </a:pPr>
            <a:r>
              <a:rPr sz="1733" spc="-27" dirty="0">
                <a:solidFill>
                  <a:srgbClr val="434343"/>
                </a:solidFill>
                <a:latin typeface="Microsoft Sans Serif"/>
                <a:cs typeface="Microsoft Sans Serif"/>
              </a:rPr>
              <a:t>Username</a:t>
            </a:r>
            <a:r>
              <a:rPr sz="1733" spc="-20" dirty="0">
                <a:solidFill>
                  <a:srgbClr val="434343"/>
                </a:solidFill>
                <a:latin typeface="Microsoft Sans Serif"/>
                <a:cs typeface="Microsoft Sans Serif"/>
              </a:rPr>
              <a:t> </a:t>
            </a:r>
            <a:r>
              <a:rPr sz="1733" spc="-13" dirty="0">
                <a:solidFill>
                  <a:srgbClr val="434343"/>
                </a:solidFill>
                <a:latin typeface="Microsoft Sans Serif"/>
                <a:cs typeface="Microsoft Sans Serif"/>
              </a:rPr>
              <a:t>and password </a:t>
            </a:r>
            <a:r>
              <a:rPr sz="1733" spc="-27" dirty="0">
                <a:solidFill>
                  <a:srgbClr val="434343"/>
                </a:solidFill>
                <a:latin typeface="Microsoft Sans Serif"/>
                <a:cs typeface="Microsoft Sans Serif"/>
              </a:rPr>
              <a:t>can</a:t>
            </a:r>
            <a:r>
              <a:rPr sz="1733" spc="-13" dirty="0">
                <a:solidFill>
                  <a:srgbClr val="434343"/>
                </a:solidFill>
                <a:latin typeface="Microsoft Sans Serif"/>
                <a:cs typeface="Microsoft Sans Serif"/>
              </a:rPr>
              <a:t> </a:t>
            </a:r>
            <a:r>
              <a:rPr sz="1733" spc="20" dirty="0">
                <a:solidFill>
                  <a:srgbClr val="434343"/>
                </a:solidFill>
                <a:latin typeface="Microsoft Sans Serif"/>
                <a:cs typeface="Microsoft Sans Serif"/>
              </a:rPr>
              <a:t>be</a:t>
            </a:r>
            <a:r>
              <a:rPr sz="1733" spc="-13" dirty="0">
                <a:solidFill>
                  <a:srgbClr val="434343"/>
                </a:solidFill>
                <a:latin typeface="Microsoft Sans Serif"/>
                <a:cs typeface="Microsoft Sans Serif"/>
              </a:rPr>
              <a:t> </a:t>
            </a:r>
            <a:r>
              <a:rPr sz="1733" dirty="0">
                <a:solidFill>
                  <a:srgbClr val="434343"/>
                </a:solidFill>
                <a:latin typeface="Microsoft Sans Serif"/>
                <a:cs typeface="Microsoft Sans Serif"/>
              </a:rPr>
              <a:t>directly</a:t>
            </a:r>
            <a:r>
              <a:rPr sz="1733" spc="-13" dirty="0">
                <a:solidFill>
                  <a:srgbClr val="434343"/>
                </a:solidFill>
                <a:latin typeface="Microsoft Sans Serif"/>
                <a:cs typeface="Microsoft Sans Serif"/>
              </a:rPr>
              <a:t> </a:t>
            </a:r>
            <a:r>
              <a:rPr sz="1733" spc="20" dirty="0">
                <a:solidFill>
                  <a:srgbClr val="434343"/>
                </a:solidFill>
                <a:latin typeface="Microsoft Sans Serif"/>
                <a:cs typeface="Microsoft Sans Serif"/>
              </a:rPr>
              <a:t>be </a:t>
            </a:r>
            <a:r>
              <a:rPr sz="1733" spc="-447" dirty="0">
                <a:solidFill>
                  <a:srgbClr val="434343"/>
                </a:solidFill>
                <a:latin typeface="Microsoft Sans Serif"/>
                <a:cs typeface="Microsoft Sans Serif"/>
              </a:rPr>
              <a:t> </a:t>
            </a:r>
            <a:r>
              <a:rPr sz="1733" spc="-13" dirty="0">
                <a:solidFill>
                  <a:srgbClr val="434343"/>
                </a:solidFill>
                <a:latin typeface="Microsoft Sans Serif"/>
                <a:cs typeface="Microsoft Sans Serif"/>
              </a:rPr>
              <a:t>seen in clear </a:t>
            </a:r>
            <a:r>
              <a:rPr sz="1733" spc="7" dirty="0">
                <a:solidFill>
                  <a:srgbClr val="434343"/>
                </a:solidFill>
                <a:latin typeface="Microsoft Sans Serif"/>
                <a:cs typeface="Microsoft Sans Serif"/>
              </a:rPr>
              <a:t>by looking </a:t>
            </a:r>
            <a:r>
              <a:rPr sz="1733" spc="-13" dirty="0">
                <a:solidFill>
                  <a:srgbClr val="434343"/>
                </a:solidFill>
                <a:latin typeface="Microsoft Sans Serif"/>
                <a:cs typeface="Microsoft Sans Serif"/>
              </a:rPr>
              <a:t>at </a:t>
            </a:r>
            <a:r>
              <a:rPr sz="1733" spc="7" dirty="0">
                <a:solidFill>
                  <a:srgbClr val="434343"/>
                </a:solidFill>
                <a:latin typeface="Microsoft Sans Serif"/>
                <a:cs typeface="Microsoft Sans Serif"/>
              </a:rPr>
              <a:t>the </a:t>
            </a:r>
            <a:r>
              <a:rPr sz="1733" dirty="0">
                <a:solidFill>
                  <a:srgbClr val="434343"/>
                </a:solidFill>
                <a:latin typeface="Microsoft Sans Serif"/>
                <a:cs typeface="Microsoft Sans Serif"/>
              </a:rPr>
              <a:t>captured </a:t>
            </a:r>
            <a:r>
              <a:rPr sz="1733" spc="7" dirty="0">
                <a:solidFill>
                  <a:srgbClr val="434343"/>
                </a:solidFill>
                <a:latin typeface="Microsoft Sans Serif"/>
                <a:cs typeface="Microsoft Sans Serif"/>
              </a:rPr>
              <a:t> </a:t>
            </a:r>
            <a:r>
              <a:rPr sz="1733" spc="-7" dirty="0">
                <a:solidFill>
                  <a:srgbClr val="434343"/>
                </a:solidFill>
                <a:latin typeface="Microsoft Sans Serif"/>
                <a:cs typeface="Microsoft Sans Serif"/>
              </a:rPr>
              <a:t>packets</a:t>
            </a:r>
            <a:r>
              <a:rPr sz="1733" spc="-20" dirty="0">
                <a:solidFill>
                  <a:srgbClr val="434343"/>
                </a:solidFill>
                <a:latin typeface="Microsoft Sans Serif"/>
                <a:cs typeface="Microsoft Sans Serif"/>
              </a:rPr>
              <a:t> </a:t>
            </a:r>
            <a:r>
              <a:rPr sz="1733" spc="-13" dirty="0">
                <a:solidFill>
                  <a:srgbClr val="434343"/>
                </a:solidFill>
                <a:latin typeface="Microsoft Sans Serif"/>
                <a:cs typeface="Microsoft Sans Serif"/>
              </a:rPr>
              <a:t>in </a:t>
            </a:r>
            <a:r>
              <a:rPr sz="1733" spc="-33" dirty="0">
                <a:solidFill>
                  <a:srgbClr val="434343"/>
                </a:solidFill>
                <a:latin typeface="Microsoft Sans Serif"/>
                <a:cs typeface="Microsoft Sans Serif"/>
              </a:rPr>
              <a:t>Wireshark.</a:t>
            </a:r>
            <a:endParaRPr sz="1733">
              <a:latin typeface="Microsoft Sans Serif"/>
              <a:cs typeface="Microsoft Sans Serif"/>
            </a:endParaRPr>
          </a:p>
          <a:p>
            <a:pPr>
              <a:spcBef>
                <a:spcPts val="67"/>
              </a:spcBef>
            </a:pPr>
            <a:endParaRPr sz="2000">
              <a:latin typeface="Microsoft Sans Serif"/>
              <a:cs typeface="Microsoft Sans Serif"/>
            </a:endParaRPr>
          </a:p>
          <a:p>
            <a:pPr marL="626518" marR="27939" indent="-375911">
              <a:lnSpc>
                <a:spcPts val="2067"/>
              </a:lnSpc>
              <a:buSzPct val="107692"/>
              <a:buChar char="-"/>
              <a:tabLst>
                <a:tab pos="625671" algn="l"/>
                <a:tab pos="626518" algn="l"/>
              </a:tabLst>
            </a:pPr>
            <a:r>
              <a:rPr sz="1733" spc="-7" dirty="0">
                <a:solidFill>
                  <a:srgbClr val="434343"/>
                </a:solidFill>
                <a:latin typeface="Microsoft Sans Serif"/>
                <a:cs typeface="Microsoft Sans Serif"/>
              </a:rPr>
              <a:t>Look</a:t>
            </a:r>
            <a:r>
              <a:rPr sz="1733" spc="-20" dirty="0">
                <a:solidFill>
                  <a:srgbClr val="434343"/>
                </a:solidFill>
                <a:latin typeface="Microsoft Sans Serif"/>
                <a:cs typeface="Microsoft Sans Serif"/>
              </a:rPr>
              <a:t> </a:t>
            </a:r>
            <a:r>
              <a:rPr sz="1733" spc="7" dirty="0">
                <a:solidFill>
                  <a:srgbClr val="434343"/>
                </a:solidFill>
                <a:latin typeface="Microsoft Sans Serif"/>
                <a:cs typeface="Microsoft Sans Serif"/>
              </a:rPr>
              <a:t>for</a:t>
            </a:r>
            <a:r>
              <a:rPr sz="1733" spc="-20" dirty="0">
                <a:solidFill>
                  <a:srgbClr val="434343"/>
                </a:solidFill>
                <a:latin typeface="Microsoft Sans Serif"/>
                <a:cs typeface="Microsoft Sans Serif"/>
              </a:rPr>
              <a:t> </a:t>
            </a:r>
            <a:r>
              <a:rPr sz="1733" b="1" spc="-67" dirty="0">
                <a:solidFill>
                  <a:srgbClr val="434343"/>
                </a:solidFill>
                <a:latin typeface="Arial"/>
                <a:cs typeface="Arial"/>
              </a:rPr>
              <a:t>POST</a:t>
            </a:r>
            <a:r>
              <a:rPr sz="1733" b="1" spc="-40" dirty="0">
                <a:solidFill>
                  <a:srgbClr val="434343"/>
                </a:solidFill>
                <a:latin typeface="Arial"/>
                <a:cs typeface="Arial"/>
              </a:rPr>
              <a:t> </a:t>
            </a:r>
            <a:r>
              <a:rPr sz="1733" spc="-13" dirty="0">
                <a:solidFill>
                  <a:srgbClr val="434343"/>
                </a:solidFill>
                <a:latin typeface="Microsoft Sans Serif"/>
                <a:cs typeface="Microsoft Sans Serif"/>
              </a:rPr>
              <a:t>in</a:t>
            </a:r>
            <a:r>
              <a:rPr sz="1733" spc="-20" dirty="0">
                <a:solidFill>
                  <a:srgbClr val="434343"/>
                </a:solidFill>
                <a:latin typeface="Microsoft Sans Serif"/>
                <a:cs typeface="Microsoft Sans Serif"/>
              </a:rPr>
              <a:t> </a:t>
            </a:r>
            <a:r>
              <a:rPr sz="1733" b="1" spc="-40" dirty="0">
                <a:solidFill>
                  <a:srgbClr val="434343"/>
                </a:solidFill>
                <a:latin typeface="Arial"/>
                <a:cs typeface="Arial"/>
              </a:rPr>
              <a:t>Info</a:t>
            </a:r>
            <a:r>
              <a:rPr sz="1733" b="1" spc="-47" dirty="0">
                <a:solidFill>
                  <a:srgbClr val="434343"/>
                </a:solidFill>
                <a:latin typeface="Arial"/>
                <a:cs typeface="Arial"/>
              </a:rPr>
              <a:t> </a:t>
            </a:r>
            <a:r>
              <a:rPr sz="1733" spc="-13" dirty="0">
                <a:solidFill>
                  <a:srgbClr val="434343"/>
                </a:solidFill>
                <a:latin typeface="Microsoft Sans Serif"/>
                <a:cs typeface="Microsoft Sans Serif"/>
              </a:rPr>
              <a:t>column </a:t>
            </a:r>
            <a:r>
              <a:rPr sz="1733" spc="27" dirty="0">
                <a:solidFill>
                  <a:srgbClr val="434343"/>
                </a:solidFill>
                <a:latin typeface="Microsoft Sans Serif"/>
                <a:cs typeface="Microsoft Sans Serif"/>
              </a:rPr>
              <a:t>to</a:t>
            </a:r>
            <a:r>
              <a:rPr sz="1733" spc="-13" dirty="0">
                <a:solidFill>
                  <a:srgbClr val="434343"/>
                </a:solidFill>
                <a:latin typeface="Microsoft Sans Serif"/>
                <a:cs typeface="Microsoft Sans Serif"/>
              </a:rPr>
              <a:t> sniff </a:t>
            </a:r>
            <a:r>
              <a:rPr sz="1733" spc="-440" dirty="0">
                <a:solidFill>
                  <a:srgbClr val="434343"/>
                </a:solidFill>
                <a:latin typeface="Microsoft Sans Serif"/>
                <a:cs typeface="Microsoft Sans Serif"/>
              </a:rPr>
              <a:t> </a:t>
            </a:r>
            <a:r>
              <a:rPr sz="1733" spc="-20" dirty="0">
                <a:solidFill>
                  <a:srgbClr val="434343"/>
                </a:solidFill>
                <a:latin typeface="Microsoft Sans Serif"/>
                <a:cs typeface="Microsoft Sans Serif"/>
              </a:rPr>
              <a:t>firstname </a:t>
            </a:r>
            <a:r>
              <a:rPr sz="1733" spc="-13" dirty="0">
                <a:solidFill>
                  <a:srgbClr val="434343"/>
                </a:solidFill>
                <a:latin typeface="Microsoft Sans Serif"/>
                <a:cs typeface="Microsoft Sans Serif"/>
              </a:rPr>
              <a:t>and </a:t>
            </a:r>
            <a:r>
              <a:rPr sz="1733" spc="-33" dirty="0">
                <a:solidFill>
                  <a:srgbClr val="434343"/>
                </a:solidFill>
                <a:latin typeface="Microsoft Sans Serif"/>
                <a:cs typeface="Microsoft Sans Serif"/>
              </a:rPr>
              <a:t>lastname.</a:t>
            </a:r>
            <a:endParaRPr sz="1733">
              <a:latin typeface="Microsoft Sans Serif"/>
              <a:cs typeface="Microsoft Sans Serif"/>
            </a:endParaRPr>
          </a:p>
        </p:txBody>
      </p:sp>
      <p:pic>
        <p:nvPicPr>
          <p:cNvPr id="4" name="object 4"/>
          <p:cNvPicPr/>
          <p:nvPr/>
        </p:nvPicPr>
        <p:blipFill>
          <a:blip r:embed="rId2" cstate="print"/>
          <a:stretch>
            <a:fillRect/>
          </a:stretch>
        </p:blipFill>
        <p:spPr>
          <a:xfrm>
            <a:off x="5166101" y="1637733"/>
            <a:ext cx="6937633" cy="44541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4274820" cy="1371315"/>
          </a:xfrm>
          <a:prstGeom prst="rect">
            <a:avLst/>
          </a:prstGeom>
        </p:spPr>
        <p:txBody>
          <a:bodyPr vert="horz" wrap="square" lIns="0" tIns="16933" rIns="0" bIns="0" rtlCol="0" anchor="ctr">
            <a:spAutoFit/>
          </a:bodyPr>
          <a:lstStyle/>
          <a:p>
            <a:pPr marL="16933">
              <a:lnSpc>
                <a:spcPct val="100000"/>
              </a:lnSpc>
              <a:spcBef>
                <a:spcPts val="133"/>
              </a:spcBef>
            </a:pPr>
            <a:r>
              <a:rPr spc="-40" dirty="0">
                <a:solidFill>
                  <a:srgbClr val="434343"/>
                </a:solidFill>
              </a:rPr>
              <a:t>Let’s</a:t>
            </a:r>
            <a:r>
              <a:rPr spc="-73" dirty="0">
                <a:solidFill>
                  <a:srgbClr val="434343"/>
                </a:solidFill>
              </a:rPr>
              <a:t> </a:t>
            </a:r>
            <a:r>
              <a:rPr spc="7" dirty="0">
                <a:solidFill>
                  <a:srgbClr val="434343"/>
                </a:solidFill>
              </a:rPr>
              <a:t>take</a:t>
            </a:r>
            <a:r>
              <a:rPr spc="-67" dirty="0">
                <a:solidFill>
                  <a:srgbClr val="434343"/>
                </a:solidFill>
              </a:rPr>
              <a:t> </a:t>
            </a:r>
            <a:r>
              <a:rPr spc="-113" dirty="0">
                <a:solidFill>
                  <a:srgbClr val="434343"/>
                </a:solidFill>
              </a:rPr>
              <a:t>a</a:t>
            </a:r>
            <a:r>
              <a:rPr spc="-67" dirty="0">
                <a:solidFill>
                  <a:srgbClr val="434343"/>
                </a:solidFill>
              </a:rPr>
              <a:t> minute...</a:t>
            </a:r>
          </a:p>
        </p:txBody>
      </p:sp>
      <p:sp>
        <p:nvSpPr>
          <p:cNvPr id="3" name="object 3"/>
          <p:cNvSpPr txBox="1">
            <a:spLocks noGrp="1"/>
          </p:cNvSpPr>
          <p:nvPr>
            <p:ph type="body" idx="1"/>
          </p:nvPr>
        </p:nvSpPr>
        <p:spPr>
          <a:xfrm>
            <a:off x="1117600" y="2434167"/>
            <a:ext cx="14020800" cy="2652435"/>
          </a:xfrm>
          <a:prstGeom prst="rect">
            <a:avLst/>
          </a:prstGeom>
        </p:spPr>
        <p:txBody>
          <a:bodyPr vert="horz" wrap="square" lIns="0" tIns="16933" rIns="0" bIns="0" rtlCol="0">
            <a:spAutoFit/>
          </a:bodyPr>
          <a:lstStyle/>
          <a:p>
            <a:pPr marL="16086" marR="6773" algn="ctr">
              <a:lnSpc>
                <a:spcPct val="149300"/>
              </a:lnSpc>
              <a:spcBef>
                <a:spcPts val="133"/>
              </a:spcBef>
            </a:pPr>
            <a:r>
              <a:rPr spc="-67" dirty="0"/>
              <a:t>...and</a:t>
            </a:r>
            <a:r>
              <a:rPr spc="-13" dirty="0"/>
              <a:t> </a:t>
            </a:r>
            <a:r>
              <a:rPr spc="7" dirty="0"/>
              <a:t>think</a:t>
            </a:r>
            <a:r>
              <a:rPr spc="-13" dirty="0"/>
              <a:t> </a:t>
            </a:r>
            <a:r>
              <a:rPr spc="13" dirty="0"/>
              <a:t>how</a:t>
            </a:r>
            <a:r>
              <a:rPr spc="-13" dirty="0"/>
              <a:t> </a:t>
            </a:r>
            <a:r>
              <a:rPr dirty="0"/>
              <a:t>terrifying</a:t>
            </a:r>
            <a:r>
              <a:rPr spc="-13" dirty="0"/>
              <a:t> </a:t>
            </a:r>
            <a:r>
              <a:rPr spc="13" dirty="0"/>
              <a:t>it</a:t>
            </a:r>
            <a:r>
              <a:rPr spc="-13" dirty="0"/>
              <a:t> </a:t>
            </a:r>
            <a:r>
              <a:rPr spc="-47" dirty="0"/>
              <a:t>is</a:t>
            </a:r>
            <a:r>
              <a:rPr spc="-13" dirty="0"/>
              <a:t> </a:t>
            </a:r>
            <a:r>
              <a:rPr spc="33" dirty="0"/>
              <a:t>to</a:t>
            </a:r>
            <a:r>
              <a:rPr spc="-13" dirty="0"/>
              <a:t> </a:t>
            </a:r>
            <a:r>
              <a:rPr spc="20" dirty="0"/>
              <a:t>know</a:t>
            </a:r>
            <a:r>
              <a:rPr spc="-13" dirty="0"/>
              <a:t> </a:t>
            </a:r>
            <a:r>
              <a:rPr spc="-7" dirty="0"/>
              <a:t>that</a:t>
            </a:r>
            <a:r>
              <a:rPr spc="-13" dirty="0"/>
              <a:t> </a:t>
            </a:r>
            <a:r>
              <a:rPr dirty="0"/>
              <a:t>you</a:t>
            </a:r>
            <a:r>
              <a:rPr spc="-13" dirty="0"/>
              <a:t> </a:t>
            </a:r>
            <a:r>
              <a:rPr spc="-33" dirty="0"/>
              <a:t>can</a:t>
            </a:r>
            <a:r>
              <a:rPr spc="-7" dirty="0"/>
              <a:t> </a:t>
            </a:r>
            <a:r>
              <a:rPr spc="27" dirty="0"/>
              <a:t>be</a:t>
            </a:r>
            <a:r>
              <a:rPr spc="-13" dirty="0"/>
              <a:t> </a:t>
            </a:r>
            <a:r>
              <a:rPr dirty="0"/>
              <a:t>watched</a:t>
            </a:r>
            <a:r>
              <a:rPr spc="-13" dirty="0"/>
              <a:t> </a:t>
            </a:r>
            <a:r>
              <a:rPr spc="-27" dirty="0"/>
              <a:t>so</a:t>
            </a:r>
            <a:r>
              <a:rPr spc="-13" dirty="0"/>
              <a:t> </a:t>
            </a:r>
            <a:r>
              <a:rPr spc="-33" dirty="0"/>
              <a:t>easily</a:t>
            </a:r>
            <a:r>
              <a:rPr spc="-13" dirty="0"/>
              <a:t> </a:t>
            </a:r>
            <a:r>
              <a:rPr dirty="0"/>
              <a:t>while </a:t>
            </a:r>
            <a:r>
              <a:rPr spc="-620" dirty="0"/>
              <a:t> </a:t>
            </a:r>
            <a:r>
              <a:rPr spc="-20" dirty="0"/>
              <a:t>using </a:t>
            </a:r>
            <a:r>
              <a:rPr dirty="0"/>
              <a:t>networks</a:t>
            </a:r>
            <a:r>
              <a:rPr spc="-20" dirty="0"/>
              <a:t> </a:t>
            </a:r>
            <a:r>
              <a:rPr spc="7" dirty="0"/>
              <a:t>like</a:t>
            </a:r>
            <a:r>
              <a:rPr spc="-20" dirty="0"/>
              <a:t> </a:t>
            </a:r>
            <a:r>
              <a:rPr spc="-7" dirty="0"/>
              <a:t>your</a:t>
            </a:r>
            <a:r>
              <a:rPr spc="-20" dirty="0"/>
              <a:t> </a:t>
            </a:r>
            <a:r>
              <a:rPr spc="-27" dirty="0"/>
              <a:t>home,</a:t>
            </a:r>
            <a:r>
              <a:rPr spc="-20" dirty="0"/>
              <a:t> </a:t>
            </a:r>
            <a:r>
              <a:rPr spc="13" dirty="0"/>
              <a:t>or</a:t>
            </a:r>
            <a:r>
              <a:rPr spc="-20" dirty="0"/>
              <a:t> </a:t>
            </a:r>
            <a:r>
              <a:rPr spc="7" dirty="0"/>
              <a:t>office</a:t>
            </a:r>
            <a:r>
              <a:rPr spc="-20" dirty="0"/>
              <a:t> </a:t>
            </a:r>
            <a:r>
              <a:rPr spc="13" dirty="0"/>
              <a:t>or</a:t>
            </a:r>
            <a:r>
              <a:rPr spc="-20" dirty="0"/>
              <a:t> </a:t>
            </a:r>
            <a:r>
              <a:rPr spc="47" dirty="0"/>
              <a:t>cafe…</a:t>
            </a:r>
          </a:p>
          <a:p>
            <a:pPr marL="193035" marR="182875" algn="ctr">
              <a:lnSpc>
                <a:spcPct val="149300"/>
              </a:lnSpc>
            </a:pPr>
            <a:r>
              <a:rPr spc="-27" dirty="0"/>
              <a:t>But </a:t>
            </a:r>
            <a:r>
              <a:rPr spc="7" dirty="0"/>
              <a:t>there </a:t>
            </a:r>
            <a:r>
              <a:rPr spc="-47" dirty="0"/>
              <a:t>is </a:t>
            </a:r>
            <a:r>
              <a:rPr spc="-73" dirty="0"/>
              <a:t>a </a:t>
            </a:r>
            <a:r>
              <a:rPr spc="27" dirty="0"/>
              <a:t>good/bad </a:t>
            </a:r>
            <a:r>
              <a:rPr spc="-33" dirty="0"/>
              <a:t>news, </a:t>
            </a:r>
            <a:r>
              <a:rPr spc="-7" dirty="0"/>
              <a:t>that </a:t>
            </a:r>
            <a:r>
              <a:rPr spc="-13" dirty="0"/>
              <a:t>in </a:t>
            </a:r>
            <a:r>
              <a:rPr spc="-20" dirty="0"/>
              <a:t>real </a:t>
            </a:r>
            <a:r>
              <a:rPr spc="13" dirty="0"/>
              <a:t>world </a:t>
            </a:r>
            <a:r>
              <a:rPr spc="-73" dirty="0"/>
              <a:t>a </a:t>
            </a:r>
            <a:r>
              <a:rPr spc="20" dirty="0"/>
              <a:t>lot of </a:t>
            </a:r>
            <a:r>
              <a:rPr dirty="0"/>
              <a:t>our </a:t>
            </a:r>
            <a:r>
              <a:rPr spc="13" dirty="0"/>
              <a:t>beloved known </a:t>
            </a:r>
            <a:r>
              <a:rPr spc="20" dirty="0"/>
              <a:t> </a:t>
            </a:r>
            <a:r>
              <a:rPr spc="-7" dirty="0"/>
              <a:t>websites</a:t>
            </a:r>
            <a:r>
              <a:rPr spc="-13" dirty="0"/>
              <a:t> </a:t>
            </a:r>
            <a:r>
              <a:rPr spc="20" dirty="0"/>
              <a:t>don’t</a:t>
            </a:r>
            <a:r>
              <a:rPr spc="-13" dirty="0"/>
              <a:t> </a:t>
            </a:r>
            <a:r>
              <a:rPr spc="20" dirty="0"/>
              <a:t>work</a:t>
            </a:r>
            <a:r>
              <a:rPr spc="-7" dirty="0"/>
              <a:t> </a:t>
            </a:r>
            <a:r>
              <a:rPr spc="7" dirty="0"/>
              <a:t>like</a:t>
            </a:r>
            <a:r>
              <a:rPr spc="-13" dirty="0"/>
              <a:t> </a:t>
            </a:r>
            <a:r>
              <a:rPr spc="-40" dirty="0"/>
              <a:t>this.</a:t>
            </a:r>
            <a:r>
              <a:rPr spc="-7" dirty="0"/>
              <a:t> </a:t>
            </a:r>
            <a:r>
              <a:rPr spc="-33" dirty="0"/>
              <a:t>They</a:t>
            </a:r>
            <a:r>
              <a:rPr spc="-13" dirty="0"/>
              <a:t> </a:t>
            </a:r>
            <a:r>
              <a:rPr spc="-27" dirty="0"/>
              <a:t>use</a:t>
            </a:r>
            <a:r>
              <a:rPr spc="-7" dirty="0"/>
              <a:t> </a:t>
            </a:r>
            <a:r>
              <a:rPr dirty="0"/>
              <a:t>https</a:t>
            </a:r>
            <a:r>
              <a:rPr spc="-13" dirty="0"/>
              <a:t> </a:t>
            </a:r>
            <a:r>
              <a:rPr spc="33" dirty="0"/>
              <a:t>to</a:t>
            </a:r>
            <a:r>
              <a:rPr spc="-7" dirty="0"/>
              <a:t> </a:t>
            </a:r>
            <a:r>
              <a:rPr spc="-20" dirty="0"/>
              <a:t>secure</a:t>
            </a:r>
            <a:r>
              <a:rPr spc="-13" dirty="0"/>
              <a:t> </a:t>
            </a:r>
            <a:r>
              <a:rPr spc="13" dirty="0"/>
              <a:t>the</a:t>
            </a:r>
            <a:r>
              <a:rPr spc="-7" dirty="0"/>
              <a:t> </a:t>
            </a:r>
            <a:r>
              <a:rPr spc="7" dirty="0"/>
              <a:t>communication…</a:t>
            </a:r>
          </a:p>
        </p:txBody>
      </p:sp>
      <p:sp>
        <p:nvSpPr>
          <p:cNvPr id="4" name="object 4"/>
          <p:cNvSpPr txBox="1"/>
          <p:nvPr/>
        </p:nvSpPr>
        <p:spPr>
          <a:xfrm>
            <a:off x="3554719" y="5034857"/>
            <a:ext cx="5083387" cy="386430"/>
          </a:xfrm>
          <a:prstGeom prst="rect">
            <a:avLst/>
          </a:prstGeom>
        </p:spPr>
        <p:txBody>
          <a:bodyPr vert="horz" wrap="square" lIns="0" tIns="16933" rIns="0" bIns="0" rtlCol="0">
            <a:spAutoFit/>
          </a:bodyPr>
          <a:lstStyle/>
          <a:p>
            <a:pPr marL="16933">
              <a:spcBef>
                <a:spcPts val="133"/>
              </a:spcBef>
            </a:pPr>
            <a:r>
              <a:rPr sz="2400" spc="-80" dirty="0">
                <a:solidFill>
                  <a:srgbClr val="434343"/>
                </a:solidFill>
                <a:latin typeface="Microsoft Sans Serif"/>
                <a:cs typeface="Microsoft Sans Serif"/>
              </a:rPr>
              <a:t>So</a:t>
            </a:r>
            <a:r>
              <a:rPr sz="2400" spc="-27" dirty="0">
                <a:solidFill>
                  <a:srgbClr val="434343"/>
                </a:solidFill>
                <a:latin typeface="Microsoft Sans Serif"/>
                <a:cs typeface="Microsoft Sans Serif"/>
              </a:rPr>
              <a:t> </a:t>
            </a:r>
            <a:r>
              <a:rPr sz="2400" spc="-80" dirty="0">
                <a:solidFill>
                  <a:srgbClr val="434343"/>
                </a:solidFill>
                <a:latin typeface="Microsoft Sans Serif"/>
                <a:cs typeface="Microsoft Sans Serif"/>
              </a:rPr>
              <a:t>as</a:t>
            </a:r>
            <a:r>
              <a:rPr sz="2400" spc="-27" dirty="0">
                <a:solidFill>
                  <a:srgbClr val="434343"/>
                </a:solidFill>
                <a:latin typeface="Microsoft Sans Serif"/>
                <a:cs typeface="Microsoft Sans Serif"/>
              </a:rPr>
              <a:t> </a:t>
            </a:r>
            <a:r>
              <a:rPr sz="2400" spc="-47" dirty="0">
                <a:solidFill>
                  <a:srgbClr val="434343"/>
                </a:solidFill>
                <a:latin typeface="Microsoft Sans Serif"/>
                <a:cs typeface="Microsoft Sans Serif"/>
              </a:rPr>
              <a:t>an</a:t>
            </a:r>
            <a:r>
              <a:rPr sz="2400" spc="-27" dirty="0">
                <a:solidFill>
                  <a:srgbClr val="434343"/>
                </a:solidFill>
                <a:latin typeface="Microsoft Sans Serif"/>
                <a:cs typeface="Microsoft Sans Serif"/>
              </a:rPr>
              <a:t> </a:t>
            </a:r>
            <a:r>
              <a:rPr sz="2400" spc="-7" dirty="0">
                <a:solidFill>
                  <a:srgbClr val="434343"/>
                </a:solidFill>
                <a:latin typeface="Microsoft Sans Serif"/>
                <a:cs typeface="Microsoft Sans Serif"/>
              </a:rPr>
              <a:t>attacker</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what</a:t>
            </a:r>
            <a:r>
              <a:rPr sz="2400" spc="-27" dirty="0">
                <a:solidFill>
                  <a:srgbClr val="434343"/>
                </a:solidFill>
                <a:latin typeface="Microsoft Sans Serif"/>
                <a:cs typeface="Microsoft Sans Serif"/>
              </a:rPr>
              <a:t> </a:t>
            </a:r>
            <a:r>
              <a:rPr sz="2400" spc="13" dirty="0">
                <a:solidFill>
                  <a:srgbClr val="434343"/>
                </a:solidFill>
                <a:latin typeface="Microsoft Sans Serif"/>
                <a:cs typeface="Microsoft Sans Serif"/>
              </a:rPr>
              <a:t>would</a:t>
            </a:r>
            <a:r>
              <a:rPr sz="2400" spc="-27" dirty="0">
                <a:solidFill>
                  <a:srgbClr val="434343"/>
                </a:solidFill>
                <a:latin typeface="Microsoft Sans Serif"/>
                <a:cs typeface="Microsoft Sans Serif"/>
              </a:rPr>
              <a:t> </a:t>
            </a:r>
            <a:r>
              <a:rPr sz="2400" dirty="0">
                <a:solidFill>
                  <a:srgbClr val="434343"/>
                </a:solidFill>
                <a:latin typeface="Microsoft Sans Serif"/>
                <a:cs typeface="Microsoft Sans Serif"/>
              </a:rPr>
              <a:t>you</a:t>
            </a:r>
            <a:r>
              <a:rPr sz="2400" spc="-20" dirty="0">
                <a:solidFill>
                  <a:srgbClr val="434343"/>
                </a:solidFill>
                <a:latin typeface="Microsoft Sans Serif"/>
                <a:cs typeface="Microsoft Sans Serif"/>
              </a:rPr>
              <a:t> </a:t>
            </a:r>
            <a:r>
              <a:rPr sz="2400" spc="-53" dirty="0">
                <a:solidFill>
                  <a:srgbClr val="434343"/>
                </a:solidFill>
                <a:latin typeface="Microsoft Sans Serif"/>
                <a:cs typeface="Microsoft Sans Serif"/>
              </a:rPr>
              <a:t>do?</a:t>
            </a:r>
            <a:endParaRPr sz="2400">
              <a:latin typeface="Microsoft Sans Serif"/>
              <a:cs typeface="Microsoft Sans Serif"/>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1811867" cy="1371315"/>
          </a:xfrm>
          <a:prstGeom prst="rect">
            <a:avLst/>
          </a:prstGeom>
        </p:spPr>
        <p:txBody>
          <a:bodyPr vert="horz" wrap="square" lIns="0" tIns="16933" rIns="0" bIns="0" rtlCol="0" anchor="ctr">
            <a:spAutoFit/>
          </a:bodyPr>
          <a:lstStyle/>
          <a:p>
            <a:pPr marL="16933">
              <a:lnSpc>
                <a:spcPct val="100000"/>
              </a:lnSpc>
              <a:spcBef>
                <a:spcPts val="133"/>
              </a:spcBef>
            </a:pPr>
            <a:r>
              <a:rPr spc="-80" dirty="0"/>
              <a:t>Example</a:t>
            </a:r>
          </a:p>
        </p:txBody>
      </p:sp>
      <p:sp>
        <p:nvSpPr>
          <p:cNvPr id="3" name="object 3"/>
          <p:cNvSpPr txBox="1"/>
          <p:nvPr/>
        </p:nvSpPr>
        <p:spPr>
          <a:xfrm>
            <a:off x="512967" y="1624518"/>
            <a:ext cx="4472939" cy="1935829"/>
          </a:xfrm>
          <a:prstGeom prst="rect">
            <a:avLst/>
          </a:prstGeom>
        </p:spPr>
        <p:txBody>
          <a:bodyPr vert="horz" wrap="square" lIns="0" tIns="16933" rIns="0" bIns="0" rtlCol="0">
            <a:spAutoFit/>
          </a:bodyPr>
          <a:lstStyle/>
          <a:p>
            <a:pPr marL="16933">
              <a:spcBef>
                <a:spcPts val="133"/>
              </a:spcBef>
            </a:pPr>
            <a:r>
              <a:rPr sz="1867" spc="-47" dirty="0">
                <a:solidFill>
                  <a:srgbClr val="434343"/>
                </a:solidFill>
                <a:latin typeface="Microsoft Sans Serif"/>
                <a:cs typeface="Microsoft Sans Serif"/>
              </a:rPr>
              <a:t>In </a:t>
            </a:r>
            <a:r>
              <a:rPr sz="1867" spc="7" dirty="0">
                <a:solidFill>
                  <a:srgbClr val="434343"/>
                </a:solidFill>
                <a:latin typeface="Microsoft Sans Serif"/>
                <a:cs typeface="Microsoft Sans Serif"/>
              </a:rPr>
              <a:t>the</a:t>
            </a:r>
            <a:r>
              <a:rPr sz="1867" spc="-47" dirty="0">
                <a:solidFill>
                  <a:srgbClr val="434343"/>
                </a:solidFill>
                <a:latin typeface="Microsoft Sans Serif"/>
                <a:cs typeface="Microsoft Sans Serif"/>
              </a:rPr>
              <a:t> </a:t>
            </a:r>
            <a:r>
              <a:rPr sz="1867" spc="-13" dirty="0">
                <a:solidFill>
                  <a:srgbClr val="434343"/>
                </a:solidFill>
                <a:latin typeface="Microsoft Sans Serif"/>
                <a:cs typeface="Microsoft Sans Serif"/>
              </a:rPr>
              <a:t>victim’s</a:t>
            </a:r>
            <a:r>
              <a:rPr sz="1867" spc="-40" dirty="0">
                <a:solidFill>
                  <a:srgbClr val="434343"/>
                </a:solidFill>
                <a:latin typeface="Microsoft Sans Serif"/>
                <a:cs typeface="Microsoft Sans Serif"/>
              </a:rPr>
              <a:t> </a:t>
            </a:r>
            <a:r>
              <a:rPr sz="1867" spc="-27" dirty="0">
                <a:solidFill>
                  <a:srgbClr val="434343"/>
                </a:solidFill>
                <a:latin typeface="Microsoft Sans Serif"/>
                <a:cs typeface="Microsoft Sans Serif"/>
              </a:rPr>
              <a:t>machine:</a:t>
            </a:r>
            <a:endParaRPr sz="1867">
              <a:latin typeface="Microsoft Sans Serif"/>
              <a:cs typeface="Microsoft Sans Serif"/>
            </a:endParaRPr>
          </a:p>
          <a:p>
            <a:pPr>
              <a:spcBef>
                <a:spcPts val="40"/>
              </a:spcBef>
            </a:pPr>
            <a:endParaRPr sz="2133">
              <a:latin typeface="Microsoft Sans Serif"/>
              <a:cs typeface="Microsoft Sans Serif"/>
            </a:endParaRPr>
          </a:p>
          <a:p>
            <a:pPr marL="626518" indent="-375911">
              <a:spcBef>
                <a:spcPts val="7"/>
              </a:spcBef>
              <a:buChar char="-"/>
              <a:tabLst>
                <a:tab pos="625671" algn="l"/>
                <a:tab pos="626518" algn="l"/>
              </a:tabLst>
            </a:pPr>
            <a:r>
              <a:rPr sz="1867" spc="13" dirty="0">
                <a:solidFill>
                  <a:srgbClr val="434343"/>
                </a:solidFill>
                <a:latin typeface="Microsoft Sans Serif"/>
                <a:cs typeface="Microsoft Sans Serif"/>
              </a:rPr>
              <a:t>open</a:t>
            </a:r>
            <a:r>
              <a:rPr sz="1867" spc="-67" dirty="0">
                <a:solidFill>
                  <a:srgbClr val="434343"/>
                </a:solidFill>
                <a:latin typeface="Microsoft Sans Serif"/>
                <a:cs typeface="Microsoft Sans Serif"/>
              </a:rPr>
              <a:t> </a:t>
            </a:r>
            <a:r>
              <a:rPr sz="1867" dirty="0">
                <a:solidFill>
                  <a:srgbClr val="434343"/>
                </a:solidFill>
                <a:latin typeface="Microsoft Sans Serif"/>
                <a:cs typeface="Microsoft Sans Serif"/>
              </a:rPr>
              <a:t>browser</a:t>
            </a:r>
            <a:endParaRPr sz="1867">
              <a:latin typeface="Microsoft Sans Serif"/>
              <a:cs typeface="Microsoft Sans Serif"/>
            </a:endParaRPr>
          </a:p>
          <a:p>
            <a:pPr marL="626518" indent="-375911">
              <a:spcBef>
                <a:spcPts val="360"/>
              </a:spcBef>
              <a:buChar char="-"/>
              <a:tabLst>
                <a:tab pos="625671" algn="l"/>
                <a:tab pos="626518" algn="l"/>
              </a:tabLst>
            </a:pPr>
            <a:r>
              <a:rPr sz="1867" spc="27" dirty="0">
                <a:solidFill>
                  <a:srgbClr val="434343"/>
                </a:solidFill>
                <a:latin typeface="Microsoft Sans Serif"/>
                <a:cs typeface="Microsoft Sans Serif"/>
              </a:rPr>
              <a:t>go</a:t>
            </a:r>
            <a:r>
              <a:rPr sz="1867" spc="-27" dirty="0">
                <a:solidFill>
                  <a:srgbClr val="434343"/>
                </a:solidFill>
                <a:latin typeface="Microsoft Sans Serif"/>
                <a:cs typeface="Microsoft Sans Serif"/>
              </a:rPr>
              <a:t> </a:t>
            </a:r>
            <a:r>
              <a:rPr sz="1867" spc="27" dirty="0">
                <a:solidFill>
                  <a:srgbClr val="434343"/>
                </a:solidFill>
                <a:latin typeface="Microsoft Sans Serif"/>
                <a:cs typeface="Microsoft Sans Serif"/>
              </a:rPr>
              <a:t>to</a:t>
            </a:r>
            <a:r>
              <a:rPr sz="1867" spc="-20" dirty="0">
                <a:solidFill>
                  <a:srgbClr val="434343"/>
                </a:solidFill>
                <a:latin typeface="Microsoft Sans Serif"/>
                <a:cs typeface="Microsoft Sans Serif"/>
              </a:rPr>
              <a:t> page: </a:t>
            </a:r>
            <a:r>
              <a:rPr sz="1867" b="1" spc="-27" dirty="0">
                <a:solidFill>
                  <a:srgbClr val="434343"/>
                </a:solidFill>
                <a:latin typeface="Arial"/>
                <a:cs typeface="Arial"/>
              </a:rPr>
              <a:t>192.168.56.8/wordpress</a:t>
            </a:r>
            <a:endParaRPr sz="1867">
              <a:latin typeface="Arial"/>
              <a:cs typeface="Arial"/>
            </a:endParaRPr>
          </a:p>
          <a:p>
            <a:pPr marL="626518" indent="-375911">
              <a:spcBef>
                <a:spcPts val="360"/>
              </a:spcBef>
              <a:buChar char="-"/>
              <a:tabLst>
                <a:tab pos="625671" algn="l"/>
                <a:tab pos="626518" algn="l"/>
              </a:tabLst>
            </a:pPr>
            <a:r>
              <a:rPr sz="1867" spc="27" dirty="0">
                <a:solidFill>
                  <a:srgbClr val="434343"/>
                </a:solidFill>
                <a:latin typeface="Microsoft Sans Serif"/>
                <a:cs typeface="Microsoft Sans Serif"/>
              </a:rPr>
              <a:t>go</a:t>
            </a:r>
            <a:r>
              <a:rPr sz="1867" spc="-33" dirty="0">
                <a:solidFill>
                  <a:srgbClr val="434343"/>
                </a:solidFill>
                <a:latin typeface="Microsoft Sans Serif"/>
                <a:cs typeface="Microsoft Sans Serif"/>
              </a:rPr>
              <a:t> </a:t>
            </a:r>
            <a:r>
              <a:rPr sz="1867" spc="27" dirty="0">
                <a:solidFill>
                  <a:srgbClr val="434343"/>
                </a:solidFill>
                <a:latin typeface="Microsoft Sans Serif"/>
                <a:cs typeface="Microsoft Sans Serif"/>
              </a:rPr>
              <a:t>to</a:t>
            </a:r>
            <a:r>
              <a:rPr sz="1867" spc="-33"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33" dirty="0">
                <a:solidFill>
                  <a:srgbClr val="434343"/>
                </a:solidFill>
                <a:latin typeface="Microsoft Sans Serif"/>
                <a:cs typeface="Microsoft Sans Serif"/>
              </a:rPr>
              <a:t> </a:t>
            </a:r>
            <a:r>
              <a:rPr sz="1867" spc="-13" dirty="0">
                <a:solidFill>
                  <a:srgbClr val="434343"/>
                </a:solidFill>
                <a:latin typeface="Microsoft Sans Serif"/>
                <a:cs typeface="Microsoft Sans Serif"/>
              </a:rPr>
              <a:t>Login</a:t>
            </a:r>
            <a:r>
              <a:rPr sz="1867" spc="-33" dirty="0">
                <a:solidFill>
                  <a:srgbClr val="434343"/>
                </a:solidFill>
                <a:latin typeface="Microsoft Sans Serif"/>
                <a:cs typeface="Microsoft Sans Serif"/>
              </a:rPr>
              <a:t> </a:t>
            </a:r>
            <a:r>
              <a:rPr sz="1867" spc="-47" dirty="0">
                <a:solidFill>
                  <a:srgbClr val="434343"/>
                </a:solidFill>
                <a:latin typeface="Microsoft Sans Serif"/>
                <a:cs typeface="Microsoft Sans Serif"/>
              </a:rPr>
              <a:t>In</a:t>
            </a:r>
            <a:endParaRPr sz="1867">
              <a:latin typeface="Microsoft Sans Serif"/>
              <a:cs typeface="Microsoft Sans Serif"/>
            </a:endParaRPr>
          </a:p>
          <a:p>
            <a:pPr marL="626518" indent="-375911">
              <a:spcBef>
                <a:spcPts val="360"/>
              </a:spcBef>
              <a:buChar char="-"/>
              <a:tabLst>
                <a:tab pos="625671" algn="l"/>
                <a:tab pos="626518" algn="l"/>
              </a:tabLst>
            </a:pPr>
            <a:r>
              <a:rPr sz="1867" spc="7" dirty="0">
                <a:solidFill>
                  <a:srgbClr val="434343"/>
                </a:solidFill>
                <a:latin typeface="Microsoft Sans Serif"/>
                <a:cs typeface="Microsoft Sans Serif"/>
              </a:rPr>
              <a:t>enter</a:t>
            </a:r>
            <a:r>
              <a:rPr sz="1867" spc="-47" dirty="0">
                <a:solidFill>
                  <a:srgbClr val="434343"/>
                </a:solidFill>
                <a:latin typeface="Microsoft Sans Serif"/>
                <a:cs typeface="Microsoft Sans Serif"/>
              </a:rPr>
              <a:t> </a:t>
            </a:r>
            <a:r>
              <a:rPr sz="1867" b="1" spc="-53" dirty="0">
                <a:solidFill>
                  <a:srgbClr val="434343"/>
                </a:solidFill>
                <a:latin typeface="Arial"/>
                <a:cs typeface="Arial"/>
              </a:rPr>
              <a:t>username</a:t>
            </a:r>
            <a:r>
              <a:rPr sz="1867" b="1" spc="-67" dirty="0">
                <a:solidFill>
                  <a:srgbClr val="434343"/>
                </a:solidFill>
                <a:latin typeface="Arial"/>
                <a:cs typeface="Arial"/>
              </a:rPr>
              <a:t> </a:t>
            </a:r>
            <a:r>
              <a:rPr sz="1867" spc="-13" dirty="0">
                <a:solidFill>
                  <a:srgbClr val="434343"/>
                </a:solidFill>
                <a:latin typeface="Microsoft Sans Serif"/>
                <a:cs typeface="Microsoft Sans Serif"/>
              </a:rPr>
              <a:t>and</a:t>
            </a:r>
            <a:r>
              <a:rPr sz="1867" spc="-40" dirty="0">
                <a:solidFill>
                  <a:srgbClr val="434343"/>
                </a:solidFill>
                <a:latin typeface="Microsoft Sans Serif"/>
                <a:cs typeface="Microsoft Sans Serif"/>
              </a:rPr>
              <a:t> </a:t>
            </a:r>
            <a:r>
              <a:rPr sz="1867" b="1" spc="-73" dirty="0">
                <a:solidFill>
                  <a:srgbClr val="434343"/>
                </a:solidFill>
                <a:latin typeface="Arial"/>
                <a:cs typeface="Arial"/>
              </a:rPr>
              <a:t>password</a:t>
            </a:r>
            <a:endParaRPr sz="1867">
              <a:latin typeface="Arial"/>
              <a:cs typeface="Arial"/>
            </a:endParaRPr>
          </a:p>
        </p:txBody>
      </p:sp>
      <p:sp>
        <p:nvSpPr>
          <p:cNvPr id="4" name="object 4"/>
          <p:cNvSpPr txBox="1"/>
          <p:nvPr/>
        </p:nvSpPr>
        <p:spPr>
          <a:xfrm>
            <a:off x="512967" y="4215316"/>
            <a:ext cx="5082539" cy="1230829"/>
          </a:xfrm>
          <a:prstGeom prst="rect">
            <a:avLst/>
          </a:prstGeom>
        </p:spPr>
        <p:txBody>
          <a:bodyPr vert="horz" wrap="square" lIns="0" tIns="16933" rIns="0" bIns="0" rtlCol="0">
            <a:spAutoFit/>
          </a:bodyPr>
          <a:lstStyle/>
          <a:p>
            <a:pPr marL="16933">
              <a:spcBef>
                <a:spcPts val="133"/>
              </a:spcBef>
            </a:pPr>
            <a:r>
              <a:rPr sz="1867" spc="-47" dirty="0">
                <a:solidFill>
                  <a:srgbClr val="434343"/>
                </a:solidFill>
                <a:latin typeface="Microsoft Sans Serif"/>
                <a:cs typeface="Microsoft Sans Serif"/>
              </a:rPr>
              <a:t>In</a:t>
            </a:r>
            <a:r>
              <a:rPr sz="1867" spc="-33"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33" dirty="0">
                <a:solidFill>
                  <a:srgbClr val="434343"/>
                </a:solidFill>
                <a:latin typeface="Microsoft Sans Serif"/>
                <a:cs typeface="Microsoft Sans Serif"/>
              </a:rPr>
              <a:t> </a:t>
            </a:r>
            <a:r>
              <a:rPr sz="1867" spc="-13" dirty="0">
                <a:solidFill>
                  <a:srgbClr val="434343"/>
                </a:solidFill>
                <a:latin typeface="Microsoft Sans Serif"/>
                <a:cs typeface="Microsoft Sans Serif"/>
              </a:rPr>
              <a:t>attacker’s</a:t>
            </a:r>
            <a:r>
              <a:rPr sz="1867" spc="-27" dirty="0">
                <a:solidFill>
                  <a:srgbClr val="434343"/>
                </a:solidFill>
                <a:latin typeface="Microsoft Sans Serif"/>
                <a:cs typeface="Microsoft Sans Serif"/>
              </a:rPr>
              <a:t> machine:</a:t>
            </a:r>
            <a:endParaRPr sz="1867">
              <a:latin typeface="Microsoft Sans Serif"/>
              <a:cs typeface="Microsoft Sans Serif"/>
            </a:endParaRPr>
          </a:p>
          <a:p>
            <a:pPr>
              <a:spcBef>
                <a:spcPts val="60"/>
              </a:spcBef>
            </a:pPr>
            <a:endParaRPr>
              <a:latin typeface="Microsoft Sans Serif"/>
              <a:cs typeface="Microsoft Sans Serif"/>
            </a:endParaRPr>
          </a:p>
          <a:p>
            <a:pPr marL="626518" marR="6773" indent="-375911">
              <a:lnSpc>
                <a:spcPct val="116100"/>
              </a:lnSpc>
              <a:tabLst>
                <a:tab pos="625671" algn="l"/>
              </a:tabLst>
            </a:pPr>
            <a:r>
              <a:rPr sz="1867" spc="-67" dirty="0">
                <a:solidFill>
                  <a:srgbClr val="434343"/>
                </a:solidFill>
                <a:latin typeface="Microsoft Sans Serif"/>
                <a:cs typeface="Microsoft Sans Serif"/>
              </a:rPr>
              <a:t>-	</a:t>
            </a:r>
            <a:r>
              <a:rPr sz="1867" dirty="0">
                <a:solidFill>
                  <a:srgbClr val="434343"/>
                </a:solidFill>
                <a:latin typeface="Microsoft Sans Serif"/>
                <a:cs typeface="Microsoft Sans Serif"/>
              </a:rPr>
              <a:t>unlike</a:t>
            </a:r>
            <a:r>
              <a:rPr sz="1867" spc="-33" dirty="0">
                <a:solidFill>
                  <a:srgbClr val="434343"/>
                </a:solidFill>
                <a:latin typeface="Microsoft Sans Serif"/>
                <a:cs typeface="Microsoft Sans Serif"/>
              </a:rPr>
              <a:t> </a:t>
            </a:r>
            <a:r>
              <a:rPr sz="1867" dirty="0">
                <a:solidFill>
                  <a:srgbClr val="434343"/>
                </a:solidFill>
                <a:latin typeface="Microsoft Sans Serif"/>
                <a:cs typeface="Microsoft Sans Serif"/>
              </a:rPr>
              <a:t>before,</a:t>
            </a:r>
            <a:r>
              <a:rPr sz="1867" spc="-27" dirty="0">
                <a:solidFill>
                  <a:srgbClr val="434343"/>
                </a:solidFill>
                <a:latin typeface="Microsoft Sans Serif"/>
                <a:cs typeface="Microsoft Sans Serif"/>
              </a:rPr>
              <a:t> </a:t>
            </a:r>
            <a:r>
              <a:rPr sz="1867" spc="13" dirty="0">
                <a:solidFill>
                  <a:srgbClr val="434343"/>
                </a:solidFill>
                <a:latin typeface="Microsoft Sans Serif"/>
                <a:cs typeface="Microsoft Sans Serif"/>
              </a:rPr>
              <a:t>we</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can’t</a:t>
            </a:r>
            <a:r>
              <a:rPr sz="1867" spc="-27" dirty="0">
                <a:solidFill>
                  <a:srgbClr val="434343"/>
                </a:solidFill>
                <a:latin typeface="Microsoft Sans Serif"/>
                <a:cs typeface="Microsoft Sans Serif"/>
              </a:rPr>
              <a:t> </a:t>
            </a:r>
            <a:r>
              <a:rPr sz="1867" spc="-13" dirty="0">
                <a:solidFill>
                  <a:srgbClr val="434343"/>
                </a:solidFill>
                <a:latin typeface="Microsoft Sans Serif"/>
                <a:cs typeface="Microsoft Sans Serif"/>
              </a:rPr>
              <a:t>see</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what</a:t>
            </a:r>
            <a:r>
              <a:rPr sz="1867" spc="-27" dirty="0">
                <a:solidFill>
                  <a:srgbClr val="434343"/>
                </a:solidFill>
                <a:latin typeface="Microsoft Sans Serif"/>
                <a:cs typeface="Microsoft Sans Serif"/>
              </a:rPr>
              <a:t> </a:t>
            </a:r>
            <a:r>
              <a:rPr sz="1867" spc="-13" dirty="0">
                <a:solidFill>
                  <a:srgbClr val="434343"/>
                </a:solidFill>
                <a:latin typeface="Microsoft Sans Serif"/>
                <a:cs typeface="Microsoft Sans Serif"/>
              </a:rPr>
              <a:t>victim</a:t>
            </a:r>
            <a:r>
              <a:rPr sz="1867" spc="-27" dirty="0">
                <a:solidFill>
                  <a:srgbClr val="434343"/>
                </a:solidFill>
                <a:latin typeface="Microsoft Sans Serif"/>
                <a:cs typeface="Microsoft Sans Serif"/>
              </a:rPr>
              <a:t> </a:t>
            </a:r>
            <a:r>
              <a:rPr sz="1867" spc="-47" dirty="0">
                <a:solidFill>
                  <a:srgbClr val="434343"/>
                </a:solidFill>
                <a:latin typeface="Microsoft Sans Serif"/>
                <a:cs typeface="Microsoft Sans Serif"/>
              </a:rPr>
              <a:t>has </a:t>
            </a:r>
            <a:r>
              <a:rPr sz="1867" spc="-480" dirty="0">
                <a:solidFill>
                  <a:srgbClr val="434343"/>
                </a:solidFill>
                <a:latin typeface="Microsoft Sans Serif"/>
                <a:cs typeface="Microsoft Sans Serif"/>
              </a:rPr>
              <a:t> </a:t>
            </a:r>
            <a:r>
              <a:rPr sz="1867" spc="-7" dirty="0">
                <a:solidFill>
                  <a:srgbClr val="434343"/>
                </a:solidFill>
                <a:latin typeface="Microsoft Sans Serif"/>
                <a:cs typeface="Microsoft Sans Serif"/>
              </a:rPr>
              <a:t>entered.</a:t>
            </a:r>
            <a:endParaRPr sz="1867">
              <a:latin typeface="Microsoft Sans Serif"/>
              <a:cs typeface="Microsoft Sans Serif"/>
            </a:endParaRPr>
          </a:p>
        </p:txBody>
      </p:sp>
      <p:pic>
        <p:nvPicPr>
          <p:cNvPr id="5" name="object 5"/>
          <p:cNvPicPr/>
          <p:nvPr/>
        </p:nvPicPr>
        <p:blipFill>
          <a:blip r:embed="rId2" cstate="print"/>
          <a:stretch>
            <a:fillRect/>
          </a:stretch>
        </p:blipFill>
        <p:spPr>
          <a:xfrm>
            <a:off x="5820466" y="1769683"/>
            <a:ext cx="6161332" cy="408909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3935307" cy="1371315"/>
          </a:xfrm>
          <a:prstGeom prst="rect">
            <a:avLst/>
          </a:prstGeom>
        </p:spPr>
        <p:txBody>
          <a:bodyPr vert="horz" wrap="square" lIns="0" tIns="16933" rIns="0" bIns="0" rtlCol="0" anchor="ctr">
            <a:spAutoFit/>
          </a:bodyPr>
          <a:lstStyle/>
          <a:p>
            <a:pPr marL="16933">
              <a:lnSpc>
                <a:spcPct val="100000"/>
              </a:lnSpc>
              <a:spcBef>
                <a:spcPts val="133"/>
              </a:spcBef>
            </a:pPr>
            <a:r>
              <a:rPr spc="-127" dirty="0"/>
              <a:t>SSLStrip</a:t>
            </a:r>
            <a:r>
              <a:rPr spc="-67" dirty="0"/>
              <a:t> </a:t>
            </a:r>
            <a:r>
              <a:rPr spc="-127" dirty="0"/>
              <a:t>-</a:t>
            </a:r>
            <a:r>
              <a:rPr spc="-60" dirty="0"/>
              <a:t> </a:t>
            </a:r>
            <a:r>
              <a:rPr spc="-7" dirty="0"/>
              <a:t>Concept</a:t>
            </a:r>
          </a:p>
        </p:txBody>
      </p:sp>
      <p:pic>
        <p:nvPicPr>
          <p:cNvPr id="3" name="object 3"/>
          <p:cNvPicPr/>
          <p:nvPr/>
        </p:nvPicPr>
        <p:blipFill>
          <a:blip r:embed="rId2" cstate="print"/>
          <a:stretch>
            <a:fillRect/>
          </a:stretch>
        </p:blipFill>
        <p:spPr>
          <a:xfrm>
            <a:off x="719517" y="2255949"/>
            <a:ext cx="10752967" cy="234609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6372013" cy="1371315"/>
          </a:xfrm>
          <a:prstGeom prst="rect">
            <a:avLst/>
          </a:prstGeom>
        </p:spPr>
        <p:txBody>
          <a:bodyPr vert="horz" wrap="square" lIns="0" tIns="16933" rIns="0" bIns="0" rtlCol="0" anchor="ctr">
            <a:spAutoFit/>
          </a:bodyPr>
          <a:lstStyle/>
          <a:p>
            <a:pPr marL="16933">
              <a:lnSpc>
                <a:spcPct val="100000"/>
              </a:lnSpc>
              <a:spcBef>
                <a:spcPts val="133"/>
              </a:spcBef>
            </a:pPr>
            <a:r>
              <a:rPr spc="-107" dirty="0"/>
              <a:t>SSLstrip</a:t>
            </a:r>
            <a:r>
              <a:rPr spc="-33" dirty="0"/>
              <a:t> </a:t>
            </a:r>
            <a:r>
              <a:rPr spc="-407" dirty="0"/>
              <a:t>(1):</a:t>
            </a:r>
            <a:r>
              <a:rPr spc="-33" dirty="0"/>
              <a:t> </a:t>
            </a:r>
            <a:r>
              <a:rPr spc="-20" dirty="0"/>
              <a:t>attacker’s</a:t>
            </a:r>
            <a:r>
              <a:rPr spc="-33" dirty="0"/>
              <a:t> </a:t>
            </a:r>
            <a:r>
              <a:rPr spc="-40" dirty="0"/>
              <a:t>machine</a:t>
            </a:r>
          </a:p>
        </p:txBody>
      </p:sp>
      <p:sp>
        <p:nvSpPr>
          <p:cNvPr id="3" name="object 3"/>
          <p:cNvSpPr txBox="1"/>
          <p:nvPr/>
        </p:nvSpPr>
        <p:spPr>
          <a:xfrm>
            <a:off x="512967" y="1578798"/>
            <a:ext cx="3061547" cy="689205"/>
          </a:xfrm>
          <a:prstGeom prst="rect">
            <a:avLst/>
          </a:prstGeom>
        </p:spPr>
        <p:txBody>
          <a:bodyPr vert="horz" wrap="square" lIns="0" tIns="62653" rIns="0" bIns="0" rtlCol="0">
            <a:spAutoFit/>
          </a:bodyPr>
          <a:lstStyle/>
          <a:p>
            <a:pPr marL="16933">
              <a:spcBef>
                <a:spcPts val="493"/>
              </a:spcBef>
            </a:pPr>
            <a:r>
              <a:rPr sz="1867" spc="-47" dirty="0">
                <a:solidFill>
                  <a:srgbClr val="434343"/>
                </a:solidFill>
                <a:latin typeface="Microsoft Sans Serif"/>
                <a:cs typeface="Microsoft Sans Serif"/>
              </a:rPr>
              <a:t>In</a:t>
            </a:r>
            <a:r>
              <a:rPr sz="1867" spc="-40"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33" dirty="0">
                <a:solidFill>
                  <a:srgbClr val="434343"/>
                </a:solidFill>
                <a:latin typeface="Microsoft Sans Serif"/>
                <a:cs typeface="Microsoft Sans Serif"/>
              </a:rPr>
              <a:t> </a:t>
            </a:r>
            <a:r>
              <a:rPr sz="1867" b="1" spc="-47" dirty="0">
                <a:solidFill>
                  <a:srgbClr val="434343"/>
                </a:solidFill>
                <a:latin typeface="Arial"/>
                <a:cs typeface="Arial"/>
              </a:rPr>
              <a:t>attacker’s</a:t>
            </a:r>
            <a:r>
              <a:rPr sz="1867" b="1" spc="-60" dirty="0">
                <a:solidFill>
                  <a:srgbClr val="434343"/>
                </a:solidFill>
                <a:latin typeface="Arial"/>
                <a:cs typeface="Arial"/>
              </a:rPr>
              <a:t> </a:t>
            </a:r>
            <a:r>
              <a:rPr sz="1867" spc="-27" dirty="0">
                <a:solidFill>
                  <a:srgbClr val="434343"/>
                </a:solidFill>
                <a:latin typeface="Microsoft Sans Serif"/>
                <a:cs typeface="Microsoft Sans Serif"/>
              </a:rPr>
              <a:t>machine:</a:t>
            </a:r>
            <a:endParaRPr sz="1867">
              <a:latin typeface="Microsoft Sans Serif"/>
              <a:cs typeface="Microsoft Sans Serif"/>
            </a:endParaRPr>
          </a:p>
          <a:p>
            <a:pPr marL="250607">
              <a:spcBef>
                <a:spcPts val="360"/>
              </a:spcBef>
              <a:tabLst>
                <a:tab pos="625671" algn="l"/>
              </a:tabLst>
            </a:pPr>
            <a:r>
              <a:rPr sz="1867" spc="-67" dirty="0">
                <a:solidFill>
                  <a:srgbClr val="434343"/>
                </a:solidFill>
                <a:latin typeface="Microsoft Sans Serif"/>
                <a:cs typeface="Microsoft Sans Serif"/>
              </a:rPr>
              <a:t>-	</a:t>
            </a:r>
            <a:r>
              <a:rPr sz="1867" spc="-13" dirty="0">
                <a:solidFill>
                  <a:srgbClr val="434343"/>
                </a:solidFill>
                <a:latin typeface="Microsoft Sans Serif"/>
                <a:cs typeface="Microsoft Sans Serif"/>
              </a:rPr>
              <a:t>activate</a:t>
            </a:r>
            <a:r>
              <a:rPr sz="1867" spc="-40" dirty="0">
                <a:solidFill>
                  <a:srgbClr val="434343"/>
                </a:solidFill>
                <a:latin typeface="Microsoft Sans Serif"/>
                <a:cs typeface="Microsoft Sans Serif"/>
              </a:rPr>
              <a:t> </a:t>
            </a:r>
            <a:r>
              <a:rPr sz="1867" spc="-53" dirty="0">
                <a:solidFill>
                  <a:srgbClr val="434343"/>
                </a:solidFill>
                <a:latin typeface="Microsoft Sans Serif"/>
                <a:cs typeface="Microsoft Sans Serif"/>
              </a:rPr>
              <a:t>SSLstrip</a:t>
            </a:r>
            <a:r>
              <a:rPr sz="1867" spc="-40" dirty="0">
                <a:solidFill>
                  <a:srgbClr val="434343"/>
                </a:solidFill>
                <a:latin typeface="Microsoft Sans Serif"/>
                <a:cs typeface="Microsoft Sans Serif"/>
              </a:rPr>
              <a:t> </a:t>
            </a:r>
            <a:r>
              <a:rPr sz="1867" dirty="0">
                <a:solidFill>
                  <a:srgbClr val="434343"/>
                </a:solidFill>
                <a:latin typeface="Microsoft Sans Serif"/>
                <a:cs typeface="Microsoft Sans Serif"/>
              </a:rPr>
              <a:t>plugin</a:t>
            </a:r>
            <a:endParaRPr sz="1867">
              <a:latin typeface="Microsoft Sans Serif"/>
              <a:cs typeface="Microsoft Sans Serif"/>
            </a:endParaRPr>
          </a:p>
        </p:txBody>
      </p:sp>
      <p:sp>
        <p:nvSpPr>
          <p:cNvPr id="4" name="object 4"/>
          <p:cNvSpPr txBox="1"/>
          <p:nvPr/>
        </p:nvSpPr>
        <p:spPr>
          <a:xfrm>
            <a:off x="1361347" y="2156055"/>
            <a:ext cx="5168053" cy="1204411"/>
          </a:xfrm>
          <a:prstGeom prst="rect">
            <a:avLst/>
          </a:prstGeom>
        </p:spPr>
        <p:txBody>
          <a:bodyPr vert="horz" wrap="square" lIns="0" tIns="146473" rIns="0" bIns="0" rtlCol="0">
            <a:spAutoFit/>
          </a:bodyPr>
          <a:lstStyle/>
          <a:p>
            <a:pPr marL="386917" indent="-370831">
              <a:spcBef>
                <a:spcPts val="1153"/>
              </a:spcBef>
              <a:buChar char="-"/>
              <a:tabLst>
                <a:tab pos="386917" algn="l"/>
                <a:tab pos="387764" algn="l"/>
              </a:tabLst>
            </a:pPr>
            <a:r>
              <a:rPr sz="1733" spc="7" dirty="0">
                <a:solidFill>
                  <a:srgbClr val="434343"/>
                </a:solidFill>
                <a:latin typeface="Microsoft Sans Serif"/>
                <a:cs typeface="Microsoft Sans Serif"/>
              </a:rPr>
              <a:t>on</a:t>
            </a:r>
            <a:r>
              <a:rPr sz="1733" spc="-13" dirty="0">
                <a:solidFill>
                  <a:srgbClr val="434343"/>
                </a:solidFill>
                <a:latin typeface="Microsoft Sans Serif"/>
                <a:cs typeface="Microsoft Sans Serif"/>
              </a:rPr>
              <a:t> menu </a:t>
            </a:r>
            <a:r>
              <a:rPr sz="1733" spc="-27" dirty="0">
                <a:solidFill>
                  <a:srgbClr val="434343"/>
                </a:solidFill>
                <a:latin typeface="Microsoft Sans Serif"/>
                <a:cs typeface="Microsoft Sans Serif"/>
              </a:rPr>
              <a:t>bar,</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click</a:t>
            </a:r>
            <a:r>
              <a:rPr sz="1733" spc="-20" dirty="0">
                <a:solidFill>
                  <a:srgbClr val="434343"/>
                </a:solidFill>
                <a:latin typeface="Microsoft Sans Serif"/>
                <a:cs typeface="Microsoft Sans Serif"/>
              </a:rPr>
              <a:t> </a:t>
            </a:r>
            <a:r>
              <a:rPr sz="1733" b="1" spc="-67" dirty="0">
                <a:solidFill>
                  <a:srgbClr val="434343"/>
                </a:solidFill>
                <a:latin typeface="Arial"/>
                <a:cs typeface="Arial"/>
              </a:rPr>
              <a:t>Plugins</a:t>
            </a:r>
            <a:r>
              <a:rPr sz="1733" b="1" spc="-40" dirty="0">
                <a:solidFill>
                  <a:srgbClr val="434343"/>
                </a:solidFill>
                <a:latin typeface="Arial"/>
                <a:cs typeface="Arial"/>
              </a:rPr>
              <a:t> </a:t>
            </a:r>
            <a:r>
              <a:rPr sz="1733" spc="-727" dirty="0">
                <a:solidFill>
                  <a:srgbClr val="434343"/>
                </a:solidFill>
                <a:latin typeface="Microsoft Sans Serif"/>
                <a:cs typeface="Microsoft Sans Serif"/>
              </a:rPr>
              <a:t>→</a:t>
            </a:r>
            <a:r>
              <a:rPr sz="1733" spc="-20" dirty="0">
                <a:solidFill>
                  <a:srgbClr val="434343"/>
                </a:solidFill>
                <a:latin typeface="Microsoft Sans Serif"/>
                <a:cs typeface="Microsoft Sans Serif"/>
              </a:rPr>
              <a:t> </a:t>
            </a:r>
            <a:r>
              <a:rPr sz="1733" b="1" spc="-20" dirty="0">
                <a:solidFill>
                  <a:srgbClr val="434343"/>
                </a:solidFill>
                <a:latin typeface="Arial"/>
                <a:cs typeface="Arial"/>
              </a:rPr>
              <a:t>Manage</a:t>
            </a:r>
            <a:r>
              <a:rPr sz="1733" b="1" spc="-40" dirty="0">
                <a:solidFill>
                  <a:srgbClr val="434343"/>
                </a:solidFill>
                <a:latin typeface="Arial"/>
                <a:cs typeface="Arial"/>
              </a:rPr>
              <a:t> </a:t>
            </a:r>
            <a:r>
              <a:rPr sz="1733" b="1" spc="-20" dirty="0">
                <a:solidFill>
                  <a:srgbClr val="434343"/>
                </a:solidFill>
                <a:latin typeface="Arial"/>
                <a:cs typeface="Arial"/>
              </a:rPr>
              <a:t>the</a:t>
            </a:r>
            <a:r>
              <a:rPr sz="1733" b="1" spc="-40" dirty="0">
                <a:solidFill>
                  <a:srgbClr val="434343"/>
                </a:solidFill>
                <a:latin typeface="Arial"/>
                <a:cs typeface="Arial"/>
              </a:rPr>
              <a:t> </a:t>
            </a:r>
            <a:r>
              <a:rPr sz="1733" b="1" spc="-67" dirty="0">
                <a:solidFill>
                  <a:srgbClr val="434343"/>
                </a:solidFill>
                <a:latin typeface="Arial"/>
                <a:cs typeface="Arial"/>
              </a:rPr>
              <a:t>plugins</a:t>
            </a:r>
            <a:endParaRPr sz="1733">
              <a:latin typeface="Arial"/>
              <a:cs typeface="Arial"/>
            </a:endParaRPr>
          </a:p>
          <a:p>
            <a:pPr marL="386917" indent="-370831">
              <a:spcBef>
                <a:spcPts val="1020"/>
              </a:spcBef>
              <a:buFont typeface="Microsoft Sans Serif"/>
              <a:buChar char="-"/>
              <a:tabLst>
                <a:tab pos="386917" algn="l"/>
                <a:tab pos="387764" algn="l"/>
              </a:tabLst>
            </a:pPr>
            <a:r>
              <a:rPr sz="1733" b="1" spc="-47" dirty="0">
                <a:solidFill>
                  <a:srgbClr val="434343"/>
                </a:solidFill>
                <a:latin typeface="Arial"/>
                <a:cs typeface="Arial"/>
              </a:rPr>
              <a:t>double</a:t>
            </a:r>
            <a:r>
              <a:rPr sz="1733" b="1" spc="-40" dirty="0">
                <a:solidFill>
                  <a:srgbClr val="434343"/>
                </a:solidFill>
                <a:latin typeface="Arial"/>
                <a:cs typeface="Arial"/>
              </a:rPr>
              <a:t> </a:t>
            </a:r>
            <a:r>
              <a:rPr sz="1733" b="1" spc="-67" dirty="0">
                <a:solidFill>
                  <a:srgbClr val="434343"/>
                </a:solidFill>
                <a:latin typeface="Arial"/>
                <a:cs typeface="Arial"/>
              </a:rPr>
              <a:t>click</a:t>
            </a:r>
            <a:r>
              <a:rPr sz="1733" b="1" spc="-40" dirty="0">
                <a:solidFill>
                  <a:srgbClr val="434343"/>
                </a:solidFill>
                <a:latin typeface="Arial"/>
                <a:cs typeface="Arial"/>
              </a:rPr>
              <a:t> </a:t>
            </a:r>
            <a:r>
              <a:rPr sz="1733" spc="7" dirty="0">
                <a:solidFill>
                  <a:srgbClr val="434343"/>
                </a:solidFill>
                <a:latin typeface="Microsoft Sans Serif"/>
                <a:cs typeface="Microsoft Sans Serif"/>
              </a:rPr>
              <a:t>on</a:t>
            </a:r>
            <a:r>
              <a:rPr sz="1733" spc="-20" dirty="0">
                <a:solidFill>
                  <a:srgbClr val="434343"/>
                </a:solidFill>
                <a:latin typeface="Microsoft Sans Serif"/>
                <a:cs typeface="Microsoft Sans Serif"/>
              </a:rPr>
              <a:t> </a:t>
            </a:r>
            <a:r>
              <a:rPr sz="1733" b="1" spc="-80" dirty="0">
                <a:solidFill>
                  <a:srgbClr val="434343"/>
                </a:solidFill>
                <a:latin typeface="Arial"/>
                <a:cs typeface="Arial"/>
              </a:rPr>
              <a:t>sslstrip</a:t>
            </a:r>
            <a:r>
              <a:rPr sz="1733" b="1" spc="-40" dirty="0">
                <a:solidFill>
                  <a:srgbClr val="434343"/>
                </a:solidFill>
                <a:latin typeface="Arial"/>
                <a:cs typeface="Arial"/>
              </a:rPr>
              <a:t> </a:t>
            </a:r>
            <a:r>
              <a:rPr sz="1733" spc="-7" dirty="0">
                <a:solidFill>
                  <a:srgbClr val="434343"/>
                </a:solidFill>
                <a:latin typeface="Microsoft Sans Serif"/>
                <a:cs typeface="Microsoft Sans Serif"/>
              </a:rPr>
              <a:t>plugins</a:t>
            </a:r>
            <a:endParaRPr sz="1733">
              <a:latin typeface="Microsoft Sans Serif"/>
              <a:cs typeface="Microsoft Sans Serif"/>
            </a:endParaRPr>
          </a:p>
          <a:p>
            <a:pPr marL="386917" indent="-370831">
              <a:spcBef>
                <a:spcPts val="1020"/>
              </a:spcBef>
              <a:buChar char="-"/>
              <a:tabLst>
                <a:tab pos="386917" algn="l"/>
                <a:tab pos="387764" algn="l"/>
              </a:tabLst>
            </a:pPr>
            <a:r>
              <a:rPr sz="1733" spc="7" dirty="0">
                <a:solidFill>
                  <a:srgbClr val="434343"/>
                </a:solidFill>
                <a:latin typeface="Microsoft Sans Serif"/>
                <a:cs typeface="Microsoft Sans Serif"/>
              </a:rPr>
              <a:t>there</a:t>
            </a:r>
            <a:r>
              <a:rPr sz="1733" spc="-13" dirty="0">
                <a:solidFill>
                  <a:srgbClr val="434343"/>
                </a:solidFill>
                <a:latin typeface="Microsoft Sans Serif"/>
                <a:cs typeface="Microsoft Sans Serif"/>
              </a:rPr>
              <a:t> </a:t>
            </a:r>
            <a:r>
              <a:rPr sz="1733" spc="-33" dirty="0">
                <a:solidFill>
                  <a:srgbClr val="434343"/>
                </a:solidFill>
                <a:latin typeface="Microsoft Sans Serif"/>
                <a:cs typeface="Microsoft Sans Serif"/>
              </a:rPr>
              <a:t>is</a:t>
            </a:r>
            <a:r>
              <a:rPr sz="1733" spc="-13" dirty="0">
                <a:solidFill>
                  <a:srgbClr val="434343"/>
                </a:solidFill>
                <a:latin typeface="Microsoft Sans Serif"/>
                <a:cs typeface="Microsoft Sans Serif"/>
              </a:rPr>
              <a:t> </a:t>
            </a:r>
            <a:r>
              <a:rPr sz="1733" spc="-127" dirty="0">
                <a:solidFill>
                  <a:srgbClr val="434343"/>
                </a:solidFill>
                <a:latin typeface="Microsoft Sans Serif"/>
                <a:cs typeface="Microsoft Sans Serif"/>
              </a:rPr>
              <a:t>(*)</a:t>
            </a:r>
            <a:r>
              <a:rPr sz="1733" spc="-13" dirty="0">
                <a:solidFill>
                  <a:srgbClr val="434343"/>
                </a:solidFill>
                <a:latin typeface="Microsoft Sans Serif"/>
                <a:cs typeface="Microsoft Sans Serif"/>
              </a:rPr>
              <a:t> sign </a:t>
            </a:r>
            <a:r>
              <a:rPr sz="1733" spc="7" dirty="0">
                <a:solidFill>
                  <a:srgbClr val="434343"/>
                </a:solidFill>
                <a:latin typeface="Microsoft Sans Serif"/>
                <a:cs typeface="Microsoft Sans Serif"/>
              </a:rPr>
              <a:t>on</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the</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left</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side</a:t>
            </a:r>
            <a:r>
              <a:rPr sz="1733" spc="-13" dirty="0">
                <a:solidFill>
                  <a:srgbClr val="434343"/>
                </a:solidFill>
                <a:latin typeface="Microsoft Sans Serif"/>
                <a:cs typeface="Microsoft Sans Serif"/>
              </a:rPr>
              <a:t> </a:t>
            </a:r>
            <a:r>
              <a:rPr sz="1733" dirty="0">
                <a:solidFill>
                  <a:srgbClr val="434343"/>
                </a:solidFill>
                <a:latin typeface="Microsoft Sans Serif"/>
                <a:cs typeface="Microsoft Sans Serif"/>
              </a:rPr>
              <a:t>once</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it</a:t>
            </a:r>
            <a:r>
              <a:rPr sz="1733" spc="-13" dirty="0">
                <a:solidFill>
                  <a:srgbClr val="434343"/>
                </a:solidFill>
                <a:latin typeface="Microsoft Sans Serif"/>
                <a:cs typeface="Microsoft Sans Serif"/>
              </a:rPr>
              <a:t> </a:t>
            </a:r>
            <a:r>
              <a:rPr sz="1733" spc="-33" dirty="0">
                <a:solidFill>
                  <a:srgbClr val="434343"/>
                </a:solidFill>
                <a:latin typeface="Microsoft Sans Serif"/>
                <a:cs typeface="Microsoft Sans Serif"/>
              </a:rPr>
              <a:t>is</a:t>
            </a:r>
            <a:r>
              <a:rPr sz="1733" spc="-13" dirty="0">
                <a:solidFill>
                  <a:srgbClr val="434343"/>
                </a:solidFill>
                <a:latin typeface="Microsoft Sans Serif"/>
                <a:cs typeface="Microsoft Sans Serif"/>
              </a:rPr>
              <a:t> </a:t>
            </a:r>
            <a:r>
              <a:rPr sz="1733" spc="-7" dirty="0">
                <a:solidFill>
                  <a:srgbClr val="434343"/>
                </a:solidFill>
                <a:latin typeface="Microsoft Sans Serif"/>
                <a:cs typeface="Microsoft Sans Serif"/>
              </a:rPr>
              <a:t>activated</a:t>
            </a:r>
            <a:endParaRPr sz="1733">
              <a:latin typeface="Microsoft Sans Serif"/>
              <a:cs typeface="Microsoft Sans Serif"/>
            </a:endParaRPr>
          </a:p>
        </p:txBody>
      </p:sp>
      <p:pic>
        <p:nvPicPr>
          <p:cNvPr id="5" name="object 5"/>
          <p:cNvPicPr/>
          <p:nvPr/>
        </p:nvPicPr>
        <p:blipFill>
          <a:blip r:embed="rId2" cstate="print"/>
          <a:stretch>
            <a:fillRect/>
          </a:stretch>
        </p:blipFill>
        <p:spPr>
          <a:xfrm>
            <a:off x="3160099" y="3524800"/>
            <a:ext cx="5500668" cy="313029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597284"/>
            <a:ext cx="12192000" cy="4261273"/>
            <a:chOff x="0" y="1947962"/>
            <a:chExt cx="9144000" cy="3195955"/>
          </a:xfrm>
        </p:grpSpPr>
        <p:pic>
          <p:nvPicPr>
            <p:cNvPr id="3" name="object 3"/>
            <p:cNvPicPr/>
            <p:nvPr/>
          </p:nvPicPr>
          <p:blipFill>
            <a:blip r:embed="rId2" cstate="print"/>
            <a:stretch>
              <a:fillRect/>
            </a:stretch>
          </p:blipFill>
          <p:spPr>
            <a:xfrm>
              <a:off x="1894312" y="1947962"/>
              <a:ext cx="5355374" cy="1534074"/>
            </a:xfrm>
            <a:prstGeom prst="rect">
              <a:avLst/>
            </a:prstGeom>
          </p:spPr>
        </p:pic>
        <p:pic>
          <p:nvPicPr>
            <p:cNvPr id="4" name="object 4"/>
            <p:cNvPicPr/>
            <p:nvPr/>
          </p:nvPicPr>
          <p:blipFill>
            <a:blip r:embed="rId3" cstate="print"/>
            <a:stretch>
              <a:fillRect/>
            </a:stretch>
          </p:blipFill>
          <p:spPr>
            <a:xfrm>
              <a:off x="76200" y="3014916"/>
              <a:ext cx="4436399" cy="1993058"/>
            </a:xfrm>
            <a:prstGeom prst="rect">
              <a:avLst/>
            </a:prstGeom>
          </p:spPr>
        </p:pic>
        <p:pic>
          <p:nvPicPr>
            <p:cNvPr id="5" name="object 5"/>
            <p:cNvPicPr/>
            <p:nvPr/>
          </p:nvPicPr>
          <p:blipFill>
            <a:blip r:embed="rId4" cstate="print"/>
            <a:stretch>
              <a:fillRect/>
            </a:stretch>
          </p:blipFill>
          <p:spPr>
            <a:xfrm>
              <a:off x="4581475" y="2995984"/>
              <a:ext cx="4486324" cy="2019365"/>
            </a:xfrm>
            <a:prstGeom prst="rect">
              <a:avLst/>
            </a:prstGeom>
          </p:spPr>
        </p:pic>
        <p:sp>
          <p:nvSpPr>
            <p:cNvPr id="6" name="object 6"/>
            <p:cNvSpPr/>
            <p:nvPr/>
          </p:nvSpPr>
          <p:spPr>
            <a:xfrm>
              <a:off x="1352830" y="2417854"/>
              <a:ext cx="541655" cy="594360"/>
            </a:xfrm>
            <a:custGeom>
              <a:avLst/>
              <a:gdLst/>
              <a:ahLst/>
              <a:cxnLst/>
              <a:rect l="l" t="t" r="r" b="b"/>
              <a:pathLst>
                <a:path w="541655" h="594360">
                  <a:moveTo>
                    <a:pt x="203062" y="380748"/>
                  </a:moveTo>
                  <a:lnTo>
                    <a:pt x="67687" y="380748"/>
                  </a:lnTo>
                  <a:lnTo>
                    <a:pt x="67687" y="236906"/>
                  </a:lnTo>
                  <a:lnTo>
                    <a:pt x="72500" y="189161"/>
                  </a:lnTo>
                  <a:lnTo>
                    <a:pt x="86304" y="144691"/>
                  </a:lnTo>
                  <a:lnTo>
                    <a:pt x="108147" y="104449"/>
                  </a:lnTo>
                  <a:lnTo>
                    <a:pt x="137075" y="69388"/>
                  </a:lnTo>
                  <a:lnTo>
                    <a:pt x="172137" y="40459"/>
                  </a:lnTo>
                  <a:lnTo>
                    <a:pt x="212379" y="18617"/>
                  </a:lnTo>
                  <a:lnTo>
                    <a:pt x="256848" y="4813"/>
                  </a:lnTo>
                  <a:lnTo>
                    <a:pt x="304593" y="0"/>
                  </a:lnTo>
                  <a:lnTo>
                    <a:pt x="541500" y="0"/>
                  </a:lnTo>
                  <a:lnTo>
                    <a:pt x="541500" y="135374"/>
                  </a:lnTo>
                  <a:lnTo>
                    <a:pt x="304593" y="135374"/>
                  </a:lnTo>
                  <a:lnTo>
                    <a:pt x="265073" y="143353"/>
                  </a:lnTo>
                  <a:lnTo>
                    <a:pt x="232800" y="165112"/>
                  </a:lnTo>
                  <a:lnTo>
                    <a:pt x="211041" y="197385"/>
                  </a:lnTo>
                  <a:lnTo>
                    <a:pt x="203062" y="236906"/>
                  </a:lnTo>
                  <a:lnTo>
                    <a:pt x="203062" y="380748"/>
                  </a:lnTo>
                  <a:close/>
                </a:path>
                <a:path w="541655" h="594360">
                  <a:moveTo>
                    <a:pt x="135374" y="594299"/>
                  </a:moveTo>
                  <a:lnTo>
                    <a:pt x="0" y="380748"/>
                  </a:lnTo>
                  <a:lnTo>
                    <a:pt x="270749" y="380748"/>
                  </a:lnTo>
                  <a:lnTo>
                    <a:pt x="135374" y="594299"/>
                  </a:lnTo>
                  <a:close/>
                </a:path>
              </a:pathLst>
            </a:custGeom>
            <a:solidFill>
              <a:srgbClr val="63D197"/>
            </a:solidFill>
          </p:spPr>
          <p:txBody>
            <a:bodyPr wrap="square" lIns="0" tIns="0" rIns="0" bIns="0" rtlCol="0"/>
            <a:lstStyle/>
            <a:p>
              <a:endParaRPr sz="2400"/>
            </a:p>
          </p:txBody>
        </p:sp>
        <p:sp>
          <p:nvSpPr>
            <p:cNvPr id="7" name="object 7"/>
            <p:cNvSpPr/>
            <p:nvPr/>
          </p:nvSpPr>
          <p:spPr>
            <a:xfrm>
              <a:off x="1352830" y="2417854"/>
              <a:ext cx="541655" cy="594360"/>
            </a:xfrm>
            <a:custGeom>
              <a:avLst/>
              <a:gdLst/>
              <a:ahLst/>
              <a:cxnLst/>
              <a:rect l="l" t="t" r="r" b="b"/>
              <a:pathLst>
                <a:path w="541655" h="594360">
                  <a:moveTo>
                    <a:pt x="541500" y="0"/>
                  </a:moveTo>
                  <a:lnTo>
                    <a:pt x="304593" y="0"/>
                  </a:lnTo>
                  <a:lnTo>
                    <a:pt x="256848" y="4813"/>
                  </a:lnTo>
                  <a:lnTo>
                    <a:pt x="212379" y="18617"/>
                  </a:lnTo>
                  <a:lnTo>
                    <a:pt x="172137" y="40459"/>
                  </a:lnTo>
                  <a:lnTo>
                    <a:pt x="137075" y="69388"/>
                  </a:lnTo>
                  <a:lnTo>
                    <a:pt x="108147" y="104449"/>
                  </a:lnTo>
                  <a:lnTo>
                    <a:pt x="86304" y="144691"/>
                  </a:lnTo>
                  <a:lnTo>
                    <a:pt x="72500" y="189161"/>
                  </a:lnTo>
                  <a:lnTo>
                    <a:pt x="67687" y="236906"/>
                  </a:lnTo>
                  <a:lnTo>
                    <a:pt x="67687" y="380748"/>
                  </a:lnTo>
                  <a:lnTo>
                    <a:pt x="0" y="380748"/>
                  </a:lnTo>
                  <a:lnTo>
                    <a:pt x="135374" y="594299"/>
                  </a:lnTo>
                  <a:lnTo>
                    <a:pt x="270749" y="380748"/>
                  </a:lnTo>
                  <a:lnTo>
                    <a:pt x="203062" y="380748"/>
                  </a:lnTo>
                  <a:lnTo>
                    <a:pt x="203062" y="236906"/>
                  </a:lnTo>
                  <a:lnTo>
                    <a:pt x="211041" y="197385"/>
                  </a:lnTo>
                  <a:lnTo>
                    <a:pt x="232800" y="165112"/>
                  </a:lnTo>
                  <a:lnTo>
                    <a:pt x="265073" y="143353"/>
                  </a:lnTo>
                  <a:lnTo>
                    <a:pt x="304593" y="135374"/>
                  </a:lnTo>
                  <a:lnTo>
                    <a:pt x="541500" y="135374"/>
                  </a:lnTo>
                  <a:lnTo>
                    <a:pt x="541500" y="0"/>
                  </a:lnTo>
                  <a:close/>
                </a:path>
              </a:pathLst>
            </a:custGeom>
            <a:ln w="9524">
              <a:solidFill>
                <a:srgbClr val="4BA173"/>
              </a:solidFill>
            </a:ln>
          </p:spPr>
          <p:txBody>
            <a:bodyPr wrap="square" lIns="0" tIns="0" rIns="0" bIns="0" rtlCol="0"/>
            <a:lstStyle/>
            <a:p>
              <a:endParaRPr sz="2400"/>
            </a:p>
          </p:txBody>
        </p:sp>
        <p:sp>
          <p:nvSpPr>
            <p:cNvPr id="8" name="object 8"/>
            <p:cNvSpPr/>
            <p:nvPr/>
          </p:nvSpPr>
          <p:spPr>
            <a:xfrm>
              <a:off x="7249705" y="2417854"/>
              <a:ext cx="541655" cy="594360"/>
            </a:xfrm>
            <a:custGeom>
              <a:avLst/>
              <a:gdLst/>
              <a:ahLst/>
              <a:cxnLst/>
              <a:rect l="l" t="t" r="r" b="b"/>
              <a:pathLst>
                <a:path w="541654" h="594360">
                  <a:moveTo>
                    <a:pt x="473812" y="380748"/>
                  </a:moveTo>
                  <a:lnTo>
                    <a:pt x="338437" y="380748"/>
                  </a:lnTo>
                  <a:lnTo>
                    <a:pt x="338437" y="236906"/>
                  </a:lnTo>
                  <a:lnTo>
                    <a:pt x="330458" y="197385"/>
                  </a:lnTo>
                  <a:lnTo>
                    <a:pt x="308699" y="165112"/>
                  </a:lnTo>
                  <a:lnTo>
                    <a:pt x="276426" y="143353"/>
                  </a:lnTo>
                  <a:lnTo>
                    <a:pt x="236906" y="135374"/>
                  </a:lnTo>
                  <a:lnTo>
                    <a:pt x="0" y="135374"/>
                  </a:lnTo>
                  <a:lnTo>
                    <a:pt x="0" y="0"/>
                  </a:lnTo>
                  <a:lnTo>
                    <a:pt x="236906" y="0"/>
                  </a:lnTo>
                  <a:lnTo>
                    <a:pt x="284650" y="4813"/>
                  </a:lnTo>
                  <a:lnTo>
                    <a:pt x="329120" y="18617"/>
                  </a:lnTo>
                  <a:lnTo>
                    <a:pt x="369362" y="40459"/>
                  </a:lnTo>
                  <a:lnTo>
                    <a:pt x="404423" y="69388"/>
                  </a:lnTo>
                  <a:lnTo>
                    <a:pt x="433352" y="104449"/>
                  </a:lnTo>
                  <a:lnTo>
                    <a:pt x="455195" y="144691"/>
                  </a:lnTo>
                  <a:lnTo>
                    <a:pt x="468999" y="189161"/>
                  </a:lnTo>
                  <a:lnTo>
                    <a:pt x="473812" y="236906"/>
                  </a:lnTo>
                  <a:lnTo>
                    <a:pt x="473812" y="380748"/>
                  </a:lnTo>
                  <a:close/>
                </a:path>
                <a:path w="541654" h="594360">
                  <a:moveTo>
                    <a:pt x="406124" y="594299"/>
                  </a:moveTo>
                  <a:lnTo>
                    <a:pt x="270749" y="380748"/>
                  </a:lnTo>
                  <a:lnTo>
                    <a:pt x="541499" y="380748"/>
                  </a:lnTo>
                  <a:lnTo>
                    <a:pt x="406124" y="594299"/>
                  </a:lnTo>
                  <a:close/>
                </a:path>
              </a:pathLst>
            </a:custGeom>
            <a:solidFill>
              <a:srgbClr val="63D197"/>
            </a:solidFill>
          </p:spPr>
          <p:txBody>
            <a:bodyPr wrap="square" lIns="0" tIns="0" rIns="0" bIns="0" rtlCol="0"/>
            <a:lstStyle/>
            <a:p>
              <a:endParaRPr sz="2400"/>
            </a:p>
          </p:txBody>
        </p:sp>
        <p:sp>
          <p:nvSpPr>
            <p:cNvPr id="9" name="object 9"/>
            <p:cNvSpPr/>
            <p:nvPr/>
          </p:nvSpPr>
          <p:spPr>
            <a:xfrm>
              <a:off x="7249705" y="2417854"/>
              <a:ext cx="541655" cy="594360"/>
            </a:xfrm>
            <a:custGeom>
              <a:avLst/>
              <a:gdLst/>
              <a:ahLst/>
              <a:cxnLst/>
              <a:rect l="l" t="t" r="r" b="b"/>
              <a:pathLst>
                <a:path w="541654" h="594360">
                  <a:moveTo>
                    <a:pt x="0" y="0"/>
                  </a:moveTo>
                  <a:lnTo>
                    <a:pt x="236906" y="0"/>
                  </a:lnTo>
                  <a:lnTo>
                    <a:pt x="284650" y="4813"/>
                  </a:lnTo>
                  <a:lnTo>
                    <a:pt x="329120" y="18617"/>
                  </a:lnTo>
                  <a:lnTo>
                    <a:pt x="369362" y="40459"/>
                  </a:lnTo>
                  <a:lnTo>
                    <a:pt x="404423" y="69388"/>
                  </a:lnTo>
                  <a:lnTo>
                    <a:pt x="433352" y="104449"/>
                  </a:lnTo>
                  <a:lnTo>
                    <a:pt x="455195" y="144691"/>
                  </a:lnTo>
                  <a:lnTo>
                    <a:pt x="468999" y="189161"/>
                  </a:lnTo>
                  <a:lnTo>
                    <a:pt x="473812" y="236906"/>
                  </a:lnTo>
                  <a:lnTo>
                    <a:pt x="473812" y="380748"/>
                  </a:lnTo>
                  <a:lnTo>
                    <a:pt x="541499" y="380748"/>
                  </a:lnTo>
                  <a:lnTo>
                    <a:pt x="406124" y="594299"/>
                  </a:lnTo>
                  <a:lnTo>
                    <a:pt x="270749" y="380748"/>
                  </a:lnTo>
                  <a:lnTo>
                    <a:pt x="338437" y="380748"/>
                  </a:lnTo>
                  <a:lnTo>
                    <a:pt x="338437" y="236906"/>
                  </a:lnTo>
                  <a:lnTo>
                    <a:pt x="330458" y="197385"/>
                  </a:lnTo>
                  <a:lnTo>
                    <a:pt x="308699" y="165112"/>
                  </a:lnTo>
                  <a:lnTo>
                    <a:pt x="276426" y="143353"/>
                  </a:lnTo>
                  <a:lnTo>
                    <a:pt x="236906" y="135374"/>
                  </a:lnTo>
                  <a:lnTo>
                    <a:pt x="0" y="135374"/>
                  </a:lnTo>
                  <a:lnTo>
                    <a:pt x="0" y="0"/>
                  </a:lnTo>
                  <a:close/>
                </a:path>
              </a:pathLst>
            </a:custGeom>
            <a:ln w="9524">
              <a:solidFill>
                <a:srgbClr val="4BA173"/>
              </a:solidFill>
            </a:ln>
          </p:spPr>
          <p:txBody>
            <a:bodyPr wrap="square" lIns="0" tIns="0" rIns="0" bIns="0" rtlCol="0"/>
            <a:lstStyle/>
            <a:p>
              <a:endParaRPr sz="2400"/>
            </a:p>
          </p:txBody>
        </p:sp>
        <p:sp>
          <p:nvSpPr>
            <p:cNvPr id="10" name="object 10"/>
            <p:cNvSpPr/>
            <p:nvPr/>
          </p:nvSpPr>
          <p:spPr>
            <a:xfrm>
              <a:off x="256225" y="3332924"/>
              <a:ext cx="6230620" cy="149225"/>
            </a:xfrm>
            <a:custGeom>
              <a:avLst/>
              <a:gdLst/>
              <a:ahLst/>
              <a:cxnLst/>
              <a:rect l="l" t="t" r="r" b="b"/>
              <a:pathLst>
                <a:path w="6230620" h="149225">
                  <a:moveTo>
                    <a:pt x="0" y="0"/>
                  </a:moveTo>
                  <a:lnTo>
                    <a:pt x="1988999" y="0"/>
                  </a:lnTo>
                  <a:lnTo>
                    <a:pt x="1988999" y="149099"/>
                  </a:lnTo>
                  <a:lnTo>
                    <a:pt x="0" y="149099"/>
                  </a:lnTo>
                  <a:lnTo>
                    <a:pt x="0" y="0"/>
                  </a:lnTo>
                  <a:close/>
                </a:path>
                <a:path w="6230620" h="149225">
                  <a:moveTo>
                    <a:pt x="4568624" y="0"/>
                  </a:moveTo>
                  <a:lnTo>
                    <a:pt x="6230024" y="0"/>
                  </a:lnTo>
                  <a:lnTo>
                    <a:pt x="6230024" y="149099"/>
                  </a:lnTo>
                  <a:lnTo>
                    <a:pt x="4568624" y="149099"/>
                  </a:lnTo>
                  <a:lnTo>
                    <a:pt x="4568624" y="0"/>
                  </a:lnTo>
                  <a:close/>
                </a:path>
              </a:pathLst>
            </a:custGeom>
            <a:ln w="9524">
              <a:solidFill>
                <a:srgbClr val="FF0000"/>
              </a:solidFill>
            </a:ln>
          </p:spPr>
          <p:txBody>
            <a:bodyPr wrap="square" lIns="0" tIns="0" rIns="0" bIns="0" rtlCol="0"/>
            <a:lstStyle/>
            <a:p>
              <a:endParaRPr sz="2400"/>
            </a:p>
          </p:txBody>
        </p:sp>
      </p:grpSp>
      <p:sp>
        <p:nvSpPr>
          <p:cNvPr id="11" name="object 11"/>
          <p:cNvSpPr txBox="1">
            <a:spLocks noGrp="1"/>
          </p:cNvSpPr>
          <p:nvPr>
            <p:ph type="title"/>
          </p:nvPr>
        </p:nvSpPr>
        <p:spPr>
          <a:xfrm>
            <a:off x="512967" y="84324"/>
            <a:ext cx="6013027" cy="1371315"/>
          </a:xfrm>
          <a:prstGeom prst="rect">
            <a:avLst/>
          </a:prstGeom>
        </p:spPr>
        <p:txBody>
          <a:bodyPr vert="horz" wrap="square" lIns="0" tIns="16933" rIns="0" bIns="0" rtlCol="0" anchor="ctr">
            <a:spAutoFit/>
          </a:bodyPr>
          <a:lstStyle/>
          <a:p>
            <a:pPr marL="16933">
              <a:lnSpc>
                <a:spcPct val="100000"/>
              </a:lnSpc>
              <a:spcBef>
                <a:spcPts val="133"/>
              </a:spcBef>
            </a:pPr>
            <a:r>
              <a:rPr spc="-107" dirty="0"/>
              <a:t>SSLstrip</a:t>
            </a:r>
            <a:r>
              <a:rPr spc="-47" dirty="0"/>
              <a:t> </a:t>
            </a:r>
            <a:r>
              <a:rPr spc="-180" dirty="0"/>
              <a:t>(2):</a:t>
            </a:r>
            <a:r>
              <a:rPr spc="-40" dirty="0"/>
              <a:t> </a:t>
            </a:r>
            <a:r>
              <a:rPr spc="-27" dirty="0"/>
              <a:t>victim’s</a:t>
            </a:r>
            <a:r>
              <a:rPr spc="-40" dirty="0"/>
              <a:t> machine</a:t>
            </a:r>
          </a:p>
        </p:txBody>
      </p:sp>
      <p:sp>
        <p:nvSpPr>
          <p:cNvPr id="12" name="object 12"/>
          <p:cNvSpPr txBox="1"/>
          <p:nvPr/>
        </p:nvSpPr>
        <p:spPr>
          <a:xfrm>
            <a:off x="285333" y="2846362"/>
            <a:ext cx="1651000" cy="1070785"/>
          </a:xfrm>
          <a:prstGeom prst="rect">
            <a:avLst/>
          </a:prstGeom>
        </p:spPr>
        <p:txBody>
          <a:bodyPr vert="horz" wrap="square" lIns="0" tIns="14393" rIns="0" bIns="0" rtlCol="0">
            <a:spAutoFit/>
          </a:bodyPr>
          <a:lstStyle/>
          <a:p>
            <a:pPr marL="16933" marR="6773">
              <a:lnSpc>
                <a:spcPct val="101000"/>
              </a:lnSpc>
              <a:spcBef>
                <a:spcPts val="113"/>
              </a:spcBef>
            </a:pPr>
            <a:r>
              <a:rPr sz="1733" b="1" spc="-7" dirty="0">
                <a:solidFill>
                  <a:srgbClr val="434343"/>
                </a:solidFill>
                <a:latin typeface="Verdana"/>
                <a:cs typeface="Verdana"/>
              </a:rPr>
              <a:t>Normal</a:t>
            </a:r>
            <a:r>
              <a:rPr sz="1733" b="1" spc="-120" dirty="0">
                <a:solidFill>
                  <a:srgbClr val="434343"/>
                </a:solidFill>
                <a:latin typeface="Verdana"/>
                <a:cs typeface="Verdana"/>
              </a:rPr>
              <a:t> </a:t>
            </a:r>
            <a:r>
              <a:rPr sz="1733" b="1" spc="-7" dirty="0">
                <a:solidFill>
                  <a:srgbClr val="434343"/>
                </a:solidFill>
                <a:latin typeface="Verdana"/>
                <a:cs typeface="Verdana"/>
              </a:rPr>
              <a:t>case: </a:t>
            </a:r>
            <a:r>
              <a:rPr sz="1733" b="1" spc="-573" dirty="0">
                <a:solidFill>
                  <a:srgbClr val="434343"/>
                </a:solidFill>
                <a:latin typeface="Verdana"/>
                <a:cs typeface="Verdana"/>
              </a:rPr>
              <a:t> </a:t>
            </a:r>
            <a:r>
              <a:rPr sz="1733" spc="-7" dirty="0">
                <a:solidFill>
                  <a:srgbClr val="434343"/>
                </a:solidFill>
                <a:latin typeface="Verdana"/>
                <a:cs typeface="Verdana"/>
              </a:rPr>
              <a:t>Browser </a:t>
            </a:r>
            <a:r>
              <a:rPr sz="1733" dirty="0">
                <a:solidFill>
                  <a:srgbClr val="434343"/>
                </a:solidFill>
                <a:latin typeface="Verdana"/>
                <a:cs typeface="Verdana"/>
              </a:rPr>
              <a:t> </a:t>
            </a:r>
            <a:r>
              <a:rPr sz="1733" spc="-7" dirty="0">
                <a:solidFill>
                  <a:srgbClr val="434343"/>
                </a:solidFill>
                <a:latin typeface="Verdana"/>
                <a:cs typeface="Verdana"/>
              </a:rPr>
              <a:t>redirects user </a:t>
            </a:r>
            <a:r>
              <a:rPr sz="1733" dirty="0">
                <a:solidFill>
                  <a:srgbClr val="434343"/>
                </a:solidFill>
                <a:latin typeface="Verdana"/>
                <a:cs typeface="Verdana"/>
              </a:rPr>
              <a:t> </a:t>
            </a:r>
            <a:r>
              <a:rPr sz="1733" spc="-7" dirty="0">
                <a:solidFill>
                  <a:srgbClr val="434343"/>
                </a:solidFill>
                <a:latin typeface="Verdana"/>
                <a:cs typeface="Verdana"/>
              </a:rPr>
              <a:t>to</a:t>
            </a:r>
            <a:r>
              <a:rPr sz="1733" spc="-33" dirty="0">
                <a:solidFill>
                  <a:srgbClr val="434343"/>
                </a:solidFill>
                <a:latin typeface="Verdana"/>
                <a:cs typeface="Verdana"/>
              </a:rPr>
              <a:t> </a:t>
            </a:r>
            <a:r>
              <a:rPr sz="1733" spc="-7" dirty="0">
                <a:solidFill>
                  <a:srgbClr val="434343"/>
                </a:solidFill>
                <a:latin typeface="Verdana"/>
                <a:cs typeface="Verdana"/>
              </a:rPr>
              <a:t>http</a:t>
            </a:r>
            <a:r>
              <a:rPr sz="1733" spc="-27" dirty="0">
                <a:solidFill>
                  <a:srgbClr val="434343"/>
                </a:solidFill>
                <a:latin typeface="Verdana"/>
                <a:cs typeface="Verdana"/>
              </a:rPr>
              <a:t> </a:t>
            </a:r>
            <a:r>
              <a:rPr sz="1733" spc="-7" dirty="0">
                <a:solidFill>
                  <a:srgbClr val="434343"/>
                </a:solidFill>
                <a:latin typeface="Verdana"/>
                <a:cs typeface="Verdana"/>
              </a:rPr>
              <a:t>page</a:t>
            </a:r>
            <a:endParaRPr sz="1733">
              <a:latin typeface="Verdana"/>
              <a:cs typeface="Verdana"/>
            </a:endParaRPr>
          </a:p>
        </p:txBody>
      </p:sp>
      <p:sp>
        <p:nvSpPr>
          <p:cNvPr id="13" name="object 13"/>
          <p:cNvSpPr txBox="1"/>
          <p:nvPr/>
        </p:nvSpPr>
        <p:spPr>
          <a:xfrm>
            <a:off x="10485634" y="2846361"/>
            <a:ext cx="1421553" cy="801416"/>
          </a:xfrm>
          <a:prstGeom prst="rect">
            <a:avLst/>
          </a:prstGeom>
        </p:spPr>
        <p:txBody>
          <a:bodyPr vert="horz" wrap="square" lIns="0" tIns="14393" rIns="0" bIns="0" rtlCol="0">
            <a:spAutoFit/>
          </a:bodyPr>
          <a:lstStyle/>
          <a:p>
            <a:pPr marL="16933" marR="6773">
              <a:lnSpc>
                <a:spcPct val="101000"/>
              </a:lnSpc>
              <a:spcBef>
                <a:spcPts val="113"/>
              </a:spcBef>
            </a:pPr>
            <a:r>
              <a:rPr sz="1733" b="1" spc="-7" dirty="0">
                <a:solidFill>
                  <a:srgbClr val="434343"/>
                </a:solidFill>
                <a:latin typeface="Verdana"/>
                <a:cs typeface="Verdana"/>
              </a:rPr>
              <a:t>SSLStrip: </a:t>
            </a:r>
            <a:r>
              <a:rPr sz="1733" b="1" dirty="0">
                <a:solidFill>
                  <a:srgbClr val="434343"/>
                </a:solidFill>
                <a:latin typeface="Verdana"/>
                <a:cs typeface="Verdana"/>
              </a:rPr>
              <a:t> </a:t>
            </a:r>
            <a:r>
              <a:rPr sz="1733" spc="-7" dirty="0">
                <a:solidFill>
                  <a:srgbClr val="434343"/>
                </a:solidFill>
                <a:latin typeface="Verdana"/>
                <a:cs typeface="Verdana"/>
              </a:rPr>
              <a:t>Converts </a:t>
            </a:r>
            <a:r>
              <a:rPr sz="1733" dirty="0">
                <a:solidFill>
                  <a:srgbClr val="434343"/>
                </a:solidFill>
                <a:latin typeface="Verdana"/>
                <a:cs typeface="Verdana"/>
              </a:rPr>
              <a:t> </a:t>
            </a:r>
            <a:r>
              <a:rPr sz="1733" spc="-7" dirty="0">
                <a:solidFill>
                  <a:srgbClr val="434343"/>
                </a:solidFill>
                <a:latin typeface="Verdana"/>
                <a:cs typeface="Verdana"/>
              </a:rPr>
              <a:t>https</a:t>
            </a:r>
            <a:r>
              <a:rPr sz="1733" spc="-67" dirty="0">
                <a:solidFill>
                  <a:srgbClr val="434343"/>
                </a:solidFill>
                <a:latin typeface="Verdana"/>
                <a:cs typeface="Verdana"/>
              </a:rPr>
              <a:t> </a:t>
            </a:r>
            <a:r>
              <a:rPr sz="1733" spc="-7" dirty="0">
                <a:solidFill>
                  <a:srgbClr val="434343"/>
                </a:solidFill>
                <a:latin typeface="Verdana"/>
                <a:cs typeface="Verdana"/>
              </a:rPr>
              <a:t>to</a:t>
            </a:r>
            <a:r>
              <a:rPr sz="1733" spc="-60" dirty="0">
                <a:solidFill>
                  <a:srgbClr val="434343"/>
                </a:solidFill>
                <a:latin typeface="Verdana"/>
                <a:cs typeface="Verdana"/>
              </a:rPr>
              <a:t> </a:t>
            </a:r>
            <a:r>
              <a:rPr sz="1733" spc="-7" dirty="0">
                <a:solidFill>
                  <a:srgbClr val="434343"/>
                </a:solidFill>
                <a:latin typeface="Verdana"/>
                <a:cs typeface="Verdana"/>
              </a:rPr>
              <a:t>http</a:t>
            </a:r>
            <a:endParaRPr sz="1733">
              <a:latin typeface="Verdana"/>
              <a:cs typeface="Verdana"/>
            </a:endParaRPr>
          </a:p>
        </p:txBody>
      </p:sp>
      <p:sp>
        <p:nvSpPr>
          <p:cNvPr id="14" name="object 14"/>
          <p:cNvSpPr txBox="1"/>
          <p:nvPr/>
        </p:nvSpPr>
        <p:spPr>
          <a:xfrm>
            <a:off x="634801" y="1262963"/>
            <a:ext cx="6870700" cy="1027824"/>
          </a:xfrm>
          <a:prstGeom prst="rect">
            <a:avLst/>
          </a:prstGeom>
        </p:spPr>
        <p:txBody>
          <a:bodyPr vert="horz" wrap="square" lIns="0" tIns="62653" rIns="0" bIns="0" rtlCol="0">
            <a:spAutoFit/>
          </a:bodyPr>
          <a:lstStyle/>
          <a:p>
            <a:pPr marL="16933">
              <a:spcBef>
                <a:spcPts val="493"/>
              </a:spcBef>
            </a:pPr>
            <a:r>
              <a:rPr sz="1867" spc="-47" dirty="0">
                <a:solidFill>
                  <a:srgbClr val="434343"/>
                </a:solidFill>
                <a:latin typeface="Microsoft Sans Serif"/>
                <a:cs typeface="Microsoft Sans Serif"/>
              </a:rPr>
              <a:t>In</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20" dirty="0">
                <a:solidFill>
                  <a:srgbClr val="434343"/>
                </a:solidFill>
                <a:latin typeface="Microsoft Sans Serif"/>
                <a:cs typeface="Microsoft Sans Serif"/>
              </a:rPr>
              <a:t> </a:t>
            </a:r>
            <a:r>
              <a:rPr sz="1867" b="1" spc="-67" dirty="0">
                <a:solidFill>
                  <a:srgbClr val="434343"/>
                </a:solidFill>
                <a:latin typeface="Arial"/>
                <a:cs typeface="Arial"/>
              </a:rPr>
              <a:t>victim’s</a:t>
            </a:r>
            <a:r>
              <a:rPr sz="1867" b="1" spc="-47" dirty="0">
                <a:solidFill>
                  <a:srgbClr val="434343"/>
                </a:solidFill>
                <a:latin typeface="Arial"/>
                <a:cs typeface="Arial"/>
              </a:rPr>
              <a:t> </a:t>
            </a:r>
            <a:r>
              <a:rPr sz="1867" spc="-27" dirty="0">
                <a:solidFill>
                  <a:srgbClr val="434343"/>
                </a:solidFill>
                <a:latin typeface="Microsoft Sans Serif"/>
                <a:cs typeface="Microsoft Sans Serif"/>
              </a:rPr>
              <a:t>machine:</a:t>
            </a:r>
            <a:endParaRPr sz="1867">
              <a:latin typeface="Microsoft Sans Serif"/>
              <a:cs typeface="Microsoft Sans Serif"/>
            </a:endParaRPr>
          </a:p>
          <a:p>
            <a:pPr marL="626518" indent="-375911">
              <a:spcBef>
                <a:spcPts val="360"/>
              </a:spcBef>
              <a:buChar char="-"/>
              <a:tabLst>
                <a:tab pos="625671" algn="l"/>
                <a:tab pos="626518" algn="l"/>
              </a:tabLst>
            </a:pPr>
            <a:r>
              <a:rPr sz="1867" spc="27" dirty="0">
                <a:solidFill>
                  <a:srgbClr val="434343"/>
                </a:solidFill>
                <a:latin typeface="Microsoft Sans Serif"/>
                <a:cs typeface="Microsoft Sans Serif"/>
              </a:rPr>
              <a:t>go</a:t>
            </a:r>
            <a:r>
              <a:rPr sz="1867" spc="-40" dirty="0">
                <a:solidFill>
                  <a:srgbClr val="434343"/>
                </a:solidFill>
                <a:latin typeface="Microsoft Sans Serif"/>
                <a:cs typeface="Microsoft Sans Serif"/>
              </a:rPr>
              <a:t> </a:t>
            </a:r>
            <a:r>
              <a:rPr sz="1867" spc="27" dirty="0">
                <a:solidFill>
                  <a:srgbClr val="434343"/>
                </a:solidFill>
                <a:latin typeface="Microsoft Sans Serif"/>
                <a:cs typeface="Microsoft Sans Serif"/>
              </a:rPr>
              <a:t>to</a:t>
            </a:r>
            <a:r>
              <a:rPr sz="1867" spc="-33" dirty="0">
                <a:solidFill>
                  <a:srgbClr val="434343"/>
                </a:solidFill>
                <a:latin typeface="Microsoft Sans Serif"/>
                <a:cs typeface="Microsoft Sans Serif"/>
              </a:rPr>
              <a:t> </a:t>
            </a:r>
            <a:r>
              <a:rPr sz="1867" spc="-7" dirty="0">
                <a:solidFill>
                  <a:srgbClr val="434343"/>
                </a:solidFill>
                <a:latin typeface="Microsoft Sans Serif"/>
                <a:cs typeface="Microsoft Sans Serif"/>
              </a:rPr>
              <a:t>wordpress’s</a:t>
            </a:r>
            <a:r>
              <a:rPr sz="1867" spc="-33" dirty="0">
                <a:solidFill>
                  <a:srgbClr val="434343"/>
                </a:solidFill>
                <a:latin typeface="Microsoft Sans Serif"/>
                <a:cs typeface="Microsoft Sans Serif"/>
              </a:rPr>
              <a:t> </a:t>
            </a:r>
            <a:r>
              <a:rPr sz="1867" spc="7" dirty="0">
                <a:solidFill>
                  <a:srgbClr val="434343"/>
                </a:solidFill>
                <a:latin typeface="Microsoft Sans Serif"/>
                <a:cs typeface="Microsoft Sans Serif"/>
              </a:rPr>
              <a:t>login</a:t>
            </a:r>
            <a:r>
              <a:rPr sz="1867" spc="-33" dirty="0">
                <a:solidFill>
                  <a:srgbClr val="434343"/>
                </a:solidFill>
                <a:latin typeface="Microsoft Sans Serif"/>
                <a:cs typeface="Microsoft Sans Serif"/>
              </a:rPr>
              <a:t> </a:t>
            </a:r>
            <a:r>
              <a:rPr sz="1867" dirty="0">
                <a:solidFill>
                  <a:srgbClr val="434343"/>
                </a:solidFill>
                <a:latin typeface="Microsoft Sans Serif"/>
                <a:cs typeface="Microsoft Sans Serif"/>
              </a:rPr>
              <a:t>page</a:t>
            </a:r>
            <a:endParaRPr sz="1867">
              <a:latin typeface="Microsoft Sans Serif"/>
              <a:cs typeface="Microsoft Sans Serif"/>
            </a:endParaRPr>
          </a:p>
          <a:p>
            <a:pPr marL="626518" indent="-375911">
              <a:spcBef>
                <a:spcPts val="360"/>
              </a:spcBef>
              <a:buChar char="-"/>
              <a:tabLst>
                <a:tab pos="625671" algn="l"/>
                <a:tab pos="626518" algn="l"/>
              </a:tabLst>
            </a:pPr>
            <a:r>
              <a:rPr sz="1867" spc="-20" dirty="0">
                <a:solidFill>
                  <a:srgbClr val="434343"/>
                </a:solidFill>
                <a:latin typeface="Microsoft Sans Serif"/>
                <a:cs typeface="Microsoft Sans Serif"/>
              </a:rPr>
              <a:t>Now, </a:t>
            </a:r>
            <a:r>
              <a:rPr sz="1867" spc="7" dirty="0">
                <a:solidFill>
                  <a:srgbClr val="434343"/>
                </a:solidFill>
                <a:latin typeface="Microsoft Sans Serif"/>
                <a:cs typeface="Microsoft Sans Serif"/>
              </a:rPr>
              <a:t>there</a:t>
            </a:r>
            <a:r>
              <a:rPr sz="1867" spc="-20" dirty="0">
                <a:solidFill>
                  <a:srgbClr val="434343"/>
                </a:solidFill>
                <a:latin typeface="Microsoft Sans Serif"/>
                <a:cs typeface="Microsoft Sans Serif"/>
              </a:rPr>
              <a:t> </a:t>
            </a:r>
            <a:r>
              <a:rPr sz="1867" spc="-40" dirty="0">
                <a:solidFill>
                  <a:srgbClr val="434343"/>
                </a:solidFill>
                <a:latin typeface="Microsoft Sans Serif"/>
                <a:cs typeface="Microsoft Sans Serif"/>
              </a:rPr>
              <a:t>is</a:t>
            </a:r>
            <a:r>
              <a:rPr sz="1867" spc="-27" dirty="0">
                <a:solidFill>
                  <a:srgbClr val="434343"/>
                </a:solidFill>
                <a:latin typeface="Microsoft Sans Serif"/>
                <a:cs typeface="Microsoft Sans Serif"/>
              </a:rPr>
              <a:t> </a:t>
            </a:r>
            <a:r>
              <a:rPr sz="1867" b="1" spc="-67" dirty="0">
                <a:solidFill>
                  <a:srgbClr val="434343"/>
                </a:solidFill>
                <a:latin typeface="Arial"/>
                <a:cs typeface="Arial"/>
              </a:rPr>
              <a:t>no</a:t>
            </a:r>
            <a:r>
              <a:rPr sz="1867" b="1" spc="-47" dirty="0">
                <a:solidFill>
                  <a:srgbClr val="434343"/>
                </a:solidFill>
                <a:latin typeface="Arial"/>
                <a:cs typeface="Arial"/>
              </a:rPr>
              <a:t> </a:t>
            </a:r>
            <a:r>
              <a:rPr sz="1867" b="1" spc="-53" dirty="0">
                <a:solidFill>
                  <a:srgbClr val="434343"/>
                </a:solidFill>
                <a:latin typeface="Arial"/>
                <a:cs typeface="Arial"/>
              </a:rPr>
              <a:t>error</a:t>
            </a:r>
            <a:r>
              <a:rPr sz="1867" b="1" spc="-47" dirty="0">
                <a:solidFill>
                  <a:srgbClr val="434343"/>
                </a:solidFill>
                <a:latin typeface="Arial"/>
                <a:cs typeface="Arial"/>
              </a:rPr>
              <a:t> </a:t>
            </a:r>
            <a:r>
              <a:rPr sz="1867" spc="-13" dirty="0">
                <a:solidFill>
                  <a:srgbClr val="434343"/>
                </a:solidFill>
                <a:latin typeface="Microsoft Sans Serif"/>
                <a:cs typeface="Microsoft Sans Serif"/>
              </a:rPr>
              <a:t>and</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it’s</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not</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going</a:t>
            </a:r>
            <a:r>
              <a:rPr sz="1867" spc="-13" dirty="0">
                <a:solidFill>
                  <a:srgbClr val="434343"/>
                </a:solidFill>
                <a:latin typeface="Microsoft Sans Serif"/>
                <a:cs typeface="Microsoft Sans Serif"/>
              </a:rPr>
              <a:t> </a:t>
            </a:r>
            <a:r>
              <a:rPr sz="1867" spc="27" dirty="0">
                <a:solidFill>
                  <a:srgbClr val="434343"/>
                </a:solidFill>
                <a:latin typeface="Microsoft Sans Serif"/>
                <a:cs typeface="Microsoft Sans Serif"/>
              </a:rPr>
              <a:t>to</a:t>
            </a:r>
            <a:r>
              <a:rPr sz="1867" spc="-20" dirty="0">
                <a:solidFill>
                  <a:srgbClr val="434343"/>
                </a:solidFill>
                <a:latin typeface="Microsoft Sans Serif"/>
                <a:cs typeface="Microsoft Sans Serif"/>
              </a:rPr>
              <a:t> </a:t>
            </a:r>
            <a:r>
              <a:rPr sz="1867" spc="20" dirty="0">
                <a:solidFill>
                  <a:srgbClr val="434343"/>
                </a:solidFill>
                <a:latin typeface="Microsoft Sans Serif"/>
                <a:cs typeface="Microsoft Sans Serif"/>
              </a:rPr>
              <a:t>be</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https,</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but</a:t>
            </a:r>
            <a:r>
              <a:rPr sz="1867" spc="-20" dirty="0">
                <a:solidFill>
                  <a:srgbClr val="434343"/>
                </a:solidFill>
                <a:latin typeface="Microsoft Sans Serif"/>
                <a:cs typeface="Microsoft Sans Serif"/>
              </a:rPr>
              <a:t> </a:t>
            </a:r>
            <a:r>
              <a:rPr sz="1867" spc="20" dirty="0">
                <a:solidFill>
                  <a:srgbClr val="434343"/>
                </a:solidFill>
                <a:latin typeface="Microsoft Sans Serif"/>
                <a:cs typeface="Microsoft Sans Serif"/>
              </a:rPr>
              <a:t>http</a:t>
            </a:r>
            <a:endParaRPr sz="1867">
              <a:latin typeface="Microsoft Sans Serif"/>
              <a:cs typeface="Microsoft Sans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803B864A-9217-2404-1DDD-0465BA5E8480}"/>
              </a:ext>
            </a:extLst>
          </p:cNvPr>
          <p:cNvSpPr>
            <a:spLocks noGrp="1"/>
          </p:cNvSpPr>
          <p:nvPr>
            <p:ph type="title"/>
          </p:nvPr>
        </p:nvSpPr>
        <p:spPr/>
        <p:txBody>
          <a:bodyPr/>
          <a:lstStyle/>
          <a:p>
            <a:r>
              <a:rPr lang="en-US" altLang="en-US"/>
              <a:t>Distributed DoS attacks</a:t>
            </a:r>
          </a:p>
        </p:txBody>
      </p:sp>
      <p:sp>
        <p:nvSpPr>
          <p:cNvPr id="10243" name="Content Placeholder 2">
            <a:extLst>
              <a:ext uri="{FF2B5EF4-FFF2-40B4-BE49-F238E27FC236}">
                <a16:creationId xmlns:a16="http://schemas.microsoft.com/office/drawing/2014/main" id="{C2DE6785-EEB8-79F9-682A-3B888D8F69D9}"/>
              </a:ext>
            </a:extLst>
          </p:cNvPr>
          <p:cNvSpPr>
            <a:spLocks noGrp="1"/>
          </p:cNvSpPr>
          <p:nvPr>
            <p:ph idx="1"/>
          </p:nvPr>
        </p:nvSpPr>
        <p:spPr/>
        <p:txBody>
          <a:bodyPr/>
          <a:lstStyle/>
          <a:p>
            <a:r>
              <a:rPr lang="en-US" altLang="en-US"/>
              <a:t>Involves using some common DoS methodology, but the attack is carried out from a large number of machines</a:t>
            </a:r>
          </a:p>
          <a:p>
            <a:r>
              <a:rPr lang="en-US" altLang="en-US"/>
              <a:t>IP spoofing is a common technique used in almost all forms of attack.</a:t>
            </a:r>
          </a:p>
          <a:p>
            <a:r>
              <a:rPr lang="en-US" altLang="en-US"/>
              <a:t>Botnets consist of a large number of “zombie” machines controlled by a single user which can be used to carry out all sorts of attacks (including DDoS)</a:t>
            </a:r>
          </a:p>
          <a:p>
            <a:r>
              <a:rPr lang="en-US" altLang="en-US"/>
              <a:t>Network and protocol implementation loopholes can also be used for launching such attacks</a:t>
            </a:r>
          </a:p>
        </p:txBody>
      </p:sp>
      <p:pic>
        <p:nvPicPr>
          <p:cNvPr id="2" name="Picture 1" descr="A colorful logo with a white background&#10;&#10;Description automatically generated">
            <a:extLst>
              <a:ext uri="{FF2B5EF4-FFF2-40B4-BE49-F238E27FC236}">
                <a16:creationId xmlns:a16="http://schemas.microsoft.com/office/drawing/2014/main" id="{31C958C4-E9D3-24DE-853B-AE1B77C30BF4}"/>
              </a:ext>
            </a:extLst>
          </p:cNvPr>
          <p:cNvPicPr>
            <a:picLocks noChangeAspect="1"/>
          </p:cNvPicPr>
          <p:nvPr/>
        </p:nvPicPr>
        <p:blipFill>
          <a:blip r:embed="rId2">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6985000" cy="1371315"/>
          </a:xfrm>
          <a:prstGeom prst="rect">
            <a:avLst/>
          </a:prstGeom>
        </p:spPr>
        <p:txBody>
          <a:bodyPr vert="horz" wrap="square" lIns="0" tIns="16933" rIns="0" bIns="0" rtlCol="0" anchor="ctr">
            <a:spAutoFit/>
          </a:bodyPr>
          <a:lstStyle/>
          <a:p>
            <a:pPr marL="16933">
              <a:lnSpc>
                <a:spcPct val="100000"/>
              </a:lnSpc>
              <a:spcBef>
                <a:spcPts val="133"/>
              </a:spcBef>
            </a:pPr>
            <a:r>
              <a:rPr spc="-127" dirty="0"/>
              <a:t>SSLStrip</a:t>
            </a:r>
            <a:r>
              <a:rPr spc="-33" dirty="0"/>
              <a:t> </a:t>
            </a:r>
            <a:r>
              <a:rPr spc="-207" dirty="0"/>
              <a:t>(3):</a:t>
            </a:r>
            <a:r>
              <a:rPr spc="-33" dirty="0"/>
              <a:t> Sniffing </a:t>
            </a:r>
            <a:r>
              <a:rPr spc="-13" dirty="0"/>
              <a:t>conversation</a:t>
            </a:r>
          </a:p>
        </p:txBody>
      </p:sp>
      <p:sp>
        <p:nvSpPr>
          <p:cNvPr id="3" name="object 3"/>
          <p:cNvSpPr txBox="1"/>
          <p:nvPr/>
        </p:nvSpPr>
        <p:spPr>
          <a:xfrm>
            <a:off x="512967" y="2409784"/>
            <a:ext cx="4326467" cy="986466"/>
          </a:xfrm>
          <a:prstGeom prst="rect">
            <a:avLst/>
          </a:prstGeom>
        </p:spPr>
        <p:txBody>
          <a:bodyPr vert="horz" wrap="square" lIns="0" tIns="174413" rIns="0" bIns="0" rtlCol="0">
            <a:spAutoFit/>
          </a:bodyPr>
          <a:lstStyle/>
          <a:p>
            <a:pPr marL="16933">
              <a:spcBef>
                <a:spcPts val="1373"/>
              </a:spcBef>
            </a:pPr>
            <a:r>
              <a:rPr sz="2133" spc="-27" dirty="0">
                <a:solidFill>
                  <a:srgbClr val="434343"/>
                </a:solidFill>
                <a:latin typeface="Microsoft Sans Serif"/>
                <a:cs typeface="Microsoft Sans Serif"/>
              </a:rPr>
              <a:t>Always</a:t>
            </a:r>
            <a:r>
              <a:rPr sz="2133" spc="-33" dirty="0">
                <a:solidFill>
                  <a:srgbClr val="434343"/>
                </a:solidFill>
                <a:latin typeface="Microsoft Sans Serif"/>
                <a:cs typeface="Microsoft Sans Serif"/>
              </a:rPr>
              <a:t> </a:t>
            </a:r>
            <a:r>
              <a:rPr sz="2133" spc="-13" dirty="0">
                <a:solidFill>
                  <a:srgbClr val="434343"/>
                </a:solidFill>
                <a:latin typeface="Microsoft Sans Serif"/>
                <a:cs typeface="Microsoft Sans Serif"/>
              </a:rPr>
              <a:t>in</a:t>
            </a:r>
            <a:r>
              <a:rPr sz="2133" spc="-33"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33" dirty="0">
                <a:solidFill>
                  <a:srgbClr val="434343"/>
                </a:solidFill>
                <a:latin typeface="Microsoft Sans Serif"/>
                <a:cs typeface="Microsoft Sans Serif"/>
              </a:rPr>
              <a:t> </a:t>
            </a:r>
            <a:r>
              <a:rPr sz="2133" b="1" spc="-80" dirty="0">
                <a:solidFill>
                  <a:srgbClr val="434343"/>
                </a:solidFill>
                <a:latin typeface="Arial"/>
                <a:cs typeface="Arial"/>
              </a:rPr>
              <a:t>victim’s</a:t>
            </a:r>
            <a:r>
              <a:rPr sz="2133" b="1" spc="-53" dirty="0">
                <a:solidFill>
                  <a:srgbClr val="434343"/>
                </a:solidFill>
                <a:latin typeface="Arial"/>
                <a:cs typeface="Arial"/>
              </a:rPr>
              <a:t> </a:t>
            </a:r>
            <a:r>
              <a:rPr sz="2133" spc="-33" dirty="0">
                <a:solidFill>
                  <a:srgbClr val="434343"/>
                </a:solidFill>
                <a:latin typeface="Microsoft Sans Serif"/>
                <a:cs typeface="Microsoft Sans Serif"/>
              </a:rPr>
              <a:t>machine:</a:t>
            </a:r>
            <a:endParaRPr sz="2133">
              <a:latin typeface="Microsoft Sans Serif"/>
              <a:cs typeface="Microsoft Sans Serif"/>
            </a:endParaRPr>
          </a:p>
          <a:p>
            <a:pPr marL="240447">
              <a:spcBef>
                <a:spcPts val="1240"/>
              </a:spcBef>
              <a:tabLst>
                <a:tab pos="625671" algn="l"/>
              </a:tabLst>
            </a:pPr>
            <a:r>
              <a:rPr sz="2133" spc="-73" dirty="0">
                <a:solidFill>
                  <a:srgbClr val="434343"/>
                </a:solidFill>
                <a:latin typeface="Microsoft Sans Serif"/>
                <a:cs typeface="Microsoft Sans Serif"/>
              </a:rPr>
              <a:t>-	</a:t>
            </a:r>
            <a:r>
              <a:rPr sz="2133" spc="7" dirty="0">
                <a:solidFill>
                  <a:srgbClr val="434343"/>
                </a:solidFill>
                <a:latin typeface="Microsoft Sans Serif"/>
                <a:cs typeface="Microsoft Sans Serif"/>
              </a:rPr>
              <a:t>enter</a:t>
            </a:r>
            <a:r>
              <a:rPr sz="2133" spc="-40" dirty="0">
                <a:solidFill>
                  <a:srgbClr val="434343"/>
                </a:solidFill>
                <a:latin typeface="Microsoft Sans Serif"/>
                <a:cs typeface="Microsoft Sans Serif"/>
              </a:rPr>
              <a:t> </a:t>
            </a:r>
            <a:r>
              <a:rPr sz="2133" b="1" spc="-67" dirty="0">
                <a:solidFill>
                  <a:srgbClr val="434343"/>
                </a:solidFill>
                <a:latin typeface="Arial"/>
                <a:cs typeface="Arial"/>
              </a:rPr>
              <a:t>username </a:t>
            </a:r>
            <a:r>
              <a:rPr sz="2133" spc="-13" dirty="0">
                <a:solidFill>
                  <a:srgbClr val="434343"/>
                </a:solidFill>
                <a:latin typeface="Microsoft Sans Serif"/>
                <a:cs typeface="Microsoft Sans Serif"/>
              </a:rPr>
              <a:t>and</a:t>
            </a:r>
            <a:r>
              <a:rPr sz="2133" spc="-40" dirty="0">
                <a:solidFill>
                  <a:srgbClr val="434343"/>
                </a:solidFill>
                <a:latin typeface="Microsoft Sans Serif"/>
                <a:cs typeface="Microsoft Sans Serif"/>
              </a:rPr>
              <a:t> </a:t>
            </a:r>
            <a:r>
              <a:rPr sz="2133" b="1" spc="-80" dirty="0">
                <a:solidFill>
                  <a:srgbClr val="434343"/>
                </a:solidFill>
                <a:latin typeface="Arial"/>
                <a:cs typeface="Arial"/>
              </a:rPr>
              <a:t>password</a:t>
            </a:r>
            <a:endParaRPr sz="2133">
              <a:latin typeface="Arial"/>
              <a:cs typeface="Arial"/>
            </a:endParaRPr>
          </a:p>
        </p:txBody>
      </p:sp>
      <p:sp>
        <p:nvSpPr>
          <p:cNvPr id="4" name="object 4"/>
          <p:cNvSpPr txBox="1"/>
          <p:nvPr/>
        </p:nvSpPr>
        <p:spPr>
          <a:xfrm>
            <a:off x="512967" y="4225883"/>
            <a:ext cx="5676900" cy="755634"/>
          </a:xfrm>
          <a:prstGeom prst="rect">
            <a:avLst/>
          </a:prstGeom>
        </p:spPr>
        <p:txBody>
          <a:bodyPr vert="horz" wrap="square" lIns="0" tIns="60113" rIns="0" bIns="0" rtlCol="0">
            <a:spAutoFit/>
          </a:bodyPr>
          <a:lstStyle/>
          <a:p>
            <a:pPr marL="16933">
              <a:spcBef>
                <a:spcPts val="473"/>
              </a:spcBef>
            </a:pPr>
            <a:r>
              <a:rPr sz="2133" spc="-53" dirty="0">
                <a:solidFill>
                  <a:srgbClr val="434343"/>
                </a:solidFill>
                <a:latin typeface="Microsoft Sans Serif"/>
                <a:cs typeface="Microsoft Sans Serif"/>
              </a:rPr>
              <a:t>As</a:t>
            </a:r>
            <a:r>
              <a:rPr sz="2133" spc="-27" dirty="0">
                <a:solidFill>
                  <a:srgbClr val="434343"/>
                </a:solidFill>
                <a:latin typeface="Microsoft Sans Serif"/>
                <a:cs typeface="Microsoft Sans Serif"/>
              </a:rPr>
              <a:t> </a:t>
            </a:r>
            <a:r>
              <a:rPr sz="2133" dirty="0">
                <a:solidFill>
                  <a:srgbClr val="434343"/>
                </a:solidFill>
                <a:latin typeface="Microsoft Sans Serif"/>
                <a:cs typeface="Microsoft Sans Serif"/>
              </a:rPr>
              <a:t>before,</a:t>
            </a:r>
            <a:r>
              <a:rPr sz="2133" spc="-27" dirty="0">
                <a:solidFill>
                  <a:srgbClr val="434343"/>
                </a:solidFill>
                <a:latin typeface="Microsoft Sans Serif"/>
                <a:cs typeface="Microsoft Sans Serif"/>
              </a:rPr>
              <a:t> </a:t>
            </a:r>
            <a:r>
              <a:rPr sz="2133" spc="7" dirty="0">
                <a:solidFill>
                  <a:srgbClr val="434343"/>
                </a:solidFill>
                <a:latin typeface="Microsoft Sans Serif"/>
                <a:cs typeface="Microsoft Sans Serif"/>
              </a:rPr>
              <a:t>on</a:t>
            </a:r>
            <a:r>
              <a:rPr sz="2133" spc="-27" dirty="0">
                <a:solidFill>
                  <a:srgbClr val="434343"/>
                </a:solidFill>
                <a:latin typeface="Microsoft Sans Serif"/>
                <a:cs typeface="Microsoft Sans Serif"/>
              </a:rPr>
              <a:t> </a:t>
            </a:r>
            <a:r>
              <a:rPr sz="2133" b="1" spc="-53" dirty="0">
                <a:solidFill>
                  <a:srgbClr val="434343"/>
                </a:solidFill>
                <a:latin typeface="Arial"/>
                <a:cs typeface="Arial"/>
              </a:rPr>
              <a:t>attacker’s </a:t>
            </a:r>
            <a:r>
              <a:rPr sz="2133" spc="-33" dirty="0">
                <a:solidFill>
                  <a:srgbClr val="434343"/>
                </a:solidFill>
                <a:latin typeface="Microsoft Sans Serif"/>
                <a:cs typeface="Microsoft Sans Serif"/>
              </a:rPr>
              <a:t>machine:</a:t>
            </a:r>
            <a:endParaRPr sz="2133">
              <a:latin typeface="Microsoft Sans Serif"/>
              <a:cs typeface="Microsoft Sans Serif"/>
            </a:endParaRPr>
          </a:p>
          <a:p>
            <a:pPr marL="240447">
              <a:spcBef>
                <a:spcPts val="339"/>
              </a:spcBef>
              <a:tabLst>
                <a:tab pos="625671" algn="l"/>
              </a:tabLst>
            </a:pPr>
            <a:r>
              <a:rPr sz="2133" spc="-73" dirty="0">
                <a:solidFill>
                  <a:srgbClr val="434343"/>
                </a:solidFill>
                <a:latin typeface="Microsoft Sans Serif"/>
                <a:cs typeface="Microsoft Sans Serif"/>
              </a:rPr>
              <a:t>-	</a:t>
            </a:r>
            <a:r>
              <a:rPr sz="2133" spc="-33" dirty="0">
                <a:solidFill>
                  <a:srgbClr val="434343"/>
                </a:solidFill>
                <a:latin typeface="Microsoft Sans Serif"/>
                <a:cs typeface="Microsoft Sans Serif"/>
              </a:rPr>
              <a:t>Wireshark </a:t>
            </a:r>
            <a:r>
              <a:rPr sz="2133" dirty="0">
                <a:solidFill>
                  <a:srgbClr val="434343"/>
                </a:solidFill>
                <a:latin typeface="Microsoft Sans Serif"/>
                <a:cs typeface="Microsoft Sans Serif"/>
              </a:rPr>
              <a:t>will</a:t>
            </a:r>
            <a:r>
              <a:rPr sz="2133" spc="-27" dirty="0">
                <a:solidFill>
                  <a:srgbClr val="434343"/>
                </a:solidFill>
                <a:latin typeface="Microsoft Sans Serif"/>
                <a:cs typeface="Microsoft Sans Serif"/>
              </a:rPr>
              <a:t> </a:t>
            </a:r>
            <a:r>
              <a:rPr sz="2133" spc="-7" dirty="0">
                <a:solidFill>
                  <a:srgbClr val="434343"/>
                </a:solidFill>
                <a:latin typeface="Microsoft Sans Serif"/>
                <a:cs typeface="Microsoft Sans Serif"/>
              </a:rPr>
              <a:t>show</a:t>
            </a:r>
            <a:r>
              <a:rPr sz="2133" spc="-27"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33" dirty="0">
                <a:solidFill>
                  <a:srgbClr val="434343"/>
                </a:solidFill>
                <a:latin typeface="Microsoft Sans Serif"/>
                <a:cs typeface="Microsoft Sans Serif"/>
              </a:rPr>
              <a:t> </a:t>
            </a:r>
            <a:r>
              <a:rPr sz="2133" spc="-7" dirty="0">
                <a:solidFill>
                  <a:srgbClr val="434343"/>
                </a:solidFill>
                <a:latin typeface="Microsoft Sans Serif"/>
                <a:cs typeface="Microsoft Sans Serif"/>
              </a:rPr>
              <a:t>sniffed</a:t>
            </a:r>
            <a:r>
              <a:rPr sz="2133" spc="-27" dirty="0">
                <a:solidFill>
                  <a:srgbClr val="434343"/>
                </a:solidFill>
                <a:latin typeface="Microsoft Sans Serif"/>
                <a:cs typeface="Microsoft Sans Serif"/>
              </a:rPr>
              <a:t> </a:t>
            </a:r>
            <a:r>
              <a:rPr sz="2133" spc="-7" dirty="0">
                <a:solidFill>
                  <a:srgbClr val="434343"/>
                </a:solidFill>
                <a:latin typeface="Microsoft Sans Serif"/>
                <a:cs typeface="Microsoft Sans Serif"/>
              </a:rPr>
              <a:t>credentials</a:t>
            </a:r>
            <a:endParaRPr sz="2133">
              <a:latin typeface="Microsoft Sans Serif"/>
              <a:cs typeface="Microsoft Sans Serif"/>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023438"/>
            <a:ext cx="14020800" cy="694207"/>
          </a:xfrm>
          <a:prstGeom prst="rect">
            <a:avLst/>
          </a:prstGeom>
        </p:spPr>
        <p:txBody>
          <a:bodyPr vert="horz" wrap="square" lIns="0" tIns="16933" rIns="0" bIns="0" rtlCol="0" anchor="ctr">
            <a:spAutoFit/>
          </a:bodyPr>
          <a:lstStyle/>
          <a:p>
            <a:pPr marL="16933">
              <a:lnSpc>
                <a:spcPct val="100000"/>
              </a:lnSpc>
              <a:spcBef>
                <a:spcPts val="133"/>
              </a:spcBef>
            </a:pPr>
            <a:r>
              <a:rPr spc="-40" dirty="0"/>
              <a:t>Ettercap</a:t>
            </a:r>
            <a:r>
              <a:rPr spc="-100" dirty="0"/>
              <a:t> </a:t>
            </a:r>
            <a:r>
              <a:rPr spc="-67" dirty="0"/>
              <a:t>Plugins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3480647" cy="1371315"/>
          </a:xfrm>
          <a:prstGeom prst="rect">
            <a:avLst/>
          </a:prstGeom>
        </p:spPr>
        <p:txBody>
          <a:bodyPr vert="horz" wrap="square" lIns="0" tIns="16933" rIns="0" bIns="0" rtlCol="0" anchor="ctr">
            <a:spAutoFit/>
          </a:bodyPr>
          <a:lstStyle/>
          <a:p>
            <a:pPr marL="16933">
              <a:lnSpc>
                <a:spcPct val="100000"/>
              </a:lnSpc>
              <a:spcBef>
                <a:spcPts val="133"/>
              </a:spcBef>
            </a:pPr>
            <a:r>
              <a:rPr spc="-220" dirty="0"/>
              <a:t>SSH</a:t>
            </a:r>
            <a:r>
              <a:rPr spc="-33" dirty="0"/>
              <a:t> </a:t>
            </a:r>
            <a:r>
              <a:rPr dirty="0"/>
              <a:t>Downgrade</a:t>
            </a:r>
          </a:p>
        </p:txBody>
      </p:sp>
      <p:sp>
        <p:nvSpPr>
          <p:cNvPr id="3" name="object 3"/>
          <p:cNvSpPr txBox="1"/>
          <p:nvPr/>
        </p:nvSpPr>
        <p:spPr>
          <a:xfrm>
            <a:off x="512967" y="1623164"/>
            <a:ext cx="11013440" cy="3059854"/>
          </a:xfrm>
          <a:prstGeom prst="rect">
            <a:avLst/>
          </a:prstGeom>
        </p:spPr>
        <p:txBody>
          <a:bodyPr vert="horz" wrap="square" lIns="0" tIns="16933" rIns="0" bIns="0" rtlCol="0">
            <a:spAutoFit/>
          </a:bodyPr>
          <a:lstStyle/>
          <a:p>
            <a:pPr marL="16933">
              <a:spcBef>
                <a:spcPts val="133"/>
              </a:spcBef>
            </a:pPr>
            <a:r>
              <a:rPr sz="2133" spc="-47" dirty="0">
                <a:solidFill>
                  <a:srgbClr val="434343"/>
                </a:solidFill>
                <a:latin typeface="Microsoft Sans Serif"/>
                <a:cs typeface="Microsoft Sans Serif"/>
              </a:rPr>
              <a:t>This</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can</a:t>
            </a:r>
            <a:r>
              <a:rPr sz="2133" spc="-20" dirty="0">
                <a:solidFill>
                  <a:srgbClr val="434343"/>
                </a:solidFill>
                <a:latin typeface="Microsoft Sans Serif"/>
                <a:cs typeface="Microsoft Sans Serif"/>
              </a:rPr>
              <a:t> </a:t>
            </a:r>
            <a:r>
              <a:rPr sz="2133" spc="27" dirty="0">
                <a:solidFill>
                  <a:srgbClr val="434343"/>
                </a:solidFill>
                <a:latin typeface="Microsoft Sans Serif"/>
                <a:cs typeface="Microsoft Sans Serif"/>
              </a:rPr>
              <a:t>be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used </a:t>
            </a:r>
            <a:r>
              <a:rPr sz="2133" spc="7" dirty="0">
                <a:solidFill>
                  <a:srgbClr val="434343"/>
                </a:solidFill>
                <a:latin typeface="Microsoft Sans Serif"/>
                <a:cs typeface="Microsoft Sans Serif"/>
              </a:rPr>
              <a:t>once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in</a:t>
            </a:r>
            <a:r>
              <a:rPr sz="2133" spc="-20" dirty="0">
                <a:solidFill>
                  <a:srgbClr val="434343"/>
                </a:solidFill>
                <a:latin typeface="Microsoft Sans Serif"/>
                <a:cs typeface="Microsoft Sans Serif"/>
              </a:rPr>
              <a:t> </a:t>
            </a:r>
            <a:r>
              <a:rPr sz="213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47" dirty="0">
                <a:solidFill>
                  <a:srgbClr val="434343"/>
                </a:solidFill>
                <a:latin typeface="Microsoft Sans Serif"/>
                <a:cs typeface="Microsoft Sans Serif"/>
              </a:rPr>
              <a:t>man</a:t>
            </a:r>
            <a:r>
              <a:rPr sz="2133" spc="-13" dirty="0">
                <a:solidFill>
                  <a:srgbClr val="434343"/>
                </a:solidFill>
                <a:latin typeface="Microsoft Sans Serif"/>
                <a:cs typeface="Microsoft Sans Serif"/>
              </a:rPr>
              <a:t> in</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dirty="0">
                <a:solidFill>
                  <a:srgbClr val="434343"/>
                </a:solidFill>
                <a:latin typeface="Microsoft Sans Serif"/>
                <a:cs typeface="Microsoft Sans Serif"/>
              </a:rPr>
              <a:t>middle"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position.</a:t>
            </a:r>
            <a:endParaRPr sz="2133">
              <a:latin typeface="Microsoft Sans Serif"/>
              <a:cs typeface="Microsoft Sans Serif"/>
            </a:endParaRPr>
          </a:p>
          <a:p>
            <a:pPr marL="16933" marR="6773">
              <a:lnSpc>
                <a:spcPct val="113300"/>
              </a:lnSpc>
              <a:spcBef>
                <a:spcPts val="2200"/>
              </a:spcBef>
            </a:pPr>
            <a:r>
              <a:rPr sz="2133" spc="-33" dirty="0">
                <a:solidFill>
                  <a:srgbClr val="434343"/>
                </a:solidFill>
                <a:latin typeface="Microsoft Sans Serif"/>
                <a:cs typeface="Microsoft Sans Serif"/>
              </a:rPr>
              <a:t>The</a:t>
            </a:r>
            <a:r>
              <a:rPr sz="2133" spc="-13" dirty="0">
                <a:solidFill>
                  <a:srgbClr val="434343"/>
                </a:solidFill>
                <a:latin typeface="Microsoft Sans Serif"/>
                <a:cs typeface="Microsoft Sans Serif"/>
              </a:rPr>
              <a:t> </a:t>
            </a:r>
            <a:r>
              <a:rPr sz="2133" dirty="0">
                <a:solidFill>
                  <a:srgbClr val="434343"/>
                </a:solidFill>
                <a:latin typeface="Microsoft Sans Serif"/>
                <a:cs typeface="Microsoft Sans Serif"/>
              </a:rPr>
              <a:t>principle</a:t>
            </a:r>
            <a:r>
              <a:rPr sz="2133" spc="-7" dirty="0">
                <a:solidFill>
                  <a:srgbClr val="434343"/>
                </a:solidFill>
                <a:latin typeface="Microsoft Sans Serif"/>
                <a:cs typeface="Microsoft Sans Serif"/>
              </a:rPr>
              <a:t> </a:t>
            </a:r>
            <a:r>
              <a:rPr sz="2133" spc="-47" dirty="0">
                <a:solidFill>
                  <a:srgbClr val="434343"/>
                </a:solidFill>
                <a:latin typeface="Microsoft Sans Serif"/>
                <a:cs typeface="Microsoft Sans Serif"/>
              </a:rPr>
              <a:t>is</a:t>
            </a:r>
            <a:r>
              <a:rPr sz="2133" spc="-7"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7" dirty="0">
                <a:solidFill>
                  <a:srgbClr val="434343"/>
                </a:solidFill>
                <a:latin typeface="Microsoft Sans Serif"/>
                <a:cs typeface="Microsoft Sans Serif"/>
              </a:rPr>
              <a:t> </a:t>
            </a:r>
            <a:r>
              <a:rPr sz="2133" spc="7" dirty="0">
                <a:solidFill>
                  <a:srgbClr val="434343"/>
                </a:solidFill>
                <a:latin typeface="Microsoft Sans Serif"/>
                <a:cs typeface="Microsoft Sans Serif"/>
              </a:rPr>
              <a:t>downgrade</a:t>
            </a:r>
            <a:r>
              <a:rPr sz="2133" spc="-7" dirty="0">
                <a:solidFill>
                  <a:srgbClr val="434343"/>
                </a:solidFill>
                <a:latin typeface="Microsoft Sans Serif"/>
                <a:cs typeface="Microsoft Sans Serif"/>
              </a:rPr>
              <a:t> </a:t>
            </a:r>
            <a:r>
              <a:rPr sz="2133" spc="-67" dirty="0">
                <a:solidFill>
                  <a:srgbClr val="434343"/>
                </a:solidFill>
                <a:latin typeface="Microsoft Sans Serif"/>
                <a:cs typeface="Microsoft Sans Serif"/>
              </a:rPr>
              <a:t>a</a:t>
            </a:r>
            <a:r>
              <a:rPr sz="2133" spc="-7" dirty="0">
                <a:solidFill>
                  <a:srgbClr val="434343"/>
                </a:solidFill>
                <a:latin typeface="Microsoft Sans Serif"/>
                <a:cs typeface="Microsoft Sans Serif"/>
              </a:rPr>
              <a:t> </a:t>
            </a:r>
            <a:r>
              <a:rPr sz="2133" spc="13" dirty="0">
                <a:solidFill>
                  <a:srgbClr val="434343"/>
                </a:solidFill>
                <a:latin typeface="Microsoft Sans Serif"/>
                <a:cs typeface="Microsoft Sans Serif"/>
              </a:rPr>
              <a:t>protocol</a:t>
            </a:r>
            <a:r>
              <a:rPr sz="2133" spc="-7" dirty="0">
                <a:solidFill>
                  <a:srgbClr val="434343"/>
                </a:solidFill>
                <a:latin typeface="Microsoft Sans Serif"/>
                <a:cs typeface="Microsoft Sans Serif"/>
              </a:rPr>
              <a:t> </a:t>
            </a:r>
            <a:r>
              <a:rPr sz="2133" spc="-13" dirty="0">
                <a:solidFill>
                  <a:srgbClr val="434343"/>
                </a:solidFill>
                <a:latin typeface="Microsoft Sans Serif"/>
                <a:cs typeface="Microsoft Sans Serif"/>
              </a:rPr>
              <a:t>version</a:t>
            </a:r>
            <a:r>
              <a:rPr sz="2133" spc="-7" dirty="0">
                <a:solidFill>
                  <a:srgbClr val="434343"/>
                </a:solidFill>
                <a:latin typeface="Microsoft Sans Serif"/>
                <a:cs typeface="Microsoft Sans Serif"/>
              </a:rPr>
              <a:t> </a:t>
            </a:r>
            <a:r>
              <a:rPr sz="2133" spc="7" dirty="0">
                <a:solidFill>
                  <a:srgbClr val="434343"/>
                </a:solidFill>
                <a:latin typeface="Microsoft Sans Serif"/>
                <a:cs typeface="Microsoft Sans Serif"/>
              </a:rPr>
              <a:t>by</a:t>
            </a:r>
            <a:r>
              <a:rPr sz="2133" spc="-7" dirty="0">
                <a:solidFill>
                  <a:srgbClr val="434343"/>
                </a:solidFill>
                <a:latin typeface="Microsoft Sans Serif"/>
                <a:cs typeface="Microsoft Sans Serif"/>
              </a:rPr>
              <a:t> changing </a:t>
            </a:r>
            <a:r>
              <a:rPr sz="2133" spc="-13" dirty="0">
                <a:solidFill>
                  <a:srgbClr val="434343"/>
                </a:solidFill>
                <a:latin typeface="Microsoft Sans Serif"/>
                <a:cs typeface="Microsoft Sans Serif"/>
              </a:rPr>
              <a:t>data</a:t>
            </a:r>
            <a:r>
              <a:rPr sz="2133" spc="-7" dirty="0">
                <a:solidFill>
                  <a:srgbClr val="434343"/>
                </a:solidFill>
                <a:latin typeface="Microsoft Sans Serif"/>
                <a:cs typeface="Microsoft Sans Serif"/>
              </a:rPr>
              <a:t> </a:t>
            </a:r>
            <a:r>
              <a:rPr sz="2133" spc="-13" dirty="0">
                <a:solidFill>
                  <a:srgbClr val="434343"/>
                </a:solidFill>
                <a:latin typeface="Microsoft Sans Serif"/>
                <a:cs typeface="Microsoft Sans Serif"/>
              </a:rPr>
              <a:t>inside</a:t>
            </a:r>
            <a:r>
              <a:rPr sz="2133" spc="-7" dirty="0">
                <a:solidFill>
                  <a:srgbClr val="434343"/>
                </a:solidFill>
                <a:latin typeface="Microsoft Sans Serif"/>
                <a:cs typeface="Microsoft Sans Serif"/>
              </a:rPr>
              <a:t> </a:t>
            </a:r>
            <a:r>
              <a:rPr sz="2133" spc="-20" dirty="0">
                <a:solidFill>
                  <a:srgbClr val="434343"/>
                </a:solidFill>
                <a:latin typeface="Microsoft Sans Serif"/>
                <a:cs typeface="Microsoft Sans Serif"/>
              </a:rPr>
              <a:t>packets,</a:t>
            </a:r>
            <a:r>
              <a:rPr sz="2133" spc="-7"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7" dirty="0">
                <a:solidFill>
                  <a:srgbClr val="434343"/>
                </a:solidFill>
                <a:latin typeface="Microsoft Sans Serif"/>
                <a:cs typeface="Microsoft Sans Serif"/>
              </a:rPr>
              <a:t> another </a:t>
            </a:r>
            <a:r>
              <a:rPr sz="2133" spc="-545" dirty="0">
                <a:solidFill>
                  <a:srgbClr val="434343"/>
                </a:solidFill>
                <a:latin typeface="Microsoft Sans Serif"/>
                <a:cs typeface="Microsoft Sans Serif"/>
              </a:rPr>
              <a:t> </a:t>
            </a:r>
            <a:r>
              <a:rPr sz="2133" spc="-13" dirty="0">
                <a:solidFill>
                  <a:srgbClr val="434343"/>
                </a:solidFill>
                <a:latin typeface="Microsoft Sans Serif"/>
                <a:cs typeface="Microsoft Sans Serif"/>
              </a:rPr>
              <a:t>version</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known</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20" dirty="0">
                <a:solidFill>
                  <a:srgbClr val="434343"/>
                </a:solidFill>
                <a:latin typeface="Microsoft Sans Serif"/>
                <a:cs typeface="Microsoft Sans Serif"/>
              </a:rPr>
              <a:t> </a:t>
            </a:r>
            <a:r>
              <a:rPr sz="2133" spc="27" dirty="0">
                <a:solidFill>
                  <a:srgbClr val="434343"/>
                </a:solidFill>
                <a:latin typeface="Microsoft Sans Serif"/>
                <a:cs typeface="Microsoft Sans Serif"/>
              </a:rPr>
              <a:t>be</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vulnerable</a:t>
            </a:r>
            <a:r>
              <a:rPr sz="2133" spc="-20" dirty="0">
                <a:solidFill>
                  <a:srgbClr val="434343"/>
                </a:solidFill>
                <a:latin typeface="Microsoft Sans Serif"/>
                <a:cs typeface="Microsoft Sans Serif"/>
              </a:rPr>
              <a:t> </a:t>
            </a:r>
            <a:r>
              <a:rPr sz="2133" spc="-60" dirty="0">
                <a:solidFill>
                  <a:srgbClr val="434343"/>
                </a:solidFill>
                <a:latin typeface="Microsoft Sans Serif"/>
                <a:cs typeface="Microsoft Sans Serif"/>
              </a:rPr>
              <a:t>(such</a:t>
            </a:r>
            <a:r>
              <a:rPr sz="2133" spc="-20" dirty="0">
                <a:solidFill>
                  <a:srgbClr val="434343"/>
                </a:solidFill>
                <a:latin typeface="Microsoft Sans Serif"/>
                <a:cs typeface="Microsoft Sans Serif"/>
              </a:rPr>
              <a:t> </a:t>
            </a:r>
            <a:r>
              <a:rPr sz="2133" spc="-73" dirty="0">
                <a:solidFill>
                  <a:srgbClr val="434343"/>
                </a:solidFill>
                <a:latin typeface="Microsoft Sans Serif"/>
                <a:cs typeface="Microsoft Sans Serif"/>
              </a:rPr>
              <a:t>as</a:t>
            </a:r>
            <a:r>
              <a:rPr sz="2133" spc="-20" dirty="0">
                <a:solidFill>
                  <a:srgbClr val="434343"/>
                </a:solidFill>
                <a:latin typeface="Microsoft Sans Serif"/>
                <a:cs typeface="Microsoft Sans Serif"/>
              </a:rPr>
              <a:t> </a:t>
            </a:r>
            <a:r>
              <a:rPr sz="2133" spc="-213" dirty="0">
                <a:solidFill>
                  <a:srgbClr val="434343"/>
                </a:solidFill>
                <a:latin typeface="Microsoft Sans Serif"/>
                <a:cs typeface="Microsoft Sans Serif"/>
              </a:rPr>
              <a:t>SSH1</a:t>
            </a:r>
            <a:r>
              <a:rPr sz="2133" spc="-20" dirty="0">
                <a:solidFill>
                  <a:srgbClr val="434343"/>
                </a:solidFill>
                <a:latin typeface="Microsoft Sans Serif"/>
                <a:cs typeface="Microsoft Sans Serif"/>
              </a:rPr>
              <a:t> protocol).</a:t>
            </a:r>
            <a:endParaRPr sz="2133">
              <a:latin typeface="Microsoft Sans Serif"/>
              <a:cs typeface="Microsoft Sans Serif"/>
            </a:endParaRPr>
          </a:p>
          <a:p>
            <a:pPr marL="16933" marR="230288">
              <a:lnSpc>
                <a:spcPct val="113300"/>
              </a:lnSpc>
              <a:spcBef>
                <a:spcPts val="2200"/>
              </a:spcBef>
            </a:pPr>
            <a:r>
              <a:rPr sz="2133" spc="-3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b="1" spc="-53" dirty="0">
                <a:solidFill>
                  <a:srgbClr val="434343"/>
                </a:solidFill>
                <a:latin typeface="Arial"/>
                <a:cs typeface="Arial"/>
              </a:rPr>
              <a:t>client</a:t>
            </a:r>
            <a:r>
              <a:rPr sz="2133" b="1" spc="-40" dirty="0">
                <a:solidFill>
                  <a:srgbClr val="434343"/>
                </a:solidFill>
                <a:latin typeface="Arial"/>
                <a:cs typeface="Arial"/>
              </a:rPr>
              <a:t> </a:t>
            </a:r>
            <a:r>
              <a:rPr sz="2133" spc="-27" dirty="0">
                <a:solidFill>
                  <a:srgbClr val="434343"/>
                </a:solidFill>
                <a:latin typeface="Microsoft Sans Serif"/>
                <a:cs typeface="Microsoft Sans Serif"/>
              </a:rPr>
              <a:t>sends</a:t>
            </a:r>
            <a:r>
              <a:rPr sz="2133" spc="-20" dirty="0">
                <a:solidFill>
                  <a:srgbClr val="434343"/>
                </a:solidFill>
                <a:latin typeface="Microsoft Sans Serif"/>
                <a:cs typeface="Microsoft Sans Serif"/>
              </a:rPr>
              <a:t> </a:t>
            </a:r>
            <a:r>
              <a:rPr sz="2133" spc="-67" dirty="0">
                <a:solidFill>
                  <a:srgbClr val="434343"/>
                </a:solidFill>
                <a:latin typeface="Microsoft Sans Serif"/>
                <a:cs typeface="Microsoft Sans Serif"/>
              </a:rPr>
              <a:t>a</a:t>
            </a:r>
            <a:r>
              <a:rPr sz="2133" spc="-13" dirty="0">
                <a:solidFill>
                  <a:srgbClr val="434343"/>
                </a:solidFill>
                <a:latin typeface="Microsoft Sans Serif"/>
                <a:cs typeface="Microsoft Sans Serif"/>
              </a:rPr>
              <a:t> </a:t>
            </a:r>
            <a:r>
              <a:rPr sz="2133" dirty="0">
                <a:solidFill>
                  <a:srgbClr val="434343"/>
                </a:solidFill>
                <a:latin typeface="Microsoft Sans Serif"/>
                <a:cs typeface="Microsoft Sans Serif"/>
              </a:rPr>
              <a:t>request</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13" dirty="0">
                <a:solidFill>
                  <a:srgbClr val="434343"/>
                </a:solidFill>
                <a:latin typeface="Microsoft Sans Serif"/>
                <a:cs typeface="Microsoft Sans Serif"/>
              </a:rPr>
              <a:t> </a:t>
            </a:r>
            <a:r>
              <a:rPr sz="2133" spc="-20" dirty="0">
                <a:solidFill>
                  <a:srgbClr val="434343"/>
                </a:solidFill>
                <a:latin typeface="Microsoft Sans Serif"/>
                <a:cs typeface="Microsoft Sans Serif"/>
              </a:rPr>
              <a:t>establish </a:t>
            </a:r>
            <a:r>
              <a:rPr sz="2133" spc="-67" dirty="0">
                <a:solidFill>
                  <a:srgbClr val="434343"/>
                </a:solidFill>
                <a:latin typeface="Microsoft Sans Serif"/>
                <a:cs typeface="Microsoft Sans Serif"/>
              </a:rPr>
              <a:t>a</a:t>
            </a:r>
            <a:r>
              <a:rPr sz="2133" spc="-13" dirty="0">
                <a:solidFill>
                  <a:srgbClr val="434343"/>
                </a:solidFill>
                <a:latin typeface="Microsoft Sans Serif"/>
                <a:cs typeface="Microsoft Sans Serif"/>
              </a:rPr>
              <a:t> </a:t>
            </a:r>
            <a:r>
              <a:rPr sz="2133" spc="-127" dirty="0">
                <a:solidFill>
                  <a:srgbClr val="434343"/>
                </a:solidFill>
                <a:latin typeface="Microsoft Sans Serif"/>
                <a:cs typeface="Microsoft Sans Serif"/>
              </a:rPr>
              <a:t>SSH</a:t>
            </a:r>
            <a:r>
              <a:rPr sz="2133" spc="-20" dirty="0">
                <a:solidFill>
                  <a:srgbClr val="434343"/>
                </a:solidFill>
                <a:latin typeface="Microsoft Sans Serif"/>
                <a:cs typeface="Microsoft Sans Serif"/>
              </a:rPr>
              <a:t> </a:t>
            </a:r>
            <a:r>
              <a:rPr sz="2133" dirty="0">
                <a:solidFill>
                  <a:srgbClr val="434343"/>
                </a:solidFill>
                <a:latin typeface="Microsoft Sans Serif"/>
                <a:cs typeface="Microsoft Sans Serif"/>
              </a:rPr>
              <a:t>link</a:t>
            </a:r>
            <a:r>
              <a:rPr sz="2133" spc="-13"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13"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server and</a:t>
            </a:r>
            <a:r>
              <a:rPr sz="2133" spc="-20" dirty="0">
                <a:solidFill>
                  <a:srgbClr val="434343"/>
                </a:solidFill>
                <a:latin typeface="Microsoft Sans Serif"/>
                <a:cs typeface="Microsoft Sans Serif"/>
              </a:rPr>
              <a:t> </a:t>
            </a:r>
            <a:r>
              <a:rPr sz="2133" spc="-47" dirty="0">
                <a:solidFill>
                  <a:srgbClr val="434343"/>
                </a:solidFill>
                <a:latin typeface="Microsoft Sans Serif"/>
                <a:cs typeface="Microsoft Sans Serif"/>
              </a:rPr>
              <a:t>asks</a:t>
            </a:r>
            <a:r>
              <a:rPr sz="2133" spc="-13" dirty="0">
                <a:solidFill>
                  <a:srgbClr val="434343"/>
                </a:solidFill>
                <a:latin typeface="Microsoft Sans Serif"/>
                <a:cs typeface="Microsoft Sans Serif"/>
              </a:rPr>
              <a:t> </a:t>
            </a:r>
            <a:r>
              <a:rPr sz="2133" spc="13" dirty="0">
                <a:solidFill>
                  <a:srgbClr val="434343"/>
                </a:solidFill>
                <a:latin typeface="Microsoft Sans Serif"/>
                <a:cs typeface="Microsoft Sans Serif"/>
              </a:rPr>
              <a:t>it</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for</a:t>
            </a:r>
            <a:r>
              <a:rPr sz="2133" spc="-13"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version </a:t>
            </a:r>
            <a:r>
              <a:rPr sz="2133" spc="13" dirty="0">
                <a:solidFill>
                  <a:srgbClr val="434343"/>
                </a:solidFill>
                <a:latin typeface="Microsoft Sans Serif"/>
                <a:cs typeface="Microsoft Sans Serif"/>
              </a:rPr>
              <a:t>it </a:t>
            </a:r>
            <a:r>
              <a:rPr sz="2133" spc="-545" dirty="0">
                <a:solidFill>
                  <a:srgbClr val="434343"/>
                </a:solidFill>
                <a:latin typeface="Microsoft Sans Serif"/>
                <a:cs typeface="Microsoft Sans Serif"/>
              </a:rPr>
              <a:t> </a:t>
            </a:r>
            <a:r>
              <a:rPr sz="2133" spc="-20" dirty="0">
                <a:solidFill>
                  <a:srgbClr val="434343"/>
                </a:solidFill>
                <a:latin typeface="Microsoft Sans Serif"/>
                <a:cs typeface="Microsoft Sans Serif"/>
              </a:rPr>
              <a:t>supports.</a:t>
            </a:r>
            <a:endParaRPr sz="2133">
              <a:latin typeface="Microsoft Sans Serif"/>
              <a:cs typeface="Microsoft Sans Serif"/>
            </a:endParaRPr>
          </a:p>
          <a:p>
            <a:pPr>
              <a:spcBef>
                <a:spcPts val="47"/>
              </a:spcBef>
            </a:pPr>
            <a:endParaRPr sz="2200">
              <a:latin typeface="Microsoft Sans Serif"/>
              <a:cs typeface="Microsoft Sans Serif"/>
            </a:endParaRPr>
          </a:p>
          <a:p>
            <a:pPr marL="16933"/>
            <a:r>
              <a:rPr sz="2133" spc="-33" dirty="0">
                <a:solidFill>
                  <a:srgbClr val="434343"/>
                </a:solidFill>
                <a:latin typeface="Microsoft Sans Serif"/>
                <a:cs typeface="Microsoft Sans Serif"/>
              </a:rPr>
              <a:t>The</a:t>
            </a:r>
            <a:r>
              <a:rPr sz="2133" spc="-27" dirty="0">
                <a:solidFill>
                  <a:srgbClr val="434343"/>
                </a:solidFill>
                <a:latin typeface="Microsoft Sans Serif"/>
                <a:cs typeface="Microsoft Sans Serif"/>
              </a:rPr>
              <a:t> </a:t>
            </a:r>
            <a:r>
              <a:rPr sz="2133" b="1" spc="-67" dirty="0">
                <a:solidFill>
                  <a:srgbClr val="434343"/>
                </a:solidFill>
                <a:latin typeface="Arial"/>
                <a:cs typeface="Arial"/>
              </a:rPr>
              <a:t>server</a:t>
            </a:r>
            <a:r>
              <a:rPr sz="2133" b="1" spc="-53" dirty="0">
                <a:solidFill>
                  <a:srgbClr val="434343"/>
                </a:solidFill>
                <a:latin typeface="Arial"/>
                <a:cs typeface="Arial"/>
              </a:rPr>
              <a:t> </a:t>
            </a:r>
            <a:r>
              <a:rPr sz="2133" spc="-33" dirty="0">
                <a:solidFill>
                  <a:srgbClr val="434343"/>
                </a:solidFill>
                <a:latin typeface="Microsoft Sans Serif"/>
                <a:cs typeface="Microsoft Sans Serif"/>
              </a:rPr>
              <a:t>answers</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with</a:t>
            </a:r>
            <a:r>
              <a:rPr sz="2133" spc="-27" dirty="0">
                <a:solidFill>
                  <a:srgbClr val="434343"/>
                </a:solidFill>
                <a:latin typeface="Microsoft Sans Serif"/>
                <a:cs typeface="Microsoft Sans Serif"/>
              </a:rPr>
              <a:t> </a:t>
            </a:r>
            <a:r>
              <a:rPr sz="2133" spc="-13" dirty="0">
                <a:solidFill>
                  <a:srgbClr val="434343"/>
                </a:solidFill>
                <a:latin typeface="Microsoft Sans Serif"/>
                <a:cs typeface="Microsoft Sans Serif"/>
              </a:rPr>
              <a:t>either:</a:t>
            </a:r>
            <a:endParaRPr sz="2133">
              <a:latin typeface="Microsoft Sans Serif"/>
              <a:cs typeface="Microsoft Sans Serif"/>
            </a:endParaRPr>
          </a:p>
        </p:txBody>
      </p:sp>
      <p:graphicFrame>
        <p:nvGraphicFramePr>
          <p:cNvPr id="4" name="object 4"/>
          <p:cNvGraphicFramePr>
            <a:graphicFrameLocks noGrp="1"/>
          </p:cNvGraphicFramePr>
          <p:nvPr/>
        </p:nvGraphicFramePr>
        <p:xfrm>
          <a:off x="711105" y="4989169"/>
          <a:ext cx="6601458" cy="1341763"/>
        </p:xfrm>
        <a:graphic>
          <a:graphicData uri="http://schemas.openxmlformats.org/drawingml/2006/table">
            <a:tbl>
              <a:tblPr firstRow="1" bandRow="1">
                <a:tableStyleId>{2D5ABB26-0587-4C30-8999-92F81FD0307C}</a:tableStyleId>
              </a:tblPr>
              <a:tblGrid>
                <a:gridCol w="1521460">
                  <a:extLst>
                    <a:ext uri="{9D8B030D-6E8A-4147-A177-3AD203B41FA5}">
                      <a16:colId xmlns:a16="http://schemas.microsoft.com/office/drawing/2014/main" val="20000"/>
                    </a:ext>
                  </a:extLst>
                </a:gridCol>
                <a:gridCol w="508845">
                  <a:extLst>
                    <a:ext uri="{9D8B030D-6E8A-4147-A177-3AD203B41FA5}">
                      <a16:colId xmlns:a16="http://schemas.microsoft.com/office/drawing/2014/main" val="20001"/>
                    </a:ext>
                  </a:extLst>
                </a:gridCol>
                <a:gridCol w="4571153">
                  <a:extLst>
                    <a:ext uri="{9D8B030D-6E8A-4147-A177-3AD203B41FA5}">
                      <a16:colId xmlns:a16="http://schemas.microsoft.com/office/drawing/2014/main" val="20002"/>
                    </a:ext>
                  </a:extLst>
                </a:gridCol>
              </a:tblGrid>
              <a:tr h="349148">
                <a:tc>
                  <a:txBody>
                    <a:bodyPr/>
                    <a:lstStyle/>
                    <a:p>
                      <a:pPr marL="31750">
                        <a:lnSpc>
                          <a:spcPts val="1789"/>
                        </a:lnSpc>
                        <a:tabLst>
                          <a:tab pos="320675" algn="l"/>
                        </a:tabLst>
                      </a:pPr>
                      <a:r>
                        <a:rPr sz="2100" spc="-55" dirty="0">
                          <a:solidFill>
                            <a:srgbClr val="616161"/>
                          </a:solidFill>
                          <a:latin typeface="Microsoft Sans Serif"/>
                          <a:cs typeface="Microsoft Sans Serif"/>
                        </a:rPr>
                        <a:t>-	</a:t>
                      </a:r>
                      <a:r>
                        <a:rPr sz="2100" spc="-35" dirty="0">
                          <a:solidFill>
                            <a:srgbClr val="274E13"/>
                          </a:solidFill>
                          <a:latin typeface="Microsoft Sans Serif"/>
                          <a:cs typeface="Microsoft Sans Serif"/>
                        </a:rPr>
                        <a:t>ssh-2.xx</a:t>
                      </a:r>
                      <a:endParaRPr sz="2100">
                        <a:latin typeface="Microsoft Sans Serif"/>
                        <a:cs typeface="Microsoft Sans Serif"/>
                      </a:endParaRPr>
                    </a:p>
                  </a:txBody>
                  <a:tcPr marL="0" marR="0" marT="0" marB="0"/>
                </a:tc>
                <a:tc>
                  <a:txBody>
                    <a:bodyPr/>
                    <a:lstStyle/>
                    <a:p>
                      <a:pPr marL="93980">
                        <a:lnSpc>
                          <a:spcPts val="1789"/>
                        </a:lnSpc>
                      </a:pPr>
                      <a:r>
                        <a:rPr sz="2100" dirty="0">
                          <a:solidFill>
                            <a:srgbClr val="274E13"/>
                          </a:solidFill>
                          <a:latin typeface="Microsoft Sans Serif"/>
                          <a:cs typeface="Microsoft Sans Serif"/>
                        </a:rPr>
                        <a:t>→</a:t>
                      </a:r>
                      <a:endParaRPr sz="2100">
                        <a:latin typeface="Microsoft Sans Serif"/>
                        <a:cs typeface="Microsoft Sans Serif"/>
                      </a:endParaRPr>
                    </a:p>
                  </a:txBody>
                  <a:tcPr marL="0" marR="0" marT="0" marB="0"/>
                </a:tc>
                <a:tc>
                  <a:txBody>
                    <a:bodyPr/>
                    <a:lstStyle/>
                    <a:p>
                      <a:pPr marL="168910">
                        <a:lnSpc>
                          <a:spcPts val="1789"/>
                        </a:lnSpc>
                      </a:pPr>
                      <a:r>
                        <a:rPr sz="2100" spc="-25" dirty="0">
                          <a:solidFill>
                            <a:srgbClr val="274E13"/>
                          </a:solidFill>
                          <a:latin typeface="Microsoft Sans Serif"/>
                          <a:cs typeface="Microsoft Sans Serif"/>
                        </a:rPr>
                        <a:t>The </a:t>
                      </a:r>
                      <a:r>
                        <a:rPr sz="2100" spc="-10" dirty="0">
                          <a:solidFill>
                            <a:srgbClr val="274E13"/>
                          </a:solidFill>
                          <a:latin typeface="Microsoft Sans Serif"/>
                          <a:cs typeface="Microsoft Sans Serif"/>
                        </a:rPr>
                        <a:t>server</a:t>
                      </a:r>
                      <a:r>
                        <a:rPr sz="2100" spc="-20" dirty="0">
                          <a:solidFill>
                            <a:srgbClr val="274E13"/>
                          </a:solidFill>
                          <a:latin typeface="Microsoft Sans Serif"/>
                          <a:cs typeface="Microsoft Sans Serif"/>
                        </a:rPr>
                        <a:t> </a:t>
                      </a:r>
                      <a:r>
                        <a:rPr sz="2100" spc="-5" dirty="0">
                          <a:solidFill>
                            <a:srgbClr val="274E13"/>
                          </a:solidFill>
                          <a:latin typeface="Microsoft Sans Serif"/>
                          <a:cs typeface="Microsoft Sans Serif"/>
                        </a:rPr>
                        <a:t>supports</a:t>
                      </a:r>
                      <a:r>
                        <a:rPr sz="2100" spc="-25" dirty="0">
                          <a:solidFill>
                            <a:srgbClr val="274E13"/>
                          </a:solidFill>
                          <a:latin typeface="Microsoft Sans Serif"/>
                          <a:cs typeface="Microsoft Sans Serif"/>
                        </a:rPr>
                        <a:t> </a:t>
                      </a:r>
                      <a:r>
                        <a:rPr sz="2100" spc="-5" dirty="0">
                          <a:solidFill>
                            <a:srgbClr val="274E13"/>
                          </a:solidFill>
                          <a:latin typeface="Microsoft Sans Serif"/>
                          <a:cs typeface="Microsoft Sans Serif"/>
                        </a:rPr>
                        <a:t>only</a:t>
                      </a:r>
                      <a:r>
                        <a:rPr sz="2100" spc="-20" dirty="0">
                          <a:solidFill>
                            <a:srgbClr val="274E13"/>
                          </a:solidFill>
                          <a:latin typeface="Microsoft Sans Serif"/>
                          <a:cs typeface="Microsoft Sans Serif"/>
                        </a:rPr>
                        <a:t> </a:t>
                      </a:r>
                      <a:r>
                        <a:rPr sz="2100" spc="-60" dirty="0">
                          <a:solidFill>
                            <a:srgbClr val="274E13"/>
                          </a:solidFill>
                          <a:latin typeface="Microsoft Sans Serif"/>
                          <a:cs typeface="Microsoft Sans Serif"/>
                        </a:rPr>
                        <a:t>SSH2</a:t>
                      </a:r>
                      <a:endParaRPr sz="2100">
                        <a:latin typeface="Microsoft Sans Serif"/>
                        <a:cs typeface="Microsoft Sans Serif"/>
                      </a:endParaRPr>
                    </a:p>
                  </a:txBody>
                  <a:tcPr marL="0" marR="0" marT="0" marB="0"/>
                </a:tc>
                <a:extLst>
                  <a:ext uri="{0D108BD9-81ED-4DB2-BD59-A6C34878D82A}">
                    <a16:rowId xmlns:a16="http://schemas.microsoft.com/office/drawing/2014/main" val="10000"/>
                  </a:ext>
                </a:extLst>
              </a:tr>
              <a:tr h="643467">
                <a:tc>
                  <a:txBody>
                    <a:bodyPr/>
                    <a:lstStyle/>
                    <a:p>
                      <a:pPr marL="31750">
                        <a:lnSpc>
                          <a:spcPts val="1905"/>
                        </a:lnSpc>
                        <a:tabLst>
                          <a:tab pos="320675" algn="l"/>
                        </a:tabLst>
                      </a:pPr>
                      <a:r>
                        <a:rPr sz="2100" spc="-55" dirty="0">
                          <a:solidFill>
                            <a:srgbClr val="FF9900"/>
                          </a:solidFill>
                          <a:latin typeface="Microsoft Sans Serif"/>
                          <a:cs typeface="Microsoft Sans Serif"/>
                        </a:rPr>
                        <a:t>-	</a:t>
                      </a:r>
                      <a:r>
                        <a:rPr sz="2100" spc="-65" dirty="0">
                          <a:solidFill>
                            <a:srgbClr val="FF9900"/>
                          </a:solidFill>
                          <a:latin typeface="Microsoft Sans Serif"/>
                          <a:cs typeface="Microsoft Sans Serif"/>
                        </a:rPr>
                        <a:t>ssh-1.99</a:t>
                      </a:r>
                      <a:endParaRPr sz="2100">
                        <a:latin typeface="Microsoft Sans Serif"/>
                        <a:cs typeface="Microsoft Sans Serif"/>
                      </a:endParaRPr>
                    </a:p>
                  </a:txBody>
                  <a:tcPr marL="0" marR="0" marT="0" marB="0"/>
                </a:tc>
                <a:tc>
                  <a:txBody>
                    <a:bodyPr/>
                    <a:lstStyle/>
                    <a:p>
                      <a:pPr marL="93980">
                        <a:lnSpc>
                          <a:spcPts val="1905"/>
                        </a:lnSpc>
                      </a:pPr>
                      <a:r>
                        <a:rPr sz="2100" dirty="0">
                          <a:solidFill>
                            <a:srgbClr val="FF9900"/>
                          </a:solidFill>
                          <a:latin typeface="Microsoft Sans Serif"/>
                          <a:cs typeface="Microsoft Sans Serif"/>
                        </a:rPr>
                        <a:t>→</a:t>
                      </a:r>
                      <a:endParaRPr sz="2100">
                        <a:latin typeface="Microsoft Sans Serif"/>
                        <a:cs typeface="Microsoft Sans Serif"/>
                      </a:endParaRPr>
                    </a:p>
                  </a:txBody>
                  <a:tcPr marL="0" marR="0" marT="0" marB="0"/>
                </a:tc>
                <a:tc>
                  <a:txBody>
                    <a:bodyPr/>
                    <a:lstStyle/>
                    <a:p>
                      <a:pPr marL="168910">
                        <a:lnSpc>
                          <a:spcPts val="1905"/>
                        </a:lnSpc>
                      </a:pPr>
                      <a:r>
                        <a:rPr sz="2100" dirty="0">
                          <a:solidFill>
                            <a:srgbClr val="FF9900"/>
                          </a:solidFill>
                          <a:latin typeface="Microsoft Sans Serif"/>
                          <a:cs typeface="Microsoft Sans Serif"/>
                        </a:rPr>
                        <a:t>The</a:t>
                      </a:r>
                      <a:r>
                        <a:rPr sz="2100" spc="-15" dirty="0">
                          <a:solidFill>
                            <a:srgbClr val="FF9900"/>
                          </a:solidFill>
                          <a:latin typeface="Microsoft Sans Serif"/>
                          <a:cs typeface="Microsoft Sans Serif"/>
                        </a:rPr>
                        <a:t> </a:t>
                      </a:r>
                      <a:r>
                        <a:rPr sz="2100" dirty="0">
                          <a:solidFill>
                            <a:srgbClr val="FF9900"/>
                          </a:solidFill>
                          <a:latin typeface="Microsoft Sans Serif"/>
                          <a:cs typeface="Microsoft Sans Serif"/>
                        </a:rPr>
                        <a:t>server</a:t>
                      </a:r>
                      <a:r>
                        <a:rPr sz="2100" spc="-15" dirty="0">
                          <a:solidFill>
                            <a:srgbClr val="FF9900"/>
                          </a:solidFill>
                          <a:latin typeface="Microsoft Sans Serif"/>
                          <a:cs typeface="Microsoft Sans Serif"/>
                        </a:rPr>
                        <a:t> </a:t>
                      </a:r>
                      <a:r>
                        <a:rPr sz="2100" dirty="0">
                          <a:solidFill>
                            <a:srgbClr val="FF9900"/>
                          </a:solidFill>
                          <a:latin typeface="Microsoft Sans Serif"/>
                          <a:cs typeface="Microsoft Sans Serif"/>
                        </a:rPr>
                        <a:t>supports</a:t>
                      </a:r>
                      <a:r>
                        <a:rPr sz="2100" spc="-15" dirty="0">
                          <a:solidFill>
                            <a:srgbClr val="FF9900"/>
                          </a:solidFill>
                          <a:latin typeface="Microsoft Sans Serif"/>
                          <a:cs typeface="Microsoft Sans Serif"/>
                        </a:rPr>
                        <a:t> </a:t>
                      </a:r>
                      <a:r>
                        <a:rPr sz="2100" dirty="0">
                          <a:solidFill>
                            <a:srgbClr val="FF9900"/>
                          </a:solidFill>
                          <a:latin typeface="Microsoft Sans Serif"/>
                          <a:cs typeface="Microsoft Sans Serif"/>
                        </a:rPr>
                        <a:t>SSH1</a:t>
                      </a:r>
                      <a:r>
                        <a:rPr sz="2100" spc="-15" dirty="0">
                          <a:solidFill>
                            <a:srgbClr val="FF9900"/>
                          </a:solidFill>
                          <a:latin typeface="Microsoft Sans Serif"/>
                          <a:cs typeface="Microsoft Sans Serif"/>
                        </a:rPr>
                        <a:t> </a:t>
                      </a:r>
                      <a:r>
                        <a:rPr sz="2100" dirty="0">
                          <a:solidFill>
                            <a:srgbClr val="FF9900"/>
                          </a:solidFill>
                          <a:latin typeface="Microsoft Sans Serif"/>
                          <a:cs typeface="Microsoft Sans Serif"/>
                        </a:rPr>
                        <a:t>and</a:t>
                      </a:r>
                      <a:r>
                        <a:rPr sz="2100" spc="-15" dirty="0">
                          <a:solidFill>
                            <a:srgbClr val="FF9900"/>
                          </a:solidFill>
                          <a:latin typeface="Microsoft Sans Serif"/>
                          <a:cs typeface="Microsoft Sans Serif"/>
                        </a:rPr>
                        <a:t> </a:t>
                      </a:r>
                      <a:r>
                        <a:rPr sz="2100" dirty="0">
                          <a:solidFill>
                            <a:srgbClr val="FF9900"/>
                          </a:solidFill>
                          <a:latin typeface="Microsoft Sans Serif"/>
                          <a:cs typeface="Microsoft Sans Serif"/>
                        </a:rPr>
                        <a:t>SSH2</a:t>
                      </a:r>
                      <a:endParaRPr sz="2100">
                        <a:latin typeface="Microsoft Sans Serif"/>
                        <a:cs typeface="Microsoft Sans Serif"/>
                      </a:endParaRPr>
                    </a:p>
                  </a:txBody>
                  <a:tcPr marL="0" marR="0" marT="0" marB="0"/>
                </a:tc>
                <a:extLst>
                  <a:ext uri="{0D108BD9-81ED-4DB2-BD59-A6C34878D82A}">
                    <a16:rowId xmlns:a16="http://schemas.microsoft.com/office/drawing/2014/main" val="10001"/>
                  </a:ext>
                </a:extLst>
              </a:tr>
              <a:tr h="349148">
                <a:tc>
                  <a:txBody>
                    <a:bodyPr/>
                    <a:lstStyle/>
                    <a:p>
                      <a:pPr marL="31750">
                        <a:lnSpc>
                          <a:spcPts val="1905"/>
                        </a:lnSpc>
                        <a:tabLst>
                          <a:tab pos="320675" algn="l"/>
                        </a:tabLst>
                      </a:pPr>
                      <a:r>
                        <a:rPr sz="2100" spc="-55" dirty="0">
                          <a:solidFill>
                            <a:srgbClr val="FF0000"/>
                          </a:solidFill>
                          <a:latin typeface="Microsoft Sans Serif"/>
                          <a:cs typeface="Microsoft Sans Serif"/>
                        </a:rPr>
                        <a:t>-	</a:t>
                      </a:r>
                      <a:r>
                        <a:rPr sz="2100" spc="-114" dirty="0">
                          <a:solidFill>
                            <a:srgbClr val="FF0000"/>
                          </a:solidFill>
                          <a:latin typeface="Microsoft Sans Serif"/>
                          <a:cs typeface="Microsoft Sans Serif"/>
                        </a:rPr>
                        <a:t>ssh-1.51</a:t>
                      </a:r>
                      <a:endParaRPr sz="2100">
                        <a:latin typeface="Microsoft Sans Serif"/>
                        <a:cs typeface="Microsoft Sans Serif"/>
                      </a:endParaRPr>
                    </a:p>
                  </a:txBody>
                  <a:tcPr marL="0" marR="0" marT="0" marB="0"/>
                </a:tc>
                <a:tc>
                  <a:txBody>
                    <a:bodyPr/>
                    <a:lstStyle/>
                    <a:p>
                      <a:pPr marL="93980">
                        <a:lnSpc>
                          <a:spcPts val="1905"/>
                        </a:lnSpc>
                      </a:pPr>
                      <a:r>
                        <a:rPr sz="2100" dirty="0">
                          <a:solidFill>
                            <a:srgbClr val="FF0000"/>
                          </a:solidFill>
                          <a:latin typeface="Microsoft Sans Serif"/>
                          <a:cs typeface="Microsoft Sans Serif"/>
                        </a:rPr>
                        <a:t>→</a:t>
                      </a:r>
                      <a:endParaRPr sz="2100">
                        <a:latin typeface="Microsoft Sans Serif"/>
                        <a:cs typeface="Microsoft Sans Serif"/>
                      </a:endParaRPr>
                    </a:p>
                  </a:txBody>
                  <a:tcPr marL="0" marR="0" marT="0" marB="0"/>
                </a:tc>
                <a:tc>
                  <a:txBody>
                    <a:bodyPr/>
                    <a:lstStyle/>
                    <a:p>
                      <a:pPr marL="168910">
                        <a:lnSpc>
                          <a:spcPts val="1905"/>
                        </a:lnSpc>
                      </a:pPr>
                      <a:r>
                        <a:rPr sz="2100" spc="-25" dirty="0">
                          <a:solidFill>
                            <a:srgbClr val="FF0000"/>
                          </a:solidFill>
                          <a:latin typeface="Microsoft Sans Serif"/>
                          <a:cs typeface="Microsoft Sans Serif"/>
                        </a:rPr>
                        <a:t>The </a:t>
                      </a:r>
                      <a:r>
                        <a:rPr sz="2100" spc="-10" dirty="0">
                          <a:solidFill>
                            <a:srgbClr val="FF0000"/>
                          </a:solidFill>
                          <a:latin typeface="Microsoft Sans Serif"/>
                          <a:cs typeface="Microsoft Sans Serif"/>
                        </a:rPr>
                        <a:t>server</a:t>
                      </a:r>
                      <a:r>
                        <a:rPr sz="2100" spc="-20" dirty="0">
                          <a:solidFill>
                            <a:srgbClr val="FF0000"/>
                          </a:solidFill>
                          <a:latin typeface="Microsoft Sans Serif"/>
                          <a:cs typeface="Microsoft Sans Serif"/>
                        </a:rPr>
                        <a:t> </a:t>
                      </a:r>
                      <a:r>
                        <a:rPr sz="2100" spc="-5" dirty="0">
                          <a:solidFill>
                            <a:srgbClr val="FF0000"/>
                          </a:solidFill>
                          <a:latin typeface="Microsoft Sans Serif"/>
                          <a:cs typeface="Microsoft Sans Serif"/>
                        </a:rPr>
                        <a:t>supports</a:t>
                      </a:r>
                      <a:r>
                        <a:rPr sz="2100" spc="-25" dirty="0">
                          <a:solidFill>
                            <a:srgbClr val="FF0000"/>
                          </a:solidFill>
                          <a:latin typeface="Microsoft Sans Serif"/>
                          <a:cs typeface="Microsoft Sans Serif"/>
                        </a:rPr>
                        <a:t> </a:t>
                      </a:r>
                      <a:r>
                        <a:rPr sz="2100" spc="-5" dirty="0">
                          <a:solidFill>
                            <a:srgbClr val="FF0000"/>
                          </a:solidFill>
                          <a:latin typeface="Microsoft Sans Serif"/>
                          <a:cs typeface="Microsoft Sans Serif"/>
                        </a:rPr>
                        <a:t>only</a:t>
                      </a:r>
                      <a:r>
                        <a:rPr sz="2100" spc="-20" dirty="0">
                          <a:solidFill>
                            <a:srgbClr val="FF0000"/>
                          </a:solidFill>
                          <a:latin typeface="Microsoft Sans Serif"/>
                          <a:cs typeface="Microsoft Sans Serif"/>
                        </a:rPr>
                        <a:t> </a:t>
                      </a:r>
                      <a:r>
                        <a:rPr sz="2100" spc="-160" dirty="0">
                          <a:solidFill>
                            <a:srgbClr val="FF0000"/>
                          </a:solidFill>
                          <a:latin typeface="Microsoft Sans Serif"/>
                          <a:cs typeface="Microsoft Sans Serif"/>
                        </a:rPr>
                        <a:t>SSH1</a:t>
                      </a:r>
                      <a:endParaRPr sz="2100">
                        <a:latin typeface="Microsoft Sans Serif"/>
                        <a:cs typeface="Microsoft Sans Serif"/>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26077"/>
            <a:ext cx="6439162" cy="694207"/>
          </a:xfrm>
          <a:prstGeom prst="rect">
            <a:avLst/>
          </a:prstGeom>
        </p:spPr>
        <p:txBody>
          <a:bodyPr vert="horz" wrap="square" lIns="0" tIns="16933" rIns="0" bIns="0" rtlCol="0" anchor="ctr">
            <a:spAutoFit/>
          </a:bodyPr>
          <a:lstStyle/>
          <a:p>
            <a:pPr marL="16933">
              <a:lnSpc>
                <a:spcPct val="100000"/>
              </a:lnSpc>
              <a:spcBef>
                <a:spcPts val="133"/>
              </a:spcBef>
              <a:tabLst>
                <a:tab pos="3971614" algn="l"/>
              </a:tabLst>
            </a:pPr>
            <a:r>
              <a:rPr spc="-220" dirty="0">
                <a:solidFill>
                  <a:srgbClr val="434343"/>
                </a:solidFill>
              </a:rPr>
              <a:t>SSH</a:t>
            </a:r>
            <a:r>
              <a:rPr spc="-33" dirty="0">
                <a:solidFill>
                  <a:srgbClr val="434343"/>
                </a:solidFill>
              </a:rPr>
              <a:t> </a:t>
            </a:r>
            <a:r>
              <a:rPr dirty="0">
                <a:solidFill>
                  <a:srgbClr val="434343"/>
                </a:solidFill>
              </a:rPr>
              <a:t>Downgrade</a:t>
            </a:r>
            <a:r>
              <a:rPr spc="-33" dirty="0">
                <a:solidFill>
                  <a:srgbClr val="434343"/>
                </a:solidFill>
              </a:rPr>
              <a:t> </a:t>
            </a:r>
            <a:r>
              <a:rPr spc="-127" dirty="0">
                <a:solidFill>
                  <a:srgbClr val="434343"/>
                </a:solidFill>
              </a:rPr>
              <a:t>-</a:t>
            </a:r>
            <a:r>
              <a:rPr dirty="0">
                <a:solidFill>
                  <a:srgbClr val="434343"/>
                </a:solidFill>
              </a:rPr>
              <a:t>	</a:t>
            </a:r>
            <a:r>
              <a:rPr spc="-80" dirty="0">
                <a:solidFill>
                  <a:srgbClr val="434343"/>
                </a:solidFill>
              </a:rPr>
              <a:t>Exampl</a:t>
            </a:r>
            <a:r>
              <a:rPr lang="en-US" spc="-80" dirty="0">
                <a:solidFill>
                  <a:srgbClr val="434343"/>
                </a:solidFill>
              </a:rPr>
              <a:t>e</a:t>
            </a:r>
            <a:endParaRPr spc="-80" dirty="0">
              <a:solidFill>
                <a:srgbClr val="434343"/>
              </a:solidFill>
            </a:endParaRPr>
          </a:p>
        </p:txBody>
      </p:sp>
      <p:sp>
        <p:nvSpPr>
          <p:cNvPr id="3" name="object 3"/>
          <p:cNvSpPr txBox="1"/>
          <p:nvPr/>
        </p:nvSpPr>
        <p:spPr>
          <a:xfrm>
            <a:off x="1682861" y="1647218"/>
            <a:ext cx="7986607" cy="4486912"/>
          </a:xfrm>
          <a:prstGeom prst="rect">
            <a:avLst/>
          </a:prstGeom>
        </p:spPr>
        <p:txBody>
          <a:bodyPr vert="horz" wrap="square" lIns="0" tIns="60113" rIns="0" bIns="0" rtlCol="0">
            <a:spAutoFit/>
          </a:bodyPr>
          <a:lstStyle/>
          <a:p>
            <a:pPr marL="16933">
              <a:spcBef>
                <a:spcPts val="473"/>
              </a:spcBef>
            </a:pPr>
            <a:r>
              <a:rPr sz="2133" spc="-53" dirty="0">
                <a:solidFill>
                  <a:srgbClr val="434343"/>
                </a:solidFill>
                <a:latin typeface="Microsoft Sans Serif"/>
                <a:cs typeface="Microsoft Sans Serif"/>
              </a:rPr>
              <a:t>In</a:t>
            </a:r>
            <a:r>
              <a:rPr lang="en-IN" sz="2133" spc="-47" dirty="0">
                <a:solidFill>
                  <a:srgbClr val="434343"/>
                </a:solidFill>
                <a:latin typeface="Microsoft Sans Serif"/>
                <a:cs typeface="Microsoft Sans Serif"/>
              </a:rPr>
              <a:t> </a:t>
            </a:r>
            <a:r>
              <a:rPr sz="2133" spc="-20" dirty="0">
                <a:solidFill>
                  <a:srgbClr val="434343"/>
                </a:solidFill>
                <a:latin typeface="Microsoft Sans Serif"/>
                <a:cs typeface="Microsoft Sans Serif"/>
              </a:rPr>
              <a:t>this</a:t>
            </a:r>
            <a:r>
              <a:rPr sz="2133" spc="-40" dirty="0">
                <a:solidFill>
                  <a:srgbClr val="434343"/>
                </a:solidFill>
                <a:latin typeface="Microsoft Sans Serif"/>
                <a:cs typeface="Microsoft Sans Serif"/>
              </a:rPr>
              <a:t> </a:t>
            </a:r>
            <a:r>
              <a:rPr sz="2133" spc="-27" dirty="0">
                <a:solidFill>
                  <a:srgbClr val="434343"/>
                </a:solidFill>
                <a:latin typeface="Microsoft Sans Serif"/>
                <a:cs typeface="Microsoft Sans Serif"/>
              </a:rPr>
              <a:t>example:</a:t>
            </a:r>
            <a:endParaRPr sz="2133" dirty="0">
              <a:latin typeface="Microsoft Sans Serif"/>
              <a:cs typeface="Microsoft Sans Serif"/>
            </a:endParaRPr>
          </a:p>
          <a:p>
            <a:pPr marL="695943" indent="-456342">
              <a:spcBef>
                <a:spcPts val="339"/>
              </a:spcBef>
              <a:buChar char="-"/>
              <a:tabLst>
                <a:tab pos="695943" algn="l"/>
                <a:tab pos="696789" algn="l"/>
              </a:tabLst>
            </a:pPr>
            <a:r>
              <a:rPr sz="2133" spc="-7" dirty="0">
                <a:solidFill>
                  <a:srgbClr val="434343"/>
                </a:solidFill>
                <a:latin typeface="Microsoft Sans Serif"/>
                <a:cs typeface="Microsoft Sans Serif"/>
              </a:rPr>
              <a:t>Alice</a:t>
            </a:r>
            <a:r>
              <a:rPr sz="2133" spc="-20" dirty="0">
                <a:solidFill>
                  <a:srgbClr val="434343"/>
                </a:solidFill>
                <a:latin typeface="Microsoft Sans Serif"/>
                <a:cs typeface="Microsoft Sans Serif"/>
              </a:rPr>
              <a:t> </a:t>
            </a:r>
            <a:r>
              <a:rPr sz="2133" spc="-47" dirty="0">
                <a:solidFill>
                  <a:srgbClr val="434343"/>
                </a:solidFill>
                <a:latin typeface="Microsoft Sans Serif"/>
                <a:cs typeface="Microsoft Sans Serif"/>
              </a:rPr>
              <a:t>is</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b="1" spc="-140" dirty="0">
                <a:solidFill>
                  <a:srgbClr val="434343"/>
                </a:solidFill>
                <a:latin typeface="Arial"/>
                <a:cs typeface="Arial"/>
              </a:rPr>
              <a:t>ssh</a:t>
            </a:r>
            <a:r>
              <a:rPr sz="2133" b="1" spc="-47" dirty="0">
                <a:solidFill>
                  <a:srgbClr val="434343"/>
                </a:solidFill>
                <a:latin typeface="Arial"/>
                <a:cs typeface="Arial"/>
              </a:rPr>
              <a:t> </a:t>
            </a:r>
            <a:r>
              <a:rPr sz="2133" b="1" spc="-67" dirty="0">
                <a:solidFill>
                  <a:srgbClr val="434343"/>
                </a:solidFill>
                <a:latin typeface="Arial"/>
                <a:cs typeface="Arial"/>
              </a:rPr>
              <a:t>server</a:t>
            </a:r>
            <a:endParaRPr sz="2133" dirty="0">
              <a:latin typeface="Arial"/>
              <a:cs typeface="Arial"/>
            </a:endParaRPr>
          </a:p>
          <a:p>
            <a:pPr marL="695943" indent="-456342">
              <a:spcBef>
                <a:spcPts val="339"/>
              </a:spcBef>
              <a:buChar char="-"/>
              <a:tabLst>
                <a:tab pos="695943" algn="l"/>
                <a:tab pos="696789" algn="l"/>
              </a:tabLst>
            </a:pPr>
            <a:r>
              <a:rPr sz="2133" spc="-7" dirty="0">
                <a:solidFill>
                  <a:srgbClr val="434343"/>
                </a:solidFill>
                <a:latin typeface="Microsoft Sans Serif"/>
                <a:cs typeface="Microsoft Sans Serif"/>
              </a:rPr>
              <a:t>Bob</a:t>
            </a:r>
            <a:r>
              <a:rPr sz="2133" spc="-20" dirty="0">
                <a:solidFill>
                  <a:srgbClr val="434343"/>
                </a:solidFill>
                <a:latin typeface="Microsoft Sans Serif"/>
                <a:cs typeface="Microsoft Sans Serif"/>
              </a:rPr>
              <a:t> </a:t>
            </a:r>
            <a:r>
              <a:rPr sz="2133" spc="-47" dirty="0">
                <a:solidFill>
                  <a:srgbClr val="434343"/>
                </a:solidFill>
                <a:latin typeface="Microsoft Sans Serif"/>
                <a:cs typeface="Microsoft Sans Serif"/>
              </a:rPr>
              <a:t>is</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b="1" spc="-140" dirty="0">
                <a:solidFill>
                  <a:srgbClr val="434343"/>
                </a:solidFill>
                <a:latin typeface="Arial"/>
                <a:cs typeface="Arial"/>
              </a:rPr>
              <a:t>ssh</a:t>
            </a:r>
            <a:r>
              <a:rPr sz="2133" b="1" spc="-47" dirty="0">
                <a:solidFill>
                  <a:srgbClr val="434343"/>
                </a:solidFill>
                <a:latin typeface="Arial"/>
                <a:cs typeface="Arial"/>
              </a:rPr>
              <a:t> </a:t>
            </a:r>
            <a:r>
              <a:rPr sz="2133" b="1" spc="-53" dirty="0">
                <a:solidFill>
                  <a:srgbClr val="434343"/>
                </a:solidFill>
                <a:latin typeface="Arial"/>
                <a:cs typeface="Arial"/>
              </a:rPr>
              <a:t>client</a:t>
            </a:r>
            <a:r>
              <a:rPr sz="2133" b="1" spc="-47" dirty="0">
                <a:solidFill>
                  <a:srgbClr val="434343"/>
                </a:solidFill>
                <a:latin typeface="Arial"/>
                <a:cs typeface="Arial"/>
              </a:rPr>
              <a:t> </a:t>
            </a:r>
            <a:r>
              <a:rPr sz="2133" spc="-47" dirty="0">
                <a:solidFill>
                  <a:srgbClr val="434343"/>
                </a:solidFill>
                <a:latin typeface="Microsoft Sans Serif"/>
                <a:cs typeface="Microsoft Sans Serif"/>
              </a:rPr>
              <a:t>(putty)</a:t>
            </a:r>
            <a:endParaRPr sz="2133" dirty="0">
              <a:latin typeface="Microsoft Sans Serif"/>
              <a:cs typeface="Microsoft Sans Serif"/>
            </a:endParaRPr>
          </a:p>
          <a:p>
            <a:pPr>
              <a:spcBef>
                <a:spcPts val="67"/>
              </a:spcBef>
              <a:buClr>
                <a:srgbClr val="434343"/>
              </a:buClr>
              <a:buFont typeface="Microsoft Sans Serif"/>
              <a:buChar char="-"/>
            </a:pPr>
            <a:endParaRPr sz="2800" dirty="0">
              <a:latin typeface="Microsoft Sans Serif"/>
              <a:cs typeface="Microsoft Sans Serif"/>
            </a:endParaRPr>
          </a:p>
          <a:p>
            <a:pPr marL="16933"/>
            <a:r>
              <a:rPr sz="2133" spc="-53" dirty="0">
                <a:solidFill>
                  <a:srgbClr val="434343"/>
                </a:solidFill>
                <a:latin typeface="Microsoft Sans Serif"/>
                <a:cs typeface="Microsoft Sans Serif"/>
              </a:rPr>
              <a:t>In</a:t>
            </a:r>
            <a:r>
              <a:rPr sz="2133" spc="-47" dirty="0">
                <a:solidFill>
                  <a:srgbClr val="434343"/>
                </a:solidFill>
                <a:latin typeface="Microsoft Sans Serif"/>
                <a:cs typeface="Microsoft Sans Serif"/>
              </a:rPr>
              <a:t> </a:t>
            </a:r>
            <a:r>
              <a:rPr sz="2133" spc="-13" dirty="0">
                <a:solidFill>
                  <a:srgbClr val="434343"/>
                </a:solidFill>
                <a:latin typeface="Microsoft Sans Serif"/>
                <a:cs typeface="Microsoft Sans Serif"/>
              </a:rPr>
              <a:t>Alice’s</a:t>
            </a:r>
            <a:r>
              <a:rPr sz="2133" spc="-47" dirty="0">
                <a:solidFill>
                  <a:srgbClr val="434343"/>
                </a:solidFill>
                <a:latin typeface="Microsoft Sans Serif"/>
                <a:cs typeface="Microsoft Sans Serif"/>
              </a:rPr>
              <a:t> </a:t>
            </a:r>
            <a:r>
              <a:rPr sz="2133" spc="-33" dirty="0">
                <a:solidFill>
                  <a:srgbClr val="434343"/>
                </a:solidFill>
                <a:latin typeface="Microsoft Sans Serif"/>
                <a:cs typeface="Microsoft Sans Serif"/>
              </a:rPr>
              <a:t>machine:</a:t>
            </a:r>
            <a:endParaRPr sz="2133" dirty="0">
              <a:latin typeface="Microsoft Sans Serif"/>
              <a:cs typeface="Microsoft Sans Serif"/>
            </a:endParaRPr>
          </a:p>
          <a:p>
            <a:pPr marL="626518" indent="-386070">
              <a:spcBef>
                <a:spcPts val="339"/>
              </a:spcBef>
              <a:buChar char="-"/>
              <a:tabLst>
                <a:tab pos="625671" algn="l"/>
                <a:tab pos="626518" algn="l"/>
              </a:tabLst>
            </a:pPr>
            <a:r>
              <a:rPr sz="2133" dirty="0">
                <a:solidFill>
                  <a:srgbClr val="434343"/>
                </a:solidFill>
                <a:latin typeface="Microsoft Sans Serif"/>
                <a:cs typeface="Microsoft Sans Serif"/>
              </a:rPr>
              <a:t>Open</a:t>
            </a:r>
            <a:r>
              <a:rPr sz="2133" spc="-73" dirty="0">
                <a:solidFill>
                  <a:srgbClr val="434343"/>
                </a:solidFill>
                <a:latin typeface="Microsoft Sans Serif"/>
                <a:cs typeface="Microsoft Sans Serif"/>
              </a:rPr>
              <a:t> </a:t>
            </a:r>
            <a:r>
              <a:rPr sz="2133" spc="-13" dirty="0">
                <a:solidFill>
                  <a:srgbClr val="434343"/>
                </a:solidFill>
                <a:latin typeface="Microsoft Sans Serif"/>
                <a:cs typeface="Microsoft Sans Serif"/>
              </a:rPr>
              <a:t>terminal</a:t>
            </a:r>
            <a:endParaRPr sz="2133" dirty="0">
              <a:latin typeface="Microsoft Sans Serif"/>
              <a:cs typeface="Microsoft Sans Serif"/>
            </a:endParaRPr>
          </a:p>
          <a:p>
            <a:pPr marL="850032">
              <a:spcBef>
                <a:spcPts val="339"/>
              </a:spcBef>
              <a:tabLst>
                <a:tab pos="1235256" algn="l"/>
              </a:tabLst>
            </a:pPr>
            <a:r>
              <a:rPr sz="2133" spc="-73" dirty="0">
                <a:solidFill>
                  <a:srgbClr val="434343"/>
                </a:solidFill>
                <a:latin typeface="Microsoft Sans Serif"/>
                <a:cs typeface="Microsoft Sans Serif"/>
              </a:rPr>
              <a:t>-	</a:t>
            </a:r>
            <a:r>
              <a:rPr sz="2133" spc="-20" dirty="0">
                <a:solidFill>
                  <a:srgbClr val="434343"/>
                </a:solidFill>
                <a:latin typeface="Microsoft Sans Serif"/>
                <a:cs typeface="Microsoft Sans Serif"/>
              </a:rPr>
              <a:t>Type</a:t>
            </a:r>
            <a:r>
              <a:rPr sz="2133" spc="-47" dirty="0">
                <a:solidFill>
                  <a:srgbClr val="434343"/>
                </a:solidFill>
                <a:latin typeface="Microsoft Sans Serif"/>
                <a:cs typeface="Microsoft Sans Serif"/>
              </a:rPr>
              <a:t> </a:t>
            </a:r>
            <a:r>
              <a:rPr sz="2133" b="1" spc="-20" dirty="0">
                <a:solidFill>
                  <a:srgbClr val="434343"/>
                </a:solidFill>
                <a:latin typeface="Arial"/>
                <a:cs typeface="Arial"/>
              </a:rPr>
              <a:t>telnet</a:t>
            </a:r>
            <a:r>
              <a:rPr sz="2133" b="1" spc="-67" dirty="0">
                <a:solidFill>
                  <a:srgbClr val="434343"/>
                </a:solidFill>
                <a:latin typeface="Arial"/>
                <a:cs typeface="Arial"/>
              </a:rPr>
              <a:t> </a:t>
            </a:r>
            <a:r>
              <a:rPr sz="2133" b="1" spc="-13" dirty="0">
                <a:solidFill>
                  <a:srgbClr val="434343"/>
                </a:solidFill>
                <a:latin typeface="Arial"/>
                <a:cs typeface="Arial"/>
              </a:rPr>
              <a:t>192.168.56.7</a:t>
            </a:r>
            <a:r>
              <a:rPr sz="2133" b="1" spc="-67" dirty="0">
                <a:solidFill>
                  <a:srgbClr val="434343"/>
                </a:solidFill>
                <a:latin typeface="Arial"/>
                <a:cs typeface="Arial"/>
              </a:rPr>
              <a:t> </a:t>
            </a:r>
            <a:r>
              <a:rPr sz="2133" b="1" spc="93" dirty="0">
                <a:solidFill>
                  <a:srgbClr val="434343"/>
                </a:solidFill>
                <a:latin typeface="Arial"/>
                <a:cs typeface="Arial"/>
              </a:rPr>
              <a:t>22</a:t>
            </a:r>
            <a:endParaRPr sz="2133" dirty="0">
              <a:latin typeface="Arial"/>
              <a:cs typeface="Arial"/>
            </a:endParaRPr>
          </a:p>
          <a:p>
            <a:pPr marL="1236102" lvl="1" indent="-386070">
              <a:spcBef>
                <a:spcPts val="339"/>
              </a:spcBef>
              <a:buChar char="-"/>
              <a:tabLst>
                <a:tab pos="1235256" algn="l"/>
                <a:tab pos="1236102" algn="l"/>
              </a:tabLst>
            </a:pPr>
            <a:r>
              <a:rPr sz="2133" spc="-20" dirty="0">
                <a:solidFill>
                  <a:srgbClr val="434343"/>
                </a:solidFill>
                <a:latin typeface="Microsoft Sans Serif"/>
                <a:cs typeface="Microsoft Sans Serif"/>
              </a:rPr>
              <a:t>Check</a:t>
            </a:r>
            <a:r>
              <a:rPr sz="2133" spc="-33" dirty="0">
                <a:solidFill>
                  <a:srgbClr val="434343"/>
                </a:solidFill>
                <a:latin typeface="Microsoft Sans Serif"/>
                <a:cs typeface="Microsoft Sans Serif"/>
              </a:rPr>
              <a:t> </a:t>
            </a:r>
            <a:r>
              <a:rPr sz="2133" dirty="0">
                <a:solidFill>
                  <a:srgbClr val="434343"/>
                </a:solidFill>
                <a:latin typeface="Microsoft Sans Serif"/>
                <a:cs typeface="Microsoft Sans Serif"/>
              </a:rPr>
              <a:t>if</a:t>
            </a:r>
            <a:r>
              <a:rPr sz="2133" spc="-33" dirty="0">
                <a:solidFill>
                  <a:srgbClr val="434343"/>
                </a:solidFill>
                <a:latin typeface="Microsoft Sans Serif"/>
                <a:cs typeface="Microsoft Sans Serif"/>
              </a:rPr>
              <a:t> </a:t>
            </a:r>
            <a:r>
              <a:rPr sz="2133" spc="-13" dirty="0">
                <a:solidFill>
                  <a:srgbClr val="434343"/>
                </a:solidFill>
                <a:latin typeface="Microsoft Sans Serif"/>
                <a:cs typeface="Microsoft Sans Serif"/>
              </a:rPr>
              <a:t>it’s</a:t>
            </a:r>
            <a:r>
              <a:rPr sz="2133" spc="-33" dirty="0">
                <a:solidFill>
                  <a:srgbClr val="434343"/>
                </a:solidFill>
                <a:latin typeface="Microsoft Sans Serif"/>
                <a:cs typeface="Microsoft Sans Serif"/>
              </a:rPr>
              <a:t> </a:t>
            </a:r>
            <a:r>
              <a:rPr sz="2133" spc="-7" dirty="0">
                <a:solidFill>
                  <a:srgbClr val="434343"/>
                </a:solidFill>
                <a:latin typeface="Microsoft Sans Serif"/>
                <a:cs typeface="Microsoft Sans Serif"/>
              </a:rPr>
              <a:t>running</a:t>
            </a:r>
            <a:endParaRPr sz="2133" dirty="0">
              <a:latin typeface="Microsoft Sans Serif"/>
              <a:cs typeface="Microsoft Sans Serif"/>
            </a:endParaRPr>
          </a:p>
          <a:p>
            <a:pPr marL="1236102" lvl="1" indent="-386070">
              <a:spcBef>
                <a:spcPts val="339"/>
              </a:spcBef>
              <a:buFont typeface="Microsoft Sans Serif"/>
              <a:buChar char="-"/>
              <a:tabLst>
                <a:tab pos="1235256" algn="l"/>
                <a:tab pos="1236102" algn="l"/>
              </a:tabLst>
            </a:pPr>
            <a:r>
              <a:rPr sz="2133" b="1" spc="-13" dirty="0">
                <a:solidFill>
                  <a:srgbClr val="434343"/>
                </a:solidFill>
                <a:latin typeface="Arial"/>
                <a:cs typeface="Arial"/>
              </a:rPr>
              <a:t>If</a:t>
            </a:r>
            <a:r>
              <a:rPr sz="2133" b="1" spc="-53" dirty="0">
                <a:solidFill>
                  <a:srgbClr val="434343"/>
                </a:solidFill>
                <a:latin typeface="Arial"/>
                <a:cs typeface="Arial"/>
              </a:rPr>
              <a:t> </a:t>
            </a:r>
            <a:r>
              <a:rPr sz="2133" b="1" spc="-67" dirty="0">
                <a:solidFill>
                  <a:srgbClr val="434343"/>
                </a:solidFill>
                <a:latin typeface="Arial"/>
                <a:cs typeface="Arial"/>
              </a:rPr>
              <a:t>it’s</a:t>
            </a:r>
            <a:r>
              <a:rPr sz="2133" b="1" spc="-47" dirty="0">
                <a:solidFill>
                  <a:srgbClr val="434343"/>
                </a:solidFill>
                <a:latin typeface="Arial"/>
                <a:cs typeface="Arial"/>
              </a:rPr>
              <a:t> not</a:t>
            </a:r>
            <a:r>
              <a:rPr sz="2133" b="1" spc="-53" dirty="0">
                <a:solidFill>
                  <a:srgbClr val="434343"/>
                </a:solidFill>
                <a:latin typeface="Arial"/>
                <a:cs typeface="Arial"/>
              </a:rPr>
              <a:t> </a:t>
            </a:r>
            <a:r>
              <a:rPr sz="2133" b="1" spc="-80" dirty="0">
                <a:solidFill>
                  <a:srgbClr val="434343"/>
                </a:solidFill>
                <a:latin typeface="Arial"/>
                <a:cs typeface="Arial"/>
              </a:rPr>
              <a:t>running:</a:t>
            </a:r>
            <a:r>
              <a:rPr sz="2133" b="1" spc="-47" dirty="0">
                <a:solidFill>
                  <a:srgbClr val="434343"/>
                </a:solidFill>
                <a:latin typeface="Arial"/>
                <a:cs typeface="Arial"/>
              </a:rPr>
              <a:t> </a:t>
            </a:r>
            <a:r>
              <a:rPr sz="2133" b="1" spc="-40" dirty="0">
                <a:solidFill>
                  <a:srgbClr val="434343"/>
                </a:solidFill>
                <a:latin typeface="Arial"/>
                <a:cs typeface="Arial"/>
              </a:rPr>
              <a:t>type</a:t>
            </a:r>
            <a:r>
              <a:rPr sz="2133" b="1" spc="-47" dirty="0">
                <a:solidFill>
                  <a:srgbClr val="434343"/>
                </a:solidFill>
                <a:latin typeface="Arial"/>
                <a:cs typeface="Arial"/>
              </a:rPr>
              <a:t> </a:t>
            </a:r>
            <a:r>
              <a:rPr sz="2133" b="1" spc="-33" dirty="0">
                <a:solidFill>
                  <a:srgbClr val="434343"/>
                </a:solidFill>
                <a:latin typeface="Arial"/>
                <a:cs typeface="Arial"/>
              </a:rPr>
              <a:t>/etc/init.d/ssh</a:t>
            </a:r>
            <a:r>
              <a:rPr sz="2133" b="1" spc="-53" dirty="0">
                <a:solidFill>
                  <a:srgbClr val="434343"/>
                </a:solidFill>
                <a:latin typeface="Arial"/>
                <a:cs typeface="Arial"/>
              </a:rPr>
              <a:t> </a:t>
            </a:r>
            <a:r>
              <a:rPr sz="2133" b="1" spc="-47" dirty="0">
                <a:solidFill>
                  <a:srgbClr val="434343"/>
                </a:solidFill>
                <a:latin typeface="Arial"/>
                <a:cs typeface="Arial"/>
              </a:rPr>
              <a:t>restart</a:t>
            </a:r>
            <a:endParaRPr sz="2133" dirty="0">
              <a:latin typeface="Arial"/>
              <a:cs typeface="Arial"/>
            </a:endParaRPr>
          </a:p>
          <a:p>
            <a:pPr lvl="1">
              <a:spcBef>
                <a:spcPts val="20"/>
              </a:spcBef>
              <a:buClr>
                <a:srgbClr val="434343"/>
              </a:buClr>
              <a:buFont typeface="Microsoft Sans Serif"/>
              <a:buChar char="-"/>
            </a:pPr>
            <a:endParaRPr sz="2800" dirty="0">
              <a:latin typeface="Arial"/>
              <a:cs typeface="Arial"/>
            </a:endParaRPr>
          </a:p>
          <a:p>
            <a:pPr marL="626518" indent="-386070">
              <a:buChar char="-"/>
              <a:tabLst>
                <a:tab pos="625671" algn="l"/>
                <a:tab pos="626518" algn="l"/>
              </a:tabLst>
            </a:pPr>
            <a:r>
              <a:rPr sz="2133" spc="-20" dirty="0">
                <a:solidFill>
                  <a:srgbClr val="434343"/>
                </a:solidFill>
                <a:latin typeface="Microsoft Sans Serif"/>
                <a:cs typeface="Microsoft Sans Serif"/>
              </a:rPr>
              <a:t>Let</a:t>
            </a:r>
            <a:r>
              <a:rPr sz="2133" spc="-27" dirty="0">
                <a:solidFill>
                  <a:srgbClr val="434343"/>
                </a:solidFill>
                <a:latin typeface="Microsoft Sans Serif"/>
                <a:cs typeface="Microsoft Sans Serif"/>
              </a:rPr>
              <a:t> </a:t>
            </a:r>
            <a:r>
              <a:rPr sz="2133" dirty="0">
                <a:solidFill>
                  <a:srgbClr val="434343"/>
                </a:solidFill>
                <a:latin typeface="Microsoft Sans Serif"/>
                <a:cs typeface="Microsoft Sans Serif"/>
              </a:rPr>
              <a:t>try</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20" dirty="0">
                <a:solidFill>
                  <a:srgbClr val="434343"/>
                </a:solidFill>
                <a:latin typeface="Microsoft Sans Serif"/>
                <a:cs typeface="Microsoft Sans Serif"/>
              </a:rPr>
              <a:t> </a:t>
            </a:r>
            <a:r>
              <a:rPr sz="2133" dirty="0">
                <a:solidFill>
                  <a:srgbClr val="434343"/>
                </a:solidFill>
                <a:latin typeface="Microsoft Sans Serif"/>
                <a:cs typeface="Microsoft Sans Serif"/>
              </a:rPr>
              <a:t>connect</a:t>
            </a:r>
            <a:r>
              <a:rPr sz="2133" spc="-27" dirty="0">
                <a:solidFill>
                  <a:srgbClr val="434343"/>
                </a:solidFill>
                <a:latin typeface="Microsoft Sans Serif"/>
                <a:cs typeface="Microsoft Sans Serif"/>
              </a:rPr>
              <a:t> </a:t>
            </a:r>
            <a:r>
              <a:rPr sz="2133" spc="13" dirty="0">
                <a:solidFill>
                  <a:srgbClr val="434343"/>
                </a:solidFill>
                <a:latin typeface="Microsoft Sans Serif"/>
                <a:cs typeface="Microsoft Sans Serif"/>
              </a:rPr>
              <a:t>it</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with</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putty</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from</a:t>
            </a:r>
            <a:r>
              <a:rPr sz="2133" spc="-27" dirty="0">
                <a:solidFill>
                  <a:srgbClr val="434343"/>
                </a:solidFill>
                <a:latin typeface="Microsoft Sans Serif"/>
                <a:cs typeface="Microsoft Sans Serif"/>
              </a:rPr>
              <a:t> </a:t>
            </a:r>
            <a:r>
              <a:rPr sz="2133" spc="-33" dirty="0">
                <a:solidFill>
                  <a:srgbClr val="434343"/>
                </a:solidFill>
                <a:latin typeface="Microsoft Sans Serif"/>
                <a:cs typeface="Microsoft Sans Serif"/>
              </a:rPr>
              <a:t>Bob.</a:t>
            </a:r>
            <a:endParaRPr sz="2133" dirty="0">
              <a:latin typeface="Microsoft Sans Serif"/>
              <a:cs typeface="Microsoft Sans Serif"/>
            </a:endParaRPr>
          </a:p>
          <a:p>
            <a:pPr marL="626518" indent="-386070">
              <a:spcBef>
                <a:spcPts val="339"/>
              </a:spcBef>
              <a:buChar char="-"/>
              <a:tabLst>
                <a:tab pos="625671" algn="l"/>
                <a:tab pos="626518" algn="l"/>
              </a:tabLst>
            </a:pPr>
            <a:r>
              <a:rPr sz="2133" spc="-20" dirty="0">
                <a:solidFill>
                  <a:srgbClr val="434343"/>
                </a:solidFill>
                <a:latin typeface="Microsoft Sans Serif"/>
                <a:cs typeface="Microsoft Sans Serif"/>
              </a:rPr>
              <a:t>Check</a:t>
            </a:r>
            <a:r>
              <a:rPr sz="2133" spc="-13" dirty="0">
                <a:solidFill>
                  <a:srgbClr val="434343"/>
                </a:solidFill>
                <a:latin typeface="Microsoft Sans Serif"/>
                <a:cs typeface="Microsoft Sans Serif"/>
              </a:rPr>
              <a:t> </a:t>
            </a:r>
            <a:r>
              <a:rPr sz="2133" spc="-33" dirty="0">
                <a:solidFill>
                  <a:srgbClr val="434343"/>
                </a:solidFill>
                <a:latin typeface="Microsoft Sans Serif"/>
                <a:cs typeface="Microsoft Sans Serif"/>
              </a:rPr>
              <a:t>Wireshark</a:t>
            </a:r>
            <a:r>
              <a:rPr sz="2133" spc="-13" dirty="0">
                <a:solidFill>
                  <a:srgbClr val="434343"/>
                </a:solidFill>
                <a:latin typeface="Microsoft Sans Serif"/>
                <a:cs typeface="Microsoft Sans Serif"/>
              </a:rPr>
              <a:t> </a:t>
            </a:r>
            <a:r>
              <a:rPr sz="2133" spc="7" dirty="0">
                <a:solidFill>
                  <a:srgbClr val="434343"/>
                </a:solidFill>
                <a:latin typeface="Microsoft Sans Serif"/>
                <a:cs typeface="Microsoft Sans Serif"/>
              </a:rPr>
              <a:t>with</a:t>
            </a:r>
            <a:r>
              <a:rPr sz="2133" spc="-20" dirty="0">
                <a:solidFill>
                  <a:srgbClr val="434343"/>
                </a:solidFill>
                <a:latin typeface="Microsoft Sans Serif"/>
                <a:cs typeface="Microsoft Sans Serif"/>
              </a:rPr>
              <a:t> </a:t>
            </a:r>
            <a:r>
              <a:rPr sz="2133" b="1" spc="-140" dirty="0">
                <a:solidFill>
                  <a:srgbClr val="434343"/>
                </a:solidFill>
                <a:latin typeface="Arial"/>
                <a:cs typeface="Arial"/>
              </a:rPr>
              <a:t>ssh</a:t>
            </a:r>
            <a:r>
              <a:rPr sz="2133" b="1" spc="-40" dirty="0">
                <a:solidFill>
                  <a:srgbClr val="434343"/>
                </a:solidFill>
                <a:latin typeface="Arial"/>
                <a:cs typeface="Arial"/>
              </a:rPr>
              <a:t> </a:t>
            </a:r>
            <a:r>
              <a:rPr sz="2133" b="1" spc="-33" dirty="0">
                <a:solidFill>
                  <a:srgbClr val="434343"/>
                </a:solidFill>
                <a:latin typeface="Arial"/>
                <a:cs typeface="Arial"/>
              </a:rPr>
              <a:t>filter</a:t>
            </a:r>
            <a:r>
              <a:rPr sz="2133" b="1" spc="-40" dirty="0">
                <a:solidFill>
                  <a:srgbClr val="434343"/>
                </a:solidFill>
                <a:latin typeface="Arial"/>
                <a:cs typeface="Arial"/>
              </a:rPr>
              <a:t> </a:t>
            </a:r>
            <a:r>
              <a:rPr sz="2133" spc="-13" dirty="0">
                <a:solidFill>
                  <a:srgbClr val="434343"/>
                </a:solidFill>
                <a:latin typeface="Microsoft Sans Serif"/>
                <a:cs typeface="Microsoft Sans Serif"/>
              </a:rPr>
              <a:t>and</a:t>
            </a:r>
            <a:r>
              <a:rPr sz="2133" spc="-7" dirty="0">
                <a:solidFill>
                  <a:srgbClr val="434343"/>
                </a:solidFill>
                <a:latin typeface="Microsoft Sans Serif"/>
                <a:cs typeface="Microsoft Sans Serif"/>
              </a:rPr>
              <a:t> </a:t>
            </a:r>
            <a:r>
              <a:rPr sz="2133" dirty="0">
                <a:solidFill>
                  <a:srgbClr val="434343"/>
                </a:solidFill>
                <a:latin typeface="Microsoft Sans Serif"/>
                <a:cs typeface="Microsoft Sans Serif"/>
              </a:rPr>
              <a:t>you</a:t>
            </a:r>
            <a:r>
              <a:rPr sz="2133" spc="-13" dirty="0">
                <a:solidFill>
                  <a:srgbClr val="434343"/>
                </a:solidFill>
                <a:latin typeface="Microsoft Sans Serif"/>
                <a:cs typeface="Microsoft Sans Serif"/>
              </a:rPr>
              <a:t> </a:t>
            </a:r>
            <a:r>
              <a:rPr sz="2133" spc="-33" dirty="0">
                <a:solidFill>
                  <a:srgbClr val="434343"/>
                </a:solidFill>
                <a:latin typeface="Microsoft Sans Serif"/>
                <a:cs typeface="Microsoft Sans Serif"/>
              </a:rPr>
              <a:t>can</a:t>
            </a:r>
            <a:r>
              <a:rPr sz="2133" spc="-13" dirty="0">
                <a:solidFill>
                  <a:srgbClr val="434343"/>
                </a:solidFill>
                <a:latin typeface="Microsoft Sans Serif"/>
                <a:cs typeface="Microsoft Sans Serif"/>
              </a:rPr>
              <a:t> </a:t>
            </a:r>
            <a:r>
              <a:rPr sz="2133" spc="-20" dirty="0">
                <a:solidFill>
                  <a:srgbClr val="434343"/>
                </a:solidFill>
                <a:latin typeface="Microsoft Sans Serif"/>
                <a:cs typeface="Microsoft Sans Serif"/>
              </a:rPr>
              <a:t>see</a:t>
            </a:r>
            <a:r>
              <a:rPr sz="2133" spc="-13" dirty="0">
                <a:solidFill>
                  <a:srgbClr val="434343"/>
                </a:solidFill>
                <a:latin typeface="Microsoft Sans Serif"/>
                <a:cs typeface="Microsoft Sans Serif"/>
              </a:rPr>
              <a:t> it’s version</a:t>
            </a:r>
            <a:r>
              <a:rPr sz="2133" spc="-7" dirty="0">
                <a:solidFill>
                  <a:srgbClr val="434343"/>
                </a:solidFill>
                <a:latin typeface="Microsoft Sans Serif"/>
                <a:cs typeface="Microsoft Sans Serif"/>
              </a:rPr>
              <a:t> </a:t>
            </a:r>
            <a:r>
              <a:rPr sz="2133" spc="-20" dirty="0">
                <a:solidFill>
                  <a:srgbClr val="434343"/>
                </a:solidFill>
                <a:latin typeface="Microsoft Sans Serif"/>
                <a:cs typeface="Microsoft Sans Serif"/>
              </a:rPr>
              <a:t>2!</a:t>
            </a:r>
            <a:endParaRPr sz="2133" dirty="0">
              <a:latin typeface="Microsoft Sans Serif"/>
              <a:cs typeface="Microsoft Sans Serif"/>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5562600" cy="1371315"/>
          </a:xfrm>
          <a:prstGeom prst="rect">
            <a:avLst/>
          </a:prstGeom>
        </p:spPr>
        <p:txBody>
          <a:bodyPr vert="horz" wrap="square" lIns="0" tIns="16933" rIns="0" bIns="0" rtlCol="0" anchor="ctr">
            <a:spAutoFit/>
          </a:bodyPr>
          <a:lstStyle/>
          <a:p>
            <a:pPr marL="16933">
              <a:lnSpc>
                <a:spcPct val="100000"/>
              </a:lnSpc>
              <a:spcBef>
                <a:spcPts val="133"/>
              </a:spcBef>
            </a:pPr>
            <a:r>
              <a:rPr spc="-220" dirty="0">
                <a:solidFill>
                  <a:srgbClr val="434343"/>
                </a:solidFill>
              </a:rPr>
              <a:t>SSH</a:t>
            </a:r>
            <a:r>
              <a:rPr spc="-33" dirty="0">
                <a:solidFill>
                  <a:srgbClr val="434343"/>
                </a:solidFill>
              </a:rPr>
              <a:t> </a:t>
            </a:r>
            <a:r>
              <a:rPr dirty="0">
                <a:solidFill>
                  <a:srgbClr val="434343"/>
                </a:solidFill>
              </a:rPr>
              <a:t>Downgrade</a:t>
            </a:r>
            <a:r>
              <a:rPr spc="-33" dirty="0">
                <a:solidFill>
                  <a:srgbClr val="434343"/>
                </a:solidFill>
              </a:rPr>
              <a:t> </a:t>
            </a:r>
            <a:r>
              <a:rPr spc="-127" dirty="0">
                <a:solidFill>
                  <a:srgbClr val="434343"/>
                </a:solidFill>
              </a:rPr>
              <a:t>-</a:t>
            </a:r>
            <a:r>
              <a:rPr spc="-33" dirty="0">
                <a:solidFill>
                  <a:srgbClr val="434343"/>
                </a:solidFill>
              </a:rPr>
              <a:t> </a:t>
            </a:r>
            <a:r>
              <a:rPr spc="-27" dirty="0">
                <a:solidFill>
                  <a:srgbClr val="434343"/>
                </a:solidFill>
              </a:rPr>
              <a:t>Solution</a:t>
            </a:r>
          </a:p>
        </p:txBody>
      </p:sp>
      <p:sp>
        <p:nvSpPr>
          <p:cNvPr id="3" name="object 3"/>
          <p:cNvSpPr txBox="1"/>
          <p:nvPr/>
        </p:nvSpPr>
        <p:spPr>
          <a:xfrm>
            <a:off x="512968" y="1788263"/>
            <a:ext cx="3113193" cy="345330"/>
          </a:xfrm>
          <a:prstGeom prst="rect">
            <a:avLst/>
          </a:prstGeom>
        </p:spPr>
        <p:txBody>
          <a:bodyPr vert="horz" wrap="square" lIns="0" tIns="16933" rIns="0" bIns="0" rtlCol="0">
            <a:spAutoFit/>
          </a:bodyPr>
          <a:lstStyle/>
          <a:p>
            <a:pPr marL="16933">
              <a:spcBef>
                <a:spcPts val="133"/>
              </a:spcBef>
            </a:pPr>
            <a:r>
              <a:rPr sz="2133" spc="-53" dirty="0">
                <a:solidFill>
                  <a:srgbClr val="434343"/>
                </a:solidFill>
                <a:latin typeface="Microsoft Sans Serif"/>
                <a:cs typeface="Microsoft Sans Serif"/>
              </a:rPr>
              <a:t>In</a:t>
            </a:r>
            <a:r>
              <a:rPr sz="2133" spc="-4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33" dirty="0">
                <a:solidFill>
                  <a:srgbClr val="434343"/>
                </a:solidFill>
                <a:latin typeface="Microsoft Sans Serif"/>
                <a:cs typeface="Microsoft Sans Serif"/>
              </a:rPr>
              <a:t> </a:t>
            </a:r>
            <a:r>
              <a:rPr sz="2133" b="1" spc="-53" dirty="0">
                <a:solidFill>
                  <a:srgbClr val="434343"/>
                </a:solidFill>
                <a:latin typeface="Arial"/>
                <a:cs typeface="Arial"/>
              </a:rPr>
              <a:t>attacker’s</a:t>
            </a:r>
            <a:r>
              <a:rPr sz="2133" b="1" spc="-60" dirty="0">
                <a:solidFill>
                  <a:srgbClr val="434343"/>
                </a:solidFill>
                <a:latin typeface="Arial"/>
                <a:cs typeface="Arial"/>
              </a:rPr>
              <a:t> </a:t>
            </a:r>
            <a:r>
              <a:rPr sz="2133" spc="-33" dirty="0">
                <a:solidFill>
                  <a:srgbClr val="434343"/>
                </a:solidFill>
                <a:latin typeface="Microsoft Sans Serif"/>
                <a:cs typeface="Microsoft Sans Serif"/>
              </a:rPr>
              <a:t>machine:</a:t>
            </a:r>
            <a:endParaRPr sz="2133">
              <a:latin typeface="Microsoft Sans Serif"/>
              <a:cs typeface="Microsoft Sans Serif"/>
            </a:endParaRPr>
          </a:p>
        </p:txBody>
      </p:sp>
      <p:sp>
        <p:nvSpPr>
          <p:cNvPr id="4" name="object 4"/>
          <p:cNvSpPr txBox="1"/>
          <p:nvPr/>
        </p:nvSpPr>
        <p:spPr>
          <a:xfrm>
            <a:off x="746686" y="2010597"/>
            <a:ext cx="3100493" cy="2209044"/>
          </a:xfrm>
          <a:prstGeom prst="rect">
            <a:avLst/>
          </a:prstGeom>
        </p:spPr>
        <p:txBody>
          <a:bodyPr vert="horz" wrap="square" lIns="0" tIns="164252" rIns="0" bIns="0" rtlCol="0">
            <a:spAutoFit/>
          </a:bodyPr>
          <a:lstStyle/>
          <a:p>
            <a:pPr marL="391997" indent="-375911">
              <a:spcBef>
                <a:spcPts val="1292"/>
              </a:spcBef>
              <a:buChar char="-"/>
              <a:tabLst>
                <a:tab pos="391997" algn="l"/>
                <a:tab pos="392844" algn="l"/>
              </a:tabLst>
            </a:pPr>
            <a:r>
              <a:rPr sz="1867" dirty="0">
                <a:solidFill>
                  <a:srgbClr val="434343"/>
                </a:solidFill>
                <a:latin typeface="Microsoft Sans Serif"/>
                <a:cs typeface="Microsoft Sans Serif"/>
              </a:rPr>
              <a:t>Open</a:t>
            </a:r>
            <a:r>
              <a:rPr sz="1867" spc="-60" dirty="0">
                <a:solidFill>
                  <a:srgbClr val="434343"/>
                </a:solidFill>
                <a:latin typeface="Microsoft Sans Serif"/>
                <a:cs typeface="Microsoft Sans Serif"/>
              </a:rPr>
              <a:t> </a:t>
            </a:r>
            <a:r>
              <a:rPr sz="1867" dirty="0">
                <a:solidFill>
                  <a:srgbClr val="434343"/>
                </a:solidFill>
                <a:latin typeface="Microsoft Sans Serif"/>
                <a:cs typeface="Microsoft Sans Serif"/>
              </a:rPr>
              <a:t>explorer</a:t>
            </a:r>
            <a:endParaRPr sz="1867">
              <a:latin typeface="Microsoft Sans Serif"/>
              <a:cs typeface="Microsoft Sans Serif"/>
            </a:endParaRPr>
          </a:p>
          <a:p>
            <a:pPr marL="391997" indent="-375911">
              <a:spcBef>
                <a:spcPts val="1159"/>
              </a:spcBef>
              <a:buChar char="-"/>
              <a:tabLst>
                <a:tab pos="391997" algn="l"/>
                <a:tab pos="392844" algn="l"/>
              </a:tabLst>
            </a:pPr>
            <a:r>
              <a:rPr sz="1867" spc="-47" dirty="0">
                <a:solidFill>
                  <a:srgbClr val="434343"/>
                </a:solidFill>
                <a:latin typeface="Microsoft Sans Serif"/>
                <a:cs typeface="Microsoft Sans Serif"/>
              </a:rPr>
              <a:t>Go</a:t>
            </a:r>
            <a:r>
              <a:rPr sz="1867" spc="-73" dirty="0">
                <a:solidFill>
                  <a:srgbClr val="434343"/>
                </a:solidFill>
                <a:latin typeface="Microsoft Sans Serif"/>
                <a:cs typeface="Microsoft Sans Serif"/>
              </a:rPr>
              <a:t> </a:t>
            </a:r>
            <a:r>
              <a:rPr sz="1867" spc="27" dirty="0">
                <a:solidFill>
                  <a:srgbClr val="434343"/>
                </a:solidFill>
                <a:latin typeface="Microsoft Sans Serif"/>
                <a:cs typeface="Microsoft Sans Serif"/>
              </a:rPr>
              <a:t>to</a:t>
            </a:r>
            <a:r>
              <a:rPr sz="1867" spc="-67" dirty="0">
                <a:solidFill>
                  <a:srgbClr val="434343"/>
                </a:solidFill>
                <a:latin typeface="Microsoft Sans Serif"/>
                <a:cs typeface="Microsoft Sans Serif"/>
              </a:rPr>
              <a:t> </a:t>
            </a:r>
            <a:r>
              <a:rPr sz="1867" b="1" spc="-27" dirty="0">
                <a:solidFill>
                  <a:srgbClr val="434343"/>
                </a:solidFill>
                <a:latin typeface="Arial"/>
                <a:cs typeface="Arial"/>
              </a:rPr>
              <a:t>/usr/share/ettercap</a:t>
            </a:r>
            <a:endParaRPr sz="1867">
              <a:latin typeface="Arial"/>
              <a:cs typeface="Arial"/>
            </a:endParaRPr>
          </a:p>
          <a:p>
            <a:pPr marL="391997" marR="336964" indent="-375911">
              <a:lnSpc>
                <a:spcPct val="151800"/>
              </a:lnSpc>
              <a:buChar char="-"/>
              <a:tabLst>
                <a:tab pos="391997" algn="l"/>
                <a:tab pos="392844" algn="l"/>
              </a:tabLst>
            </a:pPr>
            <a:r>
              <a:rPr sz="1867" spc="-13" dirty="0">
                <a:solidFill>
                  <a:srgbClr val="434343"/>
                </a:solidFill>
                <a:latin typeface="Microsoft Sans Serif"/>
                <a:cs typeface="Microsoft Sans Serif"/>
              </a:rPr>
              <a:t>Copy</a:t>
            </a:r>
            <a:r>
              <a:rPr sz="1867" spc="-27" dirty="0">
                <a:solidFill>
                  <a:srgbClr val="434343"/>
                </a:solidFill>
                <a:latin typeface="Microsoft Sans Serif"/>
                <a:cs typeface="Microsoft Sans Serif"/>
              </a:rPr>
              <a:t> </a:t>
            </a:r>
            <a:r>
              <a:rPr sz="1867" b="1" spc="-40" dirty="0">
                <a:solidFill>
                  <a:srgbClr val="434343"/>
                </a:solidFill>
                <a:latin typeface="Arial"/>
                <a:cs typeface="Arial"/>
              </a:rPr>
              <a:t>etter.filter.ssh</a:t>
            </a:r>
            <a:r>
              <a:rPr sz="1867" b="1" spc="-53" dirty="0">
                <a:solidFill>
                  <a:srgbClr val="434343"/>
                </a:solidFill>
                <a:latin typeface="Arial"/>
                <a:cs typeface="Arial"/>
              </a:rPr>
              <a:t> </a:t>
            </a:r>
            <a:r>
              <a:rPr sz="1867" spc="20" dirty="0">
                <a:solidFill>
                  <a:srgbClr val="434343"/>
                </a:solidFill>
                <a:latin typeface="Microsoft Sans Serif"/>
                <a:cs typeface="Microsoft Sans Serif"/>
              </a:rPr>
              <a:t>to  </a:t>
            </a:r>
            <a:r>
              <a:rPr sz="1867" dirty="0">
                <a:solidFill>
                  <a:srgbClr val="434343"/>
                </a:solidFill>
                <a:latin typeface="Microsoft Sans Serif"/>
                <a:cs typeface="Microsoft Sans Serif"/>
              </a:rPr>
              <a:t>Desktop</a:t>
            </a:r>
            <a:endParaRPr sz="1867">
              <a:latin typeface="Microsoft Sans Serif"/>
              <a:cs typeface="Microsoft Sans Serif"/>
            </a:endParaRPr>
          </a:p>
          <a:p>
            <a:pPr marL="16933">
              <a:spcBef>
                <a:spcPts val="1160"/>
              </a:spcBef>
              <a:tabLst>
                <a:tab pos="391997" algn="l"/>
              </a:tabLst>
            </a:pPr>
            <a:r>
              <a:rPr sz="1867" b="1" spc="-67" dirty="0">
                <a:solidFill>
                  <a:srgbClr val="434343"/>
                </a:solidFill>
                <a:latin typeface="Arial"/>
                <a:cs typeface="Arial"/>
              </a:rPr>
              <a:t>-	</a:t>
            </a:r>
            <a:r>
              <a:rPr sz="1867" b="1" spc="-40" dirty="0">
                <a:solidFill>
                  <a:srgbClr val="434343"/>
                </a:solidFill>
                <a:latin typeface="Arial"/>
                <a:cs typeface="Arial"/>
              </a:rPr>
              <a:t>Double</a:t>
            </a:r>
            <a:r>
              <a:rPr sz="1867" b="1" spc="-47" dirty="0">
                <a:solidFill>
                  <a:srgbClr val="434343"/>
                </a:solidFill>
                <a:latin typeface="Arial"/>
                <a:cs typeface="Arial"/>
              </a:rPr>
              <a:t> </a:t>
            </a:r>
            <a:r>
              <a:rPr sz="1867" b="1" spc="-73" dirty="0">
                <a:solidFill>
                  <a:srgbClr val="434343"/>
                </a:solidFill>
                <a:latin typeface="Arial"/>
                <a:cs typeface="Arial"/>
              </a:rPr>
              <a:t>click</a:t>
            </a:r>
            <a:r>
              <a:rPr sz="1867" b="1" spc="-47" dirty="0">
                <a:solidFill>
                  <a:srgbClr val="434343"/>
                </a:solidFill>
                <a:latin typeface="Arial"/>
                <a:cs typeface="Arial"/>
              </a:rPr>
              <a:t> </a:t>
            </a:r>
            <a:r>
              <a:rPr sz="1867" b="1" spc="-27" dirty="0">
                <a:solidFill>
                  <a:srgbClr val="434343"/>
                </a:solidFill>
                <a:latin typeface="Arial"/>
                <a:cs typeface="Arial"/>
              </a:rPr>
              <a:t>it.</a:t>
            </a:r>
            <a:endParaRPr sz="1867">
              <a:latin typeface="Arial"/>
              <a:cs typeface="Arial"/>
            </a:endParaRPr>
          </a:p>
        </p:txBody>
      </p:sp>
      <p:pic>
        <p:nvPicPr>
          <p:cNvPr id="5" name="object 5"/>
          <p:cNvPicPr/>
          <p:nvPr/>
        </p:nvPicPr>
        <p:blipFill>
          <a:blip r:embed="rId2" cstate="print"/>
          <a:stretch>
            <a:fillRect/>
          </a:stretch>
        </p:blipFill>
        <p:spPr>
          <a:xfrm>
            <a:off x="4507001" y="2067899"/>
            <a:ext cx="7684999" cy="329469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3480647" cy="1371315"/>
          </a:xfrm>
          <a:prstGeom prst="rect">
            <a:avLst/>
          </a:prstGeom>
        </p:spPr>
        <p:txBody>
          <a:bodyPr vert="horz" wrap="square" lIns="0" tIns="16933" rIns="0" bIns="0" rtlCol="0" anchor="ctr">
            <a:spAutoFit/>
          </a:bodyPr>
          <a:lstStyle/>
          <a:p>
            <a:pPr marL="16933">
              <a:lnSpc>
                <a:spcPct val="100000"/>
              </a:lnSpc>
              <a:spcBef>
                <a:spcPts val="133"/>
              </a:spcBef>
            </a:pPr>
            <a:r>
              <a:rPr spc="-220" dirty="0">
                <a:solidFill>
                  <a:srgbClr val="434343"/>
                </a:solidFill>
              </a:rPr>
              <a:t>SSH</a:t>
            </a:r>
            <a:r>
              <a:rPr spc="-33" dirty="0">
                <a:solidFill>
                  <a:srgbClr val="434343"/>
                </a:solidFill>
              </a:rPr>
              <a:t> </a:t>
            </a:r>
            <a:r>
              <a:rPr dirty="0">
                <a:solidFill>
                  <a:srgbClr val="434343"/>
                </a:solidFill>
              </a:rPr>
              <a:t>Downgrade</a:t>
            </a:r>
          </a:p>
        </p:txBody>
      </p:sp>
      <p:sp>
        <p:nvSpPr>
          <p:cNvPr id="3" name="object 3"/>
          <p:cNvSpPr txBox="1"/>
          <p:nvPr/>
        </p:nvSpPr>
        <p:spPr>
          <a:xfrm>
            <a:off x="512968" y="1573039"/>
            <a:ext cx="5063913" cy="4282305"/>
          </a:xfrm>
          <a:prstGeom prst="rect">
            <a:avLst/>
          </a:prstGeom>
        </p:spPr>
        <p:txBody>
          <a:bodyPr vert="horz" wrap="square" lIns="0" tIns="16933" rIns="0" bIns="0" rtlCol="0">
            <a:spAutoFit/>
          </a:bodyPr>
          <a:lstStyle/>
          <a:p>
            <a:pPr marL="16933" marR="6773">
              <a:lnSpc>
                <a:spcPct val="116700"/>
              </a:lnSpc>
              <a:spcBef>
                <a:spcPts val="133"/>
              </a:spcBef>
            </a:pPr>
            <a:r>
              <a:rPr sz="2000" spc="-20" dirty="0">
                <a:solidFill>
                  <a:srgbClr val="434343"/>
                </a:solidFill>
                <a:latin typeface="Microsoft Sans Serif"/>
                <a:cs typeface="Microsoft Sans Serif"/>
              </a:rPr>
              <a:t>Ettercap</a:t>
            </a:r>
            <a:r>
              <a:rPr sz="2000" spc="-33" dirty="0">
                <a:solidFill>
                  <a:srgbClr val="434343"/>
                </a:solidFill>
                <a:latin typeface="Microsoft Sans Serif"/>
                <a:cs typeface="Microsoft Sans Serif"/>
              </a:rPr>
              <a:t> </a:t>
            </a:r>
            <a:r>
              <a:rPr sz="2000" spc="-7" dirty="0">
                <a:solidFill>
                  <a:srgbClr val="434343"/>
                </a:solidFill>
                <a:latin typeface="Microsoft Sans Serif"/>
                <a:cs typeface="Microsoft Sans Serif"/>
              </a:rPr>
              <a:t>offers</a:t>
            </a:r>
            <a:r>
              <a:rPr sz="2000" spc="-33" dirty="0">
                <a:solidFill>
                  <a:srgbClr val="434343"/>
                </a:solidFill>
                <a:latin typeface="Microsoft Sans Serif"/>
                <a:cs typeface="Microsoft Sans Serif"/>
              </a:rPr>
              <a:t> </a:t>
            </a:r>
            <a:r>
              <a:rPr sz="2000" spc="-60" dirty="0">
                <a:solidFill>
                  <a:srgbClr val="434343"/>
                </a:solidFill>
                <a:latin typeface="Microsoft Sans Serif"/>
                <a:cs typeface="Microsoft Sans Serif"/>
              </a:rPr>
              <a:t>a</a:t>
            </a:r>
            <a:r>
              <a:rPr sz="2000" spc="-33" dirty="0">
                <a:solidFill>
                  <a:srgbClr val="434343"/>
                </a:solidFill>
                <a:latin typeface="Microsoft Sans Serif"/>
                <a:cs typeface="Microsoft Sans Serif"/>
              </a:rPr>
              <a:t> </a:t>
            </a:r>
            <a:r>
              <a:rPr sz="2000" spc="13" dirty="0">
                <a:solidFill>
                  <a:srgbClr val="434343"/>
                </a:solidFill>
                <a:latin typeface="Microsoft Sans Serif"/>
                <a:cs typeface="Microsoft Sans Serif"/>
              </a:rPr>
              <a:t>predefined</a:t>
            </a:r>
            <a:r>
              <a:rPr sz="2000" spc="-33" dirty="0">
                <a:solidFill>
                  <a:srgbClr val="434343"/>
                </a:solidFill>
                <a:latin typeface="Microsoft Sans Serif"/>
                <a:cs typeface="Microsoft Sans Serif"/>
              </a:rPr>
              <a:t> </a:t>
            </a:r>
            <a:r>
              <a:rPr sz="2000" dirty="0">
                <a:solidFill>
                  <a:srgbClr val="434343"/>
                </a:solidFill>
                <a:latin typeface="Microsoft Sans Serif"/>
                <a:cs typeface="Microsoft Sans Serif"/>
              </a:rPr>
              <a:t>configuration</a:t>
            </a:r>
            <a:r>
              <a:rPr sz="2000" spc="-33" dirty="0">
                <a:solidFill>
                  <a:srgbClr val="434343"/>
                </a:solidFill>
                <a:latin typeface="Microsoft Sans Serif"/>
                <a:cs typeface="Microsoft Sans Serif"/>
              </a:rPr>
              <a:t> </a:t>
            </a:r>
            <a:r>
              <a:rPr sz="2000" dirty="0">
                <a:solidFill>
                  <a:srgbClr val="434343"/>
                </a:solidFill>
                <a:latin typeface="Microsoft Sans Serif"/>
                <a:cs typeface="Microsoft Sans Serif"/>
              </a:rPr>
              <a:t>file </a:t>
            </a:r>
            <a:r>
              <a:rPr sz="2000" spc="-507" dirty="0">
                <a:solidFill>
                  <a:srgbClr val="434343"/>
                </a:solidFill>
                <a:latin typeface="Microsoft Sans Serif"/>
                <a:cs typeface="Microsoft Sans Serif"/>
              </a:rPr>
              <a:t> </a:t>
            </a:r>
            <a:r>
              <a:rPr sz="2000" spc="7" dirty="0">
                <a:solidFill>
                  <a:srgbClr val="434343"/>
                </a:solidFill>
                <a:latin typeface="Microsoft Sans Serif"/>
                <a:cs typeface="Microsoft Sans Serif"/>
              </a:rPr>
              <a:t>for</a:t>
            </a:r>
            <a:r>
              <a:rPr sz="2000" spc="-20" dirty="0">
                <a:solidFill>
                  <a:srgbClr val="434343"/>
                </a:solidFill>
                <a:latin typeface="Microsoft Sans Serif"/>
                <a:cs typeface="Microsoft Sans Serif"/>
              </a:rPr>
              <a:t> </a:t>
            </a:r>
            <a:r>
              <a:rPr sz="2000" spc="7" dirty="0">
                <a:solidFill>
                  <a:srgbClr val="434343"/>
                </a:solidFill>
                <a:latin typeface="Microsoft Sans Serif"/>
                <a:cs typeface="Microsoft Sans Serif"/>
              </a:rPr>
              <a:t>the</a:t>
            </a:r>
            <a:r>
              <a:rPr sz="2000" spc="-20" dirty="0">
                <a:solidFill>
                  <a:srgbClr val="434343"/>
                </a:solidFill>
                <a:latin typeface="Microsoft Sans Serif"/>
                <a:cs typeface="Microsoft Sans Serif"/>
              </a:rPr>
              <a:t> </a:t>
            </a:r>
            <a:r>
              <a:rPr sz="2000" spc="-120" dirty="0">
                <a:solidFill>
                  <a:srgbClr val="434343"/>
                </a:solidFill>
                <a:latin typeface="Microsoft Sans Serif"/>
                <a:cs typeface="Microsoft Sans Serif"/>
              </a:rPr>
              <a:t>SSH</a:t>
            </a:r>
            <a:r>
              <a:rPr sz="2000" spc="-20" dirty="0">
                <a:solidFill>
                  <a:srgbClr val="434343"/>
                </a:solidFill>
                <a:latin typeface="Microsoft Sans Serif"/>
                <a:cs typeface="Microsoft Sans Serif"/>
              </a:rPr>
              <a:t> </a:t>
            </a:r>
            <a:r>
              <a:rPr sz="2000" spc="7" dirty="0">
                <a:solidFill>
                  <a:srgbClr val="434343"/>
                </a:solidFill>
                <a:latin typeface="Microsoft Sans Serif"/>
                <a:cs typeface="Microsoft Sans Serif"/>
              </a:rPr>
              <a:t>downgrade</a:t>
            </a:r>
            <a:r>
              <a:rPr sz="2000" spc="-20" dirty="0">
                <a:solidFill>
                  <a:srgbClr val="434343"/>
                </a:solidFill>
                <a:latin typeface="Microsoft Sans Serif"/>
                <a:cs typeface="Microsoft Sans Serif"/>
              </a:rPr>
              <a:t> attack.</a:t>
            </a:r>
            <a:endParaRPr sz="2000">
              <a:latin typeface="Microsoft Sans Serif"/>
              <a:cs typeface="Microsoft Sans Serif"/>
            </a:endParaRPr>
          </a:p>
          <a:p>
            <a:pPr>
              <a:spcBef>
                <a:spcPts val="7"/>
              </a:spcBef>
            </a:pPr>
            <a:endParaRPr sz="2200">
              <a:latin typeface="Microsoft Sans Serif"/>
              <a:cs typeface="Microsoft Sans Serif"/>
            </a:endParaRPr>
          </a:p>
          <a:p>
            <a:pPr marL="16933"/>
            <a:r>
              <a:rPr sz="2000" spc="-47" dirty="0">
                <a:solidFill>
                  <a:srgbClr val="434343"/>
                </a:solidFill>
                <a:latin typeface="Microsoft Sans Serif"/>
                <a:cs typeface="Microsoft Sans Serif"/>
              </a:rPr>
              <a:t>In </a:t>
            </a:r>
            <a:r>
              <a:rPr sz="2000" b="1" spc="-47" dirty="0">
                <a:solidFill>
                  <a:srgbClr val="434343"/>
                </a:solidFill>
                <a:latin typeface="Arial"/>
                <a:cs typeface="Arial"/>
              </a:rPr>
              <a:t>attacker’s</a:t>
            </a:r>
            <a:r>
              <a:rPr sz="2000" b="1" spc="-67" dirty="0">
                <a:solidFill>
                  <a:srgbClr val="434343"/>
                </a:solidFill>
                <a:latin typeface="Arial"/>
                <a:cs typeface="Arial"/>
              </a:rPr>
              <a:t> </a:t>
            </a:r>
            <a:r>
              <a:rPr sz="2000" spc="-33" dirty="0">
                <a:solidFill>
                  <a:srgbClr val="434343"/>
                </a:solidFill>
                <a:latin typeface="Microsoft Sans Serif"/>
                <a:cs typeface="Microsoft Sans Serif"/>
              </a:rPr>
              <a:t>machine:</a:t>
            </a:r>
            <a:endParaRPr sz="2000">
              <a:latin typeface="Microsoft Sans Serif"/>
              <a:cs typeface="Microsoft Sans Serif"/>
            </a:endParaRPr>
          </a:p>
          <a:p>
            <a:pPr marL="245527">
              <a:spcBef>
                <a:spcPts val="400"/>
              </a:spcBef>
              <a:tabLst>
                <a:tab pos="625671" algn="l"/>
              </a:tabLst>
            </a:pPr>
            <a:r>
              <a:rPr sz="2000" spc="-67" dirty="0">
                <a:solidFill>
                  <a:srgbClr val="434343"/>
                </a:solidFill>
                <a:latin typeface="Microsoft Sans Serif"/>
                <a:cs typeface="Microsoft Sans Serif"/>
              </a:rPr>
              <a:t>-	</a:t>
            </a:r>
            <a:r>
              <a:rPr sz="2000" b="1" spc="-87" dirty="0">
                <a:solidFill>
                  <a:srgbClr val="434343"/>
                </a:solidFill>
                <a:latin typeface="Arial"/>
                <a:cs typeface="Arial"/>
              </a:rPr>
              <a:t>cd</a:t>
            </a:r>
            <a:r>
              <a:rPr sz="2000" b="1" spc="-47" dirty="0">
                <a:solidFill>
                  <a:srgbClr val="434343"/>
                </a:solidFill>
                <a:latin typeface="Arial"/>
                <a:cs typeface="Arial"/>
              </a:rPr>
              <a:t> ~/Desktop</a:t>
            </a:r>
            <a:endParaRPr sz="2000">
              <a:latin typeface="Arial"/>
              <a:cs typeface="Arial"/>
            </a:endParaRPr>
          </a:p>
          <a:p>
            <a:pPr marL="626518" marR="139697" indent="-380990">
              <a:lnSpc>
                <a:spcPct val="116700"/>
              </a:lnSpc>
              <a:buFont typeface="Arial"/>
              <a:buChar char="-"/>
              <a:tabLst>
                <a:tab pos="625671" algn="l"/>
                <a:tab pos="626518" algn="l"/>
              </a:tabLst>
            </a:pPr>
            <a:r>
              <a:rPr sz="2000" dirty="0">
                <a:solidFill>
                  <a:srgbClr val="434343"/>
                </a:solidFill>
                <a:latin typeface="Microsoft Sans Serif"/>
                <a:cs typeface="Microsoft Sans Serif"/>
              </a:rPr>
              <a:t>compile </a:t>
            </a:r>
            <a:r>
              <a:rPr sz="2000" spc="7" dirty="0">
                <a:solidFill>
                  <a:srgbClr val="434343"/>
                </a:solidFill>
                <a:latin typeface="Microsoft Sans Serif"/>
                <a:cs typeface="Microsoft Sans Serif"/>
              </a:rPr>
              <a:t>the </a:t>
            </a:r>
            <a:r>
              <a:rPr sz="2000" dirty="0">
                <a:solidFill>
                  <a:srgbClr val="434343"/>
                </a:solidFill>
                <a:latin typeface="Microsoft Sans Serif"/>
                <a:cs typeface="Microsoft Sans Serif"/>
              </a:rPr>
              <a:t>file </a:t>
            </a:r>
            <a:r>
              <a:rPr sz="2000" spc="27" dirty="0">
                <a:solidFill>
                  <a:srgbClr val="434343"/>
                </a:solidFill>
                <a:latin typeface="Microsoft Sans Serif"/>
                <a:cs typeface="Microsoft Sans Serif"/>
              </a:rPr>
              <a:t>to </a:t>
            </a:r>
            <a:r>
              <a:rPr sz="2000" spc="-7" dirty="0">
                <a:solidFill>
                  <a:srgbClr val="434343"/>
                </a:solidFill>
                <a:latin typeface="Microsoft Sans Serif"/>
                <a:cs typeface="Microsoft Sans Serif"/>
              </a:rPr>
              <a:t>create </a:t>
            </a:r>
            <a:r>
              <a:rPr sz="2000" spc="7" dirty="0">
                <a:solidFill>
                  <a:srgbClr val="434343"/>
                </a:solidFill>
                <a:latin typeface="Microsoft Sans Serif"/>
                <a:cs typeface="Microsoft Sans Serif"/>
              </a:rPr>
              <a:t>the </a:t>
            </a:r>
            <a:r>
              <a:rPr sz="2000" dirty="0">
                <a:solidFill>
                  <a:srgbClr val="434343"/>
                </a:solidFill>
                <a:latin typeface="Microsoft Sans Serif"/>
                <a:cs typeface="Microsoft Sans Serif"/>
              </a:rPr>
              <a:t>filter </a:t>
            </a:r>
            <a:r>
              <a:rPr sz="2000" spc="-27" dirty="0">
                <a:solidFill>
                  <a:srgbClr val="434343"/>
                </a:solidFill>
                <a:latin typeface="Microsoft Sans Serif"/>
                <a:cs typeface="Microsoft Sans Serif"/>
              </a:rPr>
              <a:t>by: </a:t>
            </a:r>
            <a:r>
              <a:rPr sz="2000" spc="-20" dirty="0">
                <a:solidFill>
                  <a:srgbClr val="434343"/>
                </a:solidFill>
                <a:latin typeface="Microsoft Sans Serif"/>
                <a:cs typeface="Microsoft Sans Serif"/>
              </a:rPr>
              <a:t> </a:t>
            </a:r>
            <a:r>
              <a:rPr sz="2000" b="1" spc="-20" dirty="0">
                <a:solidFill>
                  <a:srgbClr val="434343"/>
                </a:solidFill>
                <a:latin typeface="Arial"/>
                <a:cs typeface="Arial"/>
              </a:rPr>
              <a:t>etterfilter</a:t>
            </a:r>
            <a:r>
              <a:rPr sz="2000" b="1" spc="-53" dirty="0">
                <a:solidFill>
                  <a:srgbClr val="434343"/>
                </a:solidFill>
                <a:latin typeface="Arial"/>
                <a:cs typeface="Arial"/>
              </a:rPr>
              <a:t> </a:t>
            </a:r>
            <a:r>
              <a:rPr sz="2000" b="1" spc="-47" dirty="0">
                <a:solidFill>
                  <a:srgbClr val="434343"/>
                </a:solidFill>
                <a:latin typeface="Arial"/>
                <a:cs typeface="Arial"/>
              </a:rPr>
              <a:t>etter.filter.ssh</a:t>
            </a:r>
            <a:r>
              <a:rPr sz="2000" b="1" spc="-53" dirty="0">
                <a:solidFill>
                  <a:srgbClr val="434343"/>
                </a:solidFill>
                <a:latin typeface="Arial"/>
                <a:cs typeface="Arial"/>
              </a:rPr>
              <a:t> </a:t>
            </a:r>
            <a:r>
              <a:rPr sz="2000" b="1" spc="-73" dirty="0">
                <a:solidFill>
                  <a:srgbClr val="434343"/>
                </a:solidFill>
                <a:latin typeface="Arial"/>
                <a:cs typeface="Arial"/>
              </a:rPr>
              <a:t>-o</a:t>
            </a:r>
            <a:r>
              <a:rPr sz="2000" b="1" spc="-53" dirty="0">
                <a:solidFill>
                  <a:srgbClr val="434343"/>
                </a:solidFill>
                <a:latin typeface="Arial"/>
                <a:cs typeface="Arial"/>
              </a:rPr>
              <a:t> </a:t>
            </a:r>
            <a:r>
              <a:rPr sz="2000" b="1" spc="-27" dirty="0">
                <a:solidFill>
                  <a:srgbClr val="434343"/>
                </a:solidFill>
                <a:latin typeface="Arial"/>
                <a:cs typeface="Arial"/>
              </a:rPr>
              <a:t>etter.filter. </a:t>
            </a:r>
            <a:r>
              <a:rPr sz="2000" b="1" spc="-533" dirty="0">
                <a:solidFill>
                  <a:srgbClr val="434343"/>
                </a:solidFill>
                <a:latin typeface="Arial"/>
                <a:cs typeface="Arial"/>
              </a:rPr>
              <a:t> </a:t>
            </a:r>
            <a:r>
              <a:rPr sz="2000" b="1" spc="-107" dirty="0">
                <a:solidFill>
                  <a:srgbClr val="434343"/>
                </a:solidFill>
                <a:latin typeface="Arial"/>
                <a:cs typeface="Arial"/>
              </a:rPr>
              <a:t>ssh.co</a:t>
            </a:r>
            <a:endParaRPr sz="2000">
              <a:latin typeface="Arial"/>
              <a:cs typeface="Arial"/>
            </a:endParaRPr>
          </a:p>
          <a:p>
            <a:pPr marL="626518" indent="-380990">
              <a:spcBef>
                <a:spcPts val="400"/>
              </a:spcBef>
              <a:buFont typeface="Arial"/>
              <a:buChar char="-"/>
              <a:tabLst>
                <a:tab pos="625671" algn="l"/>
                <a:tab pos="626518" algn="l"/>
              </a:tabLst>
            </a:pPr>
            <a:r>
              <a:rPr sz="2000" dirty="0">
                <a:solidFill>
                  <a:srgbClr val="434343"/>
                </a:solidFill>
                <a:latin typeface="Microsoft Sans Serif"/>
                <a:cs typeface="Microsoft Sans Serif"/>
              </a:rPr>
              <a:t>load</a:t>
            </a:r>
            <a:r>
              <a:rPr sz="2000" spc="-20" dirty="0">
                <a:solidFill>
                  <a:srgbClr val="434343"/>
                </a:solidFill>
                <a:latin typeface="Microsoft Sans Serif"/>
                <a:cs typeface="Microsoft Sans Serif"/>
              </a:rPr>
              <a:t> </a:t>
            </a:r>
            <a:r>
              <a:rPr sz="2000" spc="7" dirty="0">
                <a:solidFill>
                  <a:srgbClr val="434343"/>
                </a:solidFill>
                <a:latin typeface="Microsoft Sans Serif"/>
                <a:cs typeface="Microsoft Sans Serif"/>
              </a:rPr>
              <a:t>the</a:t>
            </a:r>
            <a:r>
              <a:rPr sz="2000" spc="-20" dirty="0">
                <a:solidFill>
                  <a:srgbClr val="434343"/>
                </a:solidFill>
                <a:latin typeface="Microsoft Sans Serif"/>
                <a:cs typeface="Microsoft Sans Serif"/>
              </a:rPr>
              <a:t> </a:t>
            </a:r>
            <a:r>
              <a:rPr sz="2000" spc="-13" dirty="0">
                <a:solidFill>
                  <a:srgbClr val="434343"/>
                </a:solidFill>
                <a:latin typeface="Microsoft Sans Serif"/>
                <a:cs typeface="Microsoft Sans Serif"/>
              </a:rPr>
              <a:t>filter:  </a:t>
            </a:r>
            <a:r>
              <a:rPr sz="2000" b="1" spc="-60" dirty="0">
                <a:solidFill>
                  <a:srgbClr val="434343"/>
                </a:solidFill>
                <a:latin typeface="Arial"/>
                <a:cs typeface="Arial"/>
              </a:rPr>
              <a:t>Filters</a:t>
            </a:r>
            <a:r>
              <a:rPr sz="2000" b="1" spc="-40" dirty="0">
                <a:solidFill>
                  <a:srgbClr val="434343"/>
                </a:solidFill>
                <a:latin typeface="Arial"/>
                <a:cs typeface="Arial"/>
              </a:rPr>
              <a:t> </a:t>
            </a:r>
            <a:r>
              <a:rPr sz="2000" spc="-107" dirty="0">
                <a:solidFill>
                  <a:srgbClr val="434343"/>
                </a:solidFill>
                <a:latin typeface="Microsoft Sans Serif"/>
                <a:cs typeface="Microsoft Sans Serif"/>
              </a:rPr>
              <a:t>--&gt;</a:t>
            </a:r>
            <a:r>
              <a:rPr sz="2000" spc="-20" dirty="0">
                <a:solidFill>
                  <a:srgbClr val="434343"/>
                </a:solidFill>
                <a:latin typeface="Microsoft Sans Serif"/>
                <a:cs typeface="Microsoft Sans Serif"/>
              </a:rPr>
              <a:t> </a:t>
            </a:r>
            <a:r>
              <a:rPr sz="2000" b="1" spc="-87" dirty="0">
                <a:solidFill>
                  <a:srgbClr val="434343"/>
                </a:solidFill>
                <a:latin typeface="Arial"/>
                <a:cs typeface="Arial"/>
              </a:rPr>
              <a:t>Load</a:t>
            </a:r>
            <a:r>
              <a:rPr sz="2000" b="1" spc="-47" dirty="0">
                <a:solidFill>
                  <a:srgbClr val="434343"/>
                </a:solidFill>
                <a:latin typeface="Arial"/>
                <a:cs typeface="Arial"/>
              </a:rPr>
              <a:t> </a:t>
            </a:r>
            <a:r>
              <a:rPr sz="2000" b="1" spc="-27" dirty="0">
                <a:solidFill>
                  <a:srgbClr val="434343"/>
                </a:solidFill>
                <a:latin typeface="Arial"/>
                <a:cs typeface="Arial"/>
              </a:rPr>
              <a:t>a</a:t>
            </a:r>
            <a:r>
              <a:rPr sz="2000" b="1" spc="-40" dirty="0">
                <a:solidFill>
                  <a:srgbClr val="434343"/>
                </a:solidFill>
                <a:latin typeface="Arial"/>
                <a:cs typeface="Arial"/>
              </a:rPr>
              <a:t> </a:t>
            </a:r>
            <a:r>
              <a:rPr sz="2000" b="1" spc="-93" dirty="0">
                <a:solidFill>
                  <a:srgbClr val="434343"/>
                </a:solidFill>
                <a:latin typeface="Arial"/>
                <a:cs typeface="Arial"/>
              </a:rPr>
              <a:t>filter…</a:t>
            </a:r>
            <a:endParaRPr sz="2000">
              <a:latin typeface="Arial"/>
              <a:cs typeface="Arial"/>
            </a:endParaRPr>
          </a:p>
          <a:p>
            <a:pPr>
              <a:spcBef>
                <a:spcPts val="53"/>
              </a:spcBef>
              <a:buClr>
                <a:srgbClr val="434343"/>
              </a:buClr>
              <a:buFont typeface="Arial"/>
              <a:buChar char="-"/>
            </a:pPr>
            <a:endParaRPr sz="2733">
              <a:latin typeface="Arial"/>
              <a:cs typeface="Arial"/>
            </a:endParaRPr>
          </a:p>
          <a:p>
            <a:pPr marL="16933"/>
            <a:r>
              <a:rPr sz="2000" spc="-47" dirty="0">
                <a:solidFill>
                  <a:srgbClr val="434343"/>
                </a:solidFill>
                <a:latin typeface="Microsoft Sans Serif"/>
                <a:cs typeface="Microsoft Sans Serif"/>
              </a:rPr>
              <a:t>In</a:t>
            </a:r>
            <a:r>
              <a:rPr sz="2000" spc="-33" dirty="0">
                <a:solidFill>
                  <a:srgbClr val="434343"/>
                </a:solidFill>
                <a:latin typeface="Microsoft Sans Serif"/>
                <a:cs typeface="Microsoft Sans Serif"/>
              </a:rPr>
              <a:t> </a:t>
            </a:r>
            <a:r>
              <a:rPr sz="2000" spc="7" dirty="0">
                <a:solidFill>
                  <a:srgbClr val="434343"/>
                </a:solidFill>
                <a:latin typeface="Microsoft Sans Serif"/>
                <a:cs typeface="Microsoft Sans Serif"/>
              </a:rPr>
              <a:t>the</a:t>
            </a:r>
            <a:r>
              <a:rPr sz="2000" spc="-33" dirty="0">
                <a:solidFill>
                  <a:srgbClr val="434343"/>
                </a:solidFill>
                <a:latin typeface="Microsoft Sans Serif"/>
                <a:cs typeface="Microsoft Sans Serif"/>
              </a:rPr>
              <a:t> </a:t>
            </a:r>
            <a:r>
              <a:rPr sz="2000" b="1" spc="-80" dirty="0">
                <a:solidFill>
                  <a:srgbClr val="434343"/>
                </a:solidFill>
                <a:latin typeface="Arial"/>
                <a:cs typeface="Arial"/>
              </a:rPr>
              <a:t>bob’s</a:t>
            </a:r>
            <a:r>
              <a:rPr sz="2000" b="1" spc="-47" dirty="0">
                <a:solidFill>
                  <a:srgbClr val="434343"/>
                </a:solidFill>
                <a:latin typeface="Arial"/>
                <a:cs typeface="Arial"/>
              </a:rPr>
              <a:t> </a:t>
            </a:r>
            <a:r>
              <a:rPr sz="2000" spc="-33" dirty="0">
                <a:solidFill>
                  <a:srgbClr val="434343"/>
                </a:solidFill>
                <a:latin typeface="Microsoft Sans Serif"/>
                <a:cs typeface="Microsoft Sans Serif"/>
              </a:rPr>
              <a:t>machine:</a:t>
            </a:r>
            <a:endParaRPr sz="2000">
              <a:latin typeface="Microsoft Sans Serif"/>
              <a:cs typeface="Microsoft Sans Serif"/>
            </a:endParaRPr>
          </a:p>
          <a:p>
            <a:pPr marL="626518" indent="-380990">
              <a:spcBef>
                <a:spcPts val="400"/>
              </a:spcBef>
              <a:buFont typeface="Arial"/>
              <a:buChar char="-"/>
              <a:tabLst>
                <a:tab pos="625671" algn="l"/>
                <a:tab pos="626518" algn="l"/>
              </a:tabLst>
            </a:pPr>
            <a:r>
              <a:rPr sz="2000" spc="-27" dirty="0">
                <a:solidFill>
                  <a:srgbClr val="434343"/>
                </a:solidFill>
                <a:latin typeface="Microsoft Sans Serif"/>
                <a:cs typeface="Microsoft Sans Serif"/>
              </a:rPr>
              <a:t>Perform</a:t>
            </a:r>
            <a:r>
              <a:rPr sz="2000" spc="-33" dirty="0">
                <a:solidFill>
                  <a:srgbClr val="434343"/>
                </a:solidFill>
                <a:latin typeface="Microsoft Sans Serif"/>
                <a:cs typeface="Microsoft Sans Serif"/>
              </a:rPr>
              <a:t> </a:t>
            </a:r>
            <a:r>
              <a:rPr sz="2000" spc="7" dirty="0">
                <a:solidFill>
                  <a:srgbClr val="434343"/>
                </a:solidFill>
                <a:latin typeface="Microsoft Sans Serif"/>
                <a:cs typeface="Microsoft Sans Serif"/>
              </a:rPr>
              <a:t>the</a:t>
            </a:r>
            <a:r>
              <a:rPr sz="2000" spc="-33" dirty="0">
                <a:solidFill>
                  <a:srgbClr val="434343"/>
                </a:solidFill>
                <a:latin typeface="Microsoft Sans Serif"/>
                <a:cs typeface="Microsoft Sans Serif"/>
              </a:rPr>
              <a:t> </a:t>
            </a:r>
            <a:r>
              <a:rPr sz="2000" spc="-53" dirty="0">
                <a:solidFill>
                  <a:srgbClr val="434343"/>
                </a:solidFill>
                <a:latin typeface="Microsoft Sans Serif"/>
                <a:cs typeface="Microsoft Sans Serif"/>
              </a:rPr>
              <a:t>ssh</a:t>
            </a:r>
            <a:r>
              <a:rPr sz="2000" spc="-33" dirty="0">
                <a:solidFill>
                  <a:srgbClr val="434343"/>
                </a:solidFill>
                <a:latin typeface="Microsoft Sans Serif"/>
                <a:cs typeface="Microsoft Sans Serif"/>
              </a:rPr>
              <a:t> </a:t>
            </a:r>
            <a:r>
              <a:rPr sz="2000" spc="-7" dirty="0">
                <a:solidFill>
                  <a:srgbClr val="434343"/>
                </a:solidFill>
                <a:latin typeface="Microsoft Sans Serif"/>
                <a:cs typeface="Microsoft Sans Serif"/>
              </a:rPr>
              <a:t>from</a:t>
            </a:r>
            <a:r>
              <a:rPr sz="2000" spc="-27" dirty="0">
                <a:solidFill>
                  <a:srgbClr val="434343"/>
                </a:solidFill>
                <a:latin typeface="Microsoft Sans Serif"/>
                <a:cs typeface="Microsoft Sans Serif"/>
              </a:rPr>
              <a:t> </a:t>
            </a:r>
            <a:r>
              <a:rPr sz="2000" b="1" spc="-40" dirty="0">
                <a:solidFill>
                  <a:srgbClr val="434343"/>
                </a:solidFill>
                <a:latin typeface="Arial"/>
                <a:cs typeface="Arial"/>
              </a:rPr>
              <a:t>putty.</a:t>
            </a:r>
            <a:endParaRPr sz="2000">
              <a:latin typeface="Arial"/>
              <a:cs typeface="Arial"/>
            </a:endParaRPr>
          </a:p>
        </p:txBody>
      </p:sp>
      <p:pic>
        <p:nvPicPr>
          <p:cNvPr id="4" name="object 4"/>
          <p:cNvPicPr/>
          <p:nvPr/>
        </p:nvPicPr>
        <p:blipFill>
          <a:blip r:embed="rId2" cstate="print"/>
          <a:stretch>
            <a:fillRect/>
          </a:stretch>
        </p:blipFill>
        <p:spPr>
          <a:xfrm>
            <a:off x="6334501" y="3185850"/>
            <a:ext cx="5067665" cy="12567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7328747" cy="1371315"/>
          </a:xfrm>
          <a:prstGeom prst="rect">
            <a:avLst/>
          </a:prstGeom>
        </p:spPr>
        <p:txBody>
          <a:bodyPr vert="horz" wrap="square" lIns="0" tIns="16933" rIns="0" bIns="0" rtlCol="0" anchor="ctr">
            <a:spAutoFit/>
          </a:bodyPr>
          <a:lstStyle/>
          <a:p>
            <a:pPr marL="16933">
              <a:lnSpc>
                <a:spcPct val="100000"/>
              </a:lnSpc>
              <a:spcBef>
                <a:spcPts val="133"/>
              </a:spcBef>
            </a:pPr>
            <a:r>
              <a:rPr spc="-220" dirty="0"/>
              <a:t>SSH</a:t>
            </a:r>
            <a:r>
              <a:rPr spc="-33" dirty="0"/>
              <a:t> </a:t>
            </a:r>
            <a:r>
              <a:rPr spc="-20" dirty="0"/>
              <a:t>Downgrade:</a:t>
            </a:r>
            <a:r>
              <a:rPr spc="-33" dirty="0"/>
              <a:t> </a:t>
            </a:r>
            <a:r>
              <a:rPr spc="-27" dirty="0"/>
              <a:t>countermeasures</a:t>
            </a:r>
          </a:p>
        </p:txBody>
      </p:sp>
      <p:sp>
        <p:nvSpPr>
          <p:cNvPr id="3" name="object 3"/>
          <p:cNvSpPr txBox="1"/>
          <p:nvPr/>
        </p:nvSpPr>
        <p:spPr>
          <a:xfrm>
            <a:off x="512967" y="1623163"/>
            <a:ext cx="10556240" cy="2630955"/>
          </a:xfrm>
          <a:prstGeom prst="rect">
            <a:avLst/>
          </a:prstGeom>
        </p:spPr>
        <p:txBody>
          <a:bodyPr vert="horz" wrap="square" lIns="0" tIns="16933" rIns="0" bIns="0" rtlCol="0">
            <a:spAutoFit/>
          </a:bodyPr>
          <a:lstStyle/>
          <a:p>
            <a:pPr marL="16933">
              <a:spcBef>
                <a:spcPts val="133"/>
              </a:spcBef>
            </a:pPr>
            <a:r>
              <a:rPr sz="2133" spc="7" dirty="0">
                <a:solidFill>
                  <a:srgbClr val="434343"/>
                </a:solidFill>
                <a:latin typeface="Microsoft Sans Serif"/>
                <a:cs typeface="Microsoft Sans Serif"/>
              </a:rPr>
              <a:t>How</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avoid</a:t>
            </a:r>
            <a:r>
              <a:rPr sz="2133" spc="-20" dirty="0">
                <a:solidFill>
                  <a:srgbClr val="434343"/>
                </a:solidFill>
                <a:latin typeface="Microsoft Sans Serif"/>
                <a:cs typeface="Microsoft Sans Serif"/>
              </a:rPr>
              <a:t> </a:t>
            </a:r>
            <a:r>
              <a:rPr sz="2133" spc="-127" dirty="0">
                <a:solidFill>
                  <a:srgbClr val="434343"/>
                </a:solidFill>
                <a:latin typeface="Microsoft Sans Serif"/>
                <a:cs typeface="Microsoft Sans Serif"/>
              </a:rPr>
              <a:t>SSH</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downgrade</a:t>
            </a:r>
            <a:r>
              <a:rPr sz="2133" spc="-20" dirty="0">
                <a:solidFill>
                  <a:srgbClr val="434343"/>
                </a:solidFill>
                <a:latin typeface="Microsoft Sans Serif"/>
                <a:cs typeface="Microsoft Sans Serif"/>
              </a:rPr>
              <a:t> attacks </a:t>
            </a:r>
            <a:r>
              <a:rPr sz="2133" spc="-207" dirty="0">
                <a:solidFill>
                  <a:srgbClr val="434343"/>
                </a:solidFill>
                <a:latin typeface="Microsoft Sans Serif"/>
                <a:cs typeface="Microsoft Sans Serif"/>
              </a:rPr>
              <a:t>?</a:t>
            </a:r>
            <a:endParaRPr sz="2133">
              <a:latin typeface="Microsoft Sans Serif"/>
              <a:cs typeface="Microsoft Sans Serif"/>
            </a:endParaRPr>
          </a:p>
          <a:p>
            <a:pPr>
              <a:spcBef>
                <a:spcPts val="67"/>
              </a:spcBef>
            </a:pPr>
            <a:endParaRPr sz="2800">
              <a:latin typeface="Microsoft Sans Serif"/>
              <a:cs typeface="Microsoft Sans Serif"/>
            </a:endParaRPr>
          </a:p>
          <a:p>
            <a:pPr marL="626518" indent="-386070">
              <a:buFont typeface="Microsoft Sans Serif"/>
              <a:buChar char="-"/>
              <a:tabLst>
                <a:tab pos="625671" algn="l"/>
                <a:tab pos="626518" algn="l"/>
              </a:tabLst>
            </a:pPr>
            <a:r>
              <a:rPr sz="2133" b="1" spc="-147" dirty="0">
                <a:solidFill>
                  <a:srgbClr val="434343"/>
                </a:solidFill>
                <a:latin typeface="Arial"/>
                <a:cs typeface="Arial"/>
              </a:rPr>
              <a:t>SSH1</a:t>
            </a:r>
            <a:r>
              <a:rPr sz="2133" b="1" spc="-47" dirty="0">
                <a:solidFill>
                  <a:srgbClr val="434343"/>
                </a:solidFill>
                <a:latin typeface="Arial"/>
                <a:cs typeface="Arial"/>
              </a:rPr>
              <a:t> </a:t>
            </a:r>
            <a:r>
              <a:rPr sz="2133" b="1" spc="-80" dirty="0">
                <a:solidFill>
                  <a:srgbClr val="434343"/>
                </a:solidFill>
                <a:latin typeface="Arial"/>
                <a:cs typeface="Arial"/>
              </a:rPr>
              <a:t>must</a:t>
            </a:r>
            <a:r>
              <a:rPr sz="2133" b="1" spc="-47" dirty="0">
                <a:solidFill>
                  <a:srgbClr val="434343"/>
                </a:solidFill>
                <a:latin typeface="Arial"/>
                <a:cs typeface="Arial"/>
              </a:rPr>
              <a:t> </a:t>
            </a:r>
            <a:r>
              <a:rPr sz="2133" b="1" spc="-100" dirty="0">
                <a:solidFill>
                  <a:srgbClr val="434343"/>
                </a:solidFill>
                <a:latin typeface="Arial"/>
                <a:cs typeface="Arial"/>
              </a:rPr>
              <a:t>NEVER</a:t>
            </a:r>
            <a:r>
              <a:rPr sz="2133" b="1" spc="-47" dirty="0">
                <a:solidFill>
                  <a:srgbClr val="434343"/>
                </a:solidFill>
                <a:latin typeface="Arial"/>
                <a:cs typeface="Arial"/>
              </a:rPr>
              <a:t> </a:t>
            </a:r>
            <a:r>
              <a:rPr sz="2133" b="1" spc="-33" dirty="0">
                <a:solidFill>
                  <a:srgbClr val="434343"/>
                </a:solidFill>
                <a:latin typeface="Arial"/>
                <a:cs typeface="Arial"/>
              </a:rPr>
              <a:t>be</a:t>
            </a:r>
            <a:r>
              <a:rPr sz="2133" b="1" spc="-47" dirty="0">
                <a:solidFill>
                  <a:srgbClr val="434343"/>
                </a:solidFill>
                <a:latin typeface="Arial"/>
                <a:cs typeface="Arial"/>
              </a:rPr>
              <a:t> </a:t>
            </a:r>
            <a:r>
              <a:rPr sz="2133" b="1" spc="-80" dirty="0">
                <a:solidFill>
                  <a:srgbClr val="434343"/>
                </a:solidFill>
                <a:latin typeface="Arial"/>
                <a:cs typeface="Arial"/>
              </a:rPr>
              <a:t>used</a:t>
            </a:r>
            <a:r>
              <a:rPr sz="2133" b="1" spc="-47" dirty="0">
                <a:solidFill>
                  <a:srgbClr val="434343"/>
                </a:solidFill>
                <a:latin typeface="Arial"/>
                <a:cs typeface="Arial"/>
              </a:rPr>
              <a:t> </a:t>
            </a:r>
            <a:r>
              <a:rPr sz="2133" b="1" spc="-73" dirty="0">
                <a:solidFill>
                  <a:srgbClr val="434343"/>
                </a:solidFill>
                <a:latin typeface="Arial"/>
                <a:cs typeface="Arial"/>
              </a:rPr>
              <a:t>on</a:t>
            </a:r>
            <a:r>
              <a:rPr sz="2133" b="1" spc="-47" dirty="0">
                <a:solidFill>
                  <a:srgbClr val="434343"/>
                </a:solidFill>
                <a:latin typeface="Arial"/>
                <a:cs typeface="Arial"/>
              </a:rPr>
              <a:t> </a:t>
            </a:r>
            <a:r>
              <a:rPr sz="2133" b="1" spc="-33" dirty="0">
                <a:solidFill>
                  <a:srgbClr val="434343"/>
                </a:solidFill>
                <a:latin typeface="Arial"/>
                <a:cs typeface="Arial"/>
              </a:rPr>
              <a:t>a</a:t>
            </a:r>
            <a:r>
              <a:rPr sz="2133" b="1" spc="-47" dirty="0">
                <a:solidFill>
                  <a:srgbClr val="434343"/>
                </a:solidFill>
                <a:latin typeface="Arial"/>
                <a:cs typeface="Arial"/>
              </a:rPr>
              <a:t> </a:t>
            </a:r>
            <a:r>
              <a:rPr sz="2133" b="1" spc="-93" dirty="0">
                <a:solidFill>
                  <a:srgbClr val="434343"/>
                </a:solidFill>
                <a:latin typeface="Arial"/>
                <a:cs typeface="Arial"/>
              </a:rPr>
              <a:t>SSH</a:t>
            </a:r>
            <a:r>
              <a:rPr sz="2133" b="1" spc="-47" dirty="0">
                <a:solidFill>
                  <a:srgbClr val="434343"/>
                </a:solidFill>
                <a:latin typeface="Arial"/>
                <a:cs typeface="Arial"/>
              </a:rPr>
              <a:t> </a:t>
            </a:r>
            <a:r>
              <a:rPr sz="2133" b="1" spc="-67" dirty="0">
                <a:solidFill>
                  <a:srgbClr val="434343"/>
                </a:solidFill>
                <a:latin typeface="Arial"/>
                <a:cs typeface="Arial"/>
              </a:rPr>
              <a:t>server</a:t>
            </a:r>
            <a:r>
              <a:rPr sz="2133" b="1" spc="-53" dirty="0">
                <a:solidFill>
                  <a:srgbClr val="434343"/>
                </a:solidFill>
                <a:latin typeface="Arial"/>
                <a:cs typeface="Arial"/>
              </a:rPr>
              <a:t> </a:t>
            </a:r>
            <a:r>
              <a:rPr sz="2133" spc="-13" dirty="0">
                <a:solidFill>
                  <a:srgbClr val="434343"/>
                </a:solidFill>
                <a:latin typeface="Microsoft Sans Serif"/>
                <a:cs typeface="Microsoft Sans Serif"/>
              </a:rPr>
              <a:t>and </a:t>
            </a:r>
            <a:r>
              <a:rPr sz="2133" spc="-80" dirty="0">
                <a:solidFill>
                  <a:srgbClr val="434343"/>
                </a:solidFill>
                <a:latin typeface="Microsoft Sans Serif"/>
                <a:cs typeface="Microsoft Sans Serif"/>
              </a:rPr>
              <a:t>SSH2</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forced</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on</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client.</a:t>
            </a:r>
            <a:endParaRPr sz="2133">
              <a:latin typeface="Microsoft Sans Serif"/>
              <a:cs typeface="Microsoft Sans Serif"/>
            </a:endParaRPr>
          </a:p>
          <a:p>
            <a:pPr marL="626518" marR="6773" indent="-386070">
              <a:lnSpc>
                <a:spcPct val="113300"/>
              </a:lnSpc>
              <a:buChar char="-"/>
              <a:tabLst>
                <a:tab pos="625671" algn="l"/>
                <a:tab pos="626518" algn="l"/>
              </a:tabLst>
            </a:pPr>
            <a:r>
              <a:rPr sz="2133" spc="-53" dirty="0">
                <a:solidFill>
                  <a:srgbClr val="434343"/>
                </a:solidFill>
                <a:latin typeface="Microsoft Sans Serif"/>
                <a:cs typeface="Microsoft Sans Serif"/>
              </a:rPr>
              <a:t>By </a:t>
            </a:r>
            <a:r>
              <a:rPr sz="2133" spc="-13" dirty="0">
                <a:solidFill>
                  <a:srgbClr val="434343"/>
                </a:solidFill>
                <a:latin typeface="Microsoft Sans Serif"/>
                <a:cs typeface="Microsoft Sans Serif"/>
              </a:rPr>
              <a:t>default, </a:t>
            </a:r>
            <a:r>
              <a:rPr sz="2133" spc="-7" dirty="0">
                <a:solidFill>
                  <a:srgbClr val="434343"/>
                </a:solidFill>
                <a:latin typeface="Microsoft Sans Serif"/>
                <a:cs typeface="Microsoft Sans Serif"/>
              </a:rPr>
              <a:t>only </a:t>
            </a:r>
            <a:r>
              <a:rPr sz="2133" spc="-67" dirty="0">
                <a:solidFill>
                  <a:srgbClr val="434343"/>
                </a:solidFill>
                <a:latin typeface="Microsoft Sans Serif"/>
                <a:cs typeface="Microsoft Sans Serif"/>
              </a:rPr>
              <a:t>SSHv2 </a:t>
            </a:r>
            <a:r>
              <a:rPr sz="2133" spc="-47" dirty="0">
                <a:solidFill>
                  <a:srgbClr val="434343"/>
                </a:solidFill>
                <a:latin typeface="Microsoft Sans Serif"/>
                <a:cs typeface="Microsoft Sans Serif"/>
              </a:rPr>
              <a:t>is </a:t>
            </a:r>
            <a:r>
              <a:rPr sz="2133" dirty="0">
                <a:solidFill>
                  <a:srgbClr val="434343"/>
                </a:solidFill>
                <a:latin typeface="Microsoft Sans Serif"/>
                <a:cs typeface="Microsoft Sans Serif"/>
              </a:rPr>
              <a:t>enabled </a:t>
            </a:r>
            <a:r>
              <a:rPr sz="2133" spc="7" dirty="0">
                <a:solidFill>
                  <a:srgbClr val="434343"/>
                </a:solidFill>
                <a:latin typeface="Microsoft Sans Serif"/>
                <a:cs typeface="Microsoft Sans Serif"/>
              </a:rPr>
              <a:t>on </a:t>
            </a:r>
            <a:r>
              <a:rPr sz="2133" spc="13" dirty="0">
                <a:solidFill>
                  <a:srgbClr val="434343"/>
                </a:solidFill>
                <a:latin typeface="Microsoft Sans Serif"/>
                <a:cs typeface="Microsoft Sans Serif"/>
              </a:rPr>
              <a:t>the </a:t>
            </a:r>
            <a:r>
              <a:rPr sz="2133" spc="-53" dirty="0">
                <a:solidFill>
                  <a:srgbClr val="434343"/>
                </a:solidFill>
                <a:latin typeface="Microsoft Sans Serif"/>
                <a:cs typeface="Microsoft Sans Serif"/>
              </a:rPr>
              <a:t>OpenSSH </a:t>
            </a:r>
            <a:r>
              <a:rPr sz="2133" spc="-13" dirty="0">
                <a:solidFill>
                  <a:srgbClr val="434343"/>
                </a:solidFill>
                <a:latin typeface="Microsoft Sans Serif"/>
                <a:cs typeface="Microsoft Sans Serif"/>
              </a:rPr>
              <a:t>server </a:t>
            </a:r>
            <a:r>
              <a:rPr sz="2133" dirty="0">
                <a:solidFill>
                  <a:srgbClr val="434343"/>
                </a:solidFill>
                <a:latin typeface="Microsoft Sans Serif"/>
                <a:cs typeface="Microsoft Sans Serif"/>
              </a:rPr>
              <a:t>while </a:t>
            </a:r>
            <a:r>
              <a:rPr sz="2133" spc="13" dirty="0">
                <a:solidFill>
                  <a:srgbClr val="434343"/>
                </a:solidFill>
                <a:latin typeface="Microsoft Sans Serif"/>
                <a:cs typeface="Microsoft Sans Serif"/>
              </a:rPr>
              <a:t>it </a:t>
            </a:r>
            <a:r>
              <a:rPr sz="2133" spc="-47" dirty="0">
                <a:solidFill>
                  <a:srgbClr val="434343"/>
                </a:solidFill>
                <a:latin typeface="Microsoft Sans Serif"/>
                <a:cs typeface="Microsoft Sans Serif"/>
              </a:rPr>
              <a:t>is </a:t>
            </a:r>
            <a:r>
              <a:rPr sz="2133" spc="7" dirty="0">
                <a:solidFill>
                  <a:srgbClr val="434343"/>
                </a:solidFill>
                <a:latin typeface="Microsoft Sans Serif"/>
                <a:cs typeface="Microsoft Sans Serif"/>
              </a:rPr>
              <a:t>frequent </a:t>
            </a:r>
            <a:r>
              <a:rPr sz="2133" spc="33" dirty="0">
                <a:solidFill>
                  <a:srgbClr val="434343"/>
                </a:solidFill>
                <a:latin typeface="Microsoft Sans Serif"/>
                <a:cs typeface="Microsoft Sans Serif"/>
              </a:rPr>
              <a:t>to </a:t>
            </a:r>
            <a:r>
              <a:rPr sz="2133" spc="-20" dirty="0">
                <a:solidFill>
                  <a:srgbClr val="434343"/>
                </a:solidFill>
                <a:latin typeface="Microsoft Sans Serif"/>
                <a:cs typeface="Microsoft Sans Serif"/>
              </a:rPr>
              <a:t>see </a:t>
            </a:r>
            <a:r>
              <a:rPr sz="2133" spc="-545" dirty="0">
                <a:solidFill>
                  <a:srgbClr val="434343"/>
                </a:solidFill>
                <a:latin typeface="Microsoft Sans Serif"/>
                <a:cs typeface="Microsoft Sans Serif"/>
              </a:rPr>
              <a:t> </a:t>
            </a:r>
            <a:r>
              <a:rPr sz="2133" spc="-173" dirty="0">
                <a:solidFill>
                  <a:srgbClr val="434343"/>
                </a:solidFill>
                <a:latin typeface="Microsoft Sans Serif"/>
                <a:cs typeface="Microsoft Sans Serif"/>
              </a:rPr>
              <a:t>SSHv1</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and</a:t>
            </a:r>
            <a:r>
              <a:rPr sz="2133" spc="-20" dirty="0">
                <a:solidFill>
                  <a:srgbClr val="434343"/>
                </a:solidFill>
                <a:latin typeface="Microsoft Sans Serif"/>
                <a:cs typeface="Microsoft Sans Serif"/>
              </a:rPr>
              <a:t> </a:t>
            </a:r>
            <a:r>
              <a:rPr sz="2133" spc="-67" dirty="0">
                <a:solidFill>
                  <a:srgbClr val="434343"/>
                </a:solidFill>
                <a:latin typeface="Microsoft Sans Serif"/>
                <a:cs typeface="Microsoft Sans Serif"/>
              </a:rPr>
              <a:t>SSHv2</a:t>
            </a:r>
            <a:r>
              <a:rPr sz="2133" spc="-20" dirty="0">
                <a:solidFill>
                  <a:srgbClr val="434343"/>
                </a:solidFill>
                <a:latin typeface="Microsoft Sans Serif"/>
                <a:cs typeface="Microsoft Sans Serif"/>
              </a:rPr>
              <a:t> </a:t>
            </a:r>
            <a:r>
              <a:rPr sz="2133" dirty="0">
                <a:solidFill>
                  <a:srgbClr val="434343"/>
                </a:solidFill>
                <a:latin typeface="Microsoft Sans Serif"/>
                <a:cs typeface="Microsoft Sans Serif"/>
              </a:rPr>
              <a:t>enabled</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on</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clients</a:t>
            </a:r>
            <a:r>
              <a:rPr sz="2133" spc="-20" dirty="0">
                <a:solidFill>
                  <a:srgbClr val="434343"/>
                </a:solidFill>
                <a:latin typeface="Microsoft Sans Serif"/>
                <a:cs typeface="Microsoft Sans Serif"/>
              </a:rPr>
              <a:t> </a:t>
            </a:r>
            <a:r>
              <a:rPr sz="2133" spc="-27" dirty="0">
                <a:solidFill>
                  <a:srgbClr val="434343"/>
                </a:solidFill>
                <a:latin typeface="Microsoft Sans Serif"/>
                <a:cs typeface="Microsoft Sans Serif"/>
              </a:rPr>
              <a:t>such</a:t>
            </a:r>
            <a:r>
              <a:rPr sz="2133" spc="-20" dirty="0">
                <a:solidFill>
                  <a:srgbClr val="434343"/>
                </a:solidFill>
                <a:latin typeface="Microsoft Sans Serif"/>
                <a:cs typeface="Microsoft Sans Serif"/>
              </a:rPr>
              <a:t> </a:t>
            </a:r>
            <a:r>
              <a:rPr sz="2133" spc="-73" dirty="0">
                <a:solidFill>
                  <a:srgbClr val="434343"/>
                </a:solidFill>
                <a:latin typeface="Microsoft Sans Serif"/>
                <a:cs typeface="Microsoft Sans Serif"/>
              </a:rPr>
              <a:t>as</a:t>
            </a:r>
            <a:r>
              <a:rPr sz="2133" spc="-20" dirty="0">
                <a:solidFill>
                  <a:srgbClr val="434343"/>
                </a:solidFill>
                <a:latin typeface="Microsoft Sans Serif"/>
                <a:cs typeface="Microsoft Sans Serif"/>
              </a:rPr>
              <a:t> </a:t>
            </a:r>
            <a:r>
              <a:rPr sz="2133" spc="-40" dirty="0">
                <a:solidFill>
                  <a:srgbClr val="434343"/>
                </a:solidFill>
                <a:latin typeface="Microsoft Sans Serif"/>
                <a:cs typeface="Microsoft Sans Serif"/>
              </a:rPr>
              <a:t>Putty.</a:t>
            </a:r>
            <a:endParaRPr sz="2133">
              <a:latin typeface="Microsoft Sans Serif"/>
              <a:cs typeface="Microsoft Sans Serif"/>
            </a:endParaRPr>
          </a:p>
          <a:p>
            <a:pPr>
              <a:spcBef>
                <a:spcPts val="73"/>
              </a:spcBef>
            </a:pPr>
            <a:endParaRPr sz="2800">
              <a:latin typeface="Microsoft Sans Serif"/>
              <a:cs typeface="Microsoft Sans Serif"/>
            </a:endParaRPr>
          </a:p>
          <a:p>
            <a:pPr marL="16933"/>
            <a:r>
              <a:rPr sz="2133" spc="-27" dirty="0">
                <a:solidFill>
                  <a:srgbClr val="434343"/>
                </a:solidFill>
                <a:latin typeface="Microsoft Sans Serif"/>
                <a:cs typeface="Microsoft Sans Serif"/>
              </a:rPr>
              <a:t>Let's</a:t>
            </a:r>
            <a:r>
              <a:rPr sz="2133" spc="-20" dirty="0">
                <a:solidFill>
                  <a:srgbClr val="434343"/>
                </a:solidFill>
                <a:latin typeface="Microsoft Sans Serif"/>
                <a:cs typeface="Microsoft Sans Serif"/>
              </a:rPr>
              <a:t> see </a:t>
            </a:r>
            <a:r>
              <a:rPr sz="2133" spc="13" dirty="0">
                <a:solidFill>
                  <a:srgbClr val="434343"/>
                </a:solidFill>
                <a:latin typeface="Microsoft Sans Serif"/>
                <a:cs typeface="Microsoft Sans Serif"/>
              </a:rPr>
              <a:t>how</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we</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can</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secure</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127" dirty="0">
                <a:solidFill>
                  <a:srgbClr val="434343"/>
                </a:solidFill>
                <a:latin typeface="Microsoft Sans Serif"/>
                <a:cs typeface="Microsoft Sans Serif"/>
              </a:rPr>
              <a:t>SSH</a:t>
            </a:r>
            <a:r>
              <a:rPr sz="2133" spc="-20" dirty="0">
                <a:solidFill>
                  <a:srgbClr val="434343"/>
                </a:solidFill>
                <a:latin typeface="Microsoft Sans Serif"/>
                <a:cs typeface="Microsoft Sans Serif"/>
              </a:rPr>
              <a:t> </a:t>
            </a:r>
            <a:r>
              <a:rPr sz="2133" dirty="0">
                <a:solidFill>
                  <a:srgbClr val="434343"/>
                </a:solidFill>
                <a:latin typeface="Microsoft Sans Serif"/>
                <a:cs typeface="Microsoft Sans Serif"/>
              </a:rPr>
              <a:t>client</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and</a:t>
            </a:r>
            <a:r>
              <a:rPr sz="2133" spc="-20" dirty="0">
                <a:solidFill>
                  <a:srgbClr val="434343"/>
                </a:solidFill>
                <a:latin typeface="Microsoft Sans Serif"/>
                <a:cs typeface="Microsoft Sans Serif"/>
              </a:rPr>
              <a:t> </a:t>
            </a:r>
            <a:r>
              <a:rPr sz="2133" spc="-27" dirty="0">
                <a:solidFill>
                  <a:srgbClr val="434343"/>
                </a:solidFill>
                <a:latin typeface="Microsoft Sans Serif"/>
                <a:cs typeface="Microsoft Sans Serif"/>
              </a:rPr>
              <a:t>server:</a:t>
            </a:r>
            <a:endParaRPr sz="2133">
              <a:latin typeface="Microsoft Sans Serif"/>
              <a:cs typeface="Microsoft Sans Serif"/>
            </a:endParaRPr>
          </a:p>
        </p:txBody>
      </p:sp>
      <p:graphicFrame>
        <p:nvGraphicFramePr>
          <p:cNvPr id="4" name="object 4"/>
          <p:cNvGraphicFramePr>
            <a:graphicFrameLocks noGrp="1"/>
          </p:cNvGraphicFramePr>
          <p:nvPr/>
        </p:nvGraphicFramePr>
        <p:xfrm>
          <a:off x="487567" y="4608171"/>
          <a:ext cx="7973905" cy="1853994"/>
        </p:xfrm>
        <a:graphic>
          <a:graphicData uri="http://schemas.openxmlformats.org/drawingml/2006/table">
            <a:tbl>
              <a:tblPr firstRow="1" bandRow="1">
                <a:tableStyleId>{2D5ABB26-0587-4C30-8999-92F81FD0307C}</a:tableStyleId>
              </a:tblPr>
              <a:tblGrid>
                <a:gridCol w="1634067">
                  <a:extLst>
                    <a:ext uri="{9D8B030D-6E8A-4147-A177-3AD203B41FA5}">
                      <a16:colId xmlns:a16="http://schemas.microsoft.com/office/drawing/2014/main" val="20000"/>
                    </a:ext>
                  </a:extLst>
                </a:gridCol>
                <a:gridCol w="619759">
                  <a:extLst>
                    <a:ext uri="{9D8B030D-6E8A-4147-A177-3AD203B41FA5}">
                      <a16:colId xmlns:a16="http://schemas.microsoft.com/office/drawing/2014/main" val="20001"/>
                    </a:ext>
                  </a:extLst>
                </a:gridCol>
                <a:gridCol w="5720079">
                  <a:extLst>
                    <a:ext uri="{9D8B030D-6E8A-4147-A177-3AD203B41FA5}">
                      <a16:colId xmlns:a16="http://schemas.microsoft.com/office/drawing/2014/main" val="20002"/>
                    </a:ext>
                  </a:extLst>
                </a:gridCol>
              </a:tblGrid>
              <a:tr h="926997">
                <a:tc>
                  <a:txBody>
                    <a:bodyPr/>
                    <a:lstStyle/>
                    <a:p>
                      <a:pPr marL="31750">
                        <a:lnSpc>
                          <a:spcPts val="1789"/>
                        </a:lnSpc>
                      </a:pPr>
                      <a:r>
                        <a:rPr sz="2100" b="1" dirty="0">
                          <a:solidFill>
                            <a:srgbClr val="434343"/>
                          </a:solidFill>
                          <a:latin typeface="Arial"/>
                          <a:cs typeface="Arial"/>
                        </a:rPr>
                        <a:t>SSH</a:t>
                      </a:r>
                      <a:r>
                        <a:rPr sz="2100" b="1" spc="-35" dirty="0">
                          <a:solidFill>
                            <a:srgbClr val="434343"/>
                          </a:solidFill>
                          <a:latin typeface="Arial"/>
                          <a:cs typeface="Arial"/>
                        </a:rPr>
                        <a:t> </a:t>
                      </a:r>
                      <a:r>
                        <a:rPr sz="2100" b="1" dirty="0">
                          <a:solidFill>
                            <a:srgbClr val="434343"/>
                          </a:solidFill>
                          <a:latin typeface="Arial"/>
                          <a:cs typeface="Arial"/>
                        </a:rPr>
                        <a:t>server</a:t>
                      </a:r>
                      <a:endParaRPr sz="2100">
                        <a:latin typeface="Arial"/>
                        <a:cs typeface="Arial"/>
                      </a:endParaRPr>
                    </a:p>
                  </a:txBody>
                  <a:tcPr marL="0" marR="0" marT="0" marB="0"/>
                </a:tc>
                <a:tc>
                  <a:txBody>
                    <a:bodyPr/>
                    <a:lstStyle/>
                    <a:p>
                      <a:pPr marL="7620" algn="ctr">
                        <a:lnSpc>
                          <a:spcPts val="1789"/>
                        </a:lnSpc>
                      </a:pPr>
                      <a:r>
                        <a:rPr sz="2100" dirty="0">
                          <a:solidFill>
                            <a:srgbClr val="434343"/>
                          </a:solidFill>
                          <a:latin typeface="Microsoft Sans Serif"/>
                          <a:cs typeface="Microsoft Sans Serif"/>
                        </a:rPr>
                        <a:t>→</a:t>
                      </a:r>
                      <a:endParaRPr sz="2100">
                        <a:latin typeface="Microsoft Sans Serif"/>
                        <a:cs typeface="Microsoft Sans Serif"/>
                      </a:endParaRPr>
                    </a:p>
                    <a:p>
                      <a:pPr marL="7620" algn="ctr">
                        <a:lnSpc>
                          <a:spcPct val="100000"/>
                        </a:lnSpc>
                        <a:spcBef>
                          <a:spcPts val="254"/>
                        </a:spcBef>
                      </a:pPr>
                      <a:r>
                        <a:rPr sz="2100" dirty="0">
                          <a:solidFill>
                            <a:srgbClr val="434343"/>
                          </a:solidFill>
                          <a:latin typeface="Microsoft Sans Serif"/>
                          <a:cs typeface="Microsoft Sans Serif"/>
                        </a:rPr>
                        <a:t>→</a:t>
                      </a:r>
                      <a:endParaRPr sz="2100">
                        <a:latin typeface="Microsoft Sans Serif"/>
                        <a:cs typeface="Microsoft Sans Serif"/>
                      </a:endParaRPr>
                    </a:p>
                  </a:txBody>
                  <a:tcPr marL="0" marR="0" marT="0" marB="0"/>
                </a:tc>
                <a:tc>
                  <a:txBody>
                    <a:bodyPr/>
                    <a:lstStyle/>
                    <a:p>
                      <a:pPr marL="168910">
                        <a:lnSpc>
                          <a:spcPts val="1789"/>
                        </a:lnSpc>
                      </a:pPr>
                      <a:r>
                        <a:rPr sz="2100" dirty="0">
                          <a:solidFill>
                            <a:srgbClr val="434343"/>
                          </a:solidFill>
                          <a:latin typeface="Microsoft Sans Serif"/>
                          <a:cs typeface="Microsoft Sans Serif"/>
                        </a:rPr>
                        <a:t>Open</a:t>
                      </a:r>
                      <a:r>
                        <a:rPr sz="2100" spc="-20" dirty="0">
                          <a:solidFill>
                            <a:srgbClr val="434343"/>
                          </a:solidFill>
                          <a:latin typeface="Microsoft Sans Serif"/>
                          <a:cs typeface="Microsoft Sans Serif"/>
                        </a:rPr>
                        <a:t> </a:t>
                      </a:r>
                      <a:r>
                        <a:rPr sz="2100" spc="10" dirty="0">
                          <a:solidFill>
                            <a:srgbClr val="434343"/>
                          </a:solidFill>
                          <a:latin typeface="Microsoft Sans Serif"/>
                          <a:cs typeface="Microsoft Sans Serif"/>
                        </a:rPr>
                        <a:t>the</a:t>
                      </a:r>
                      <a:r>
                        <a:rPr sz="2100" spc="-20" dirty="0">
                          <a:solidFill>
                            <a:srgbClr val="434343"/>
                          </a:solidFill>
                          <a:latin typeface="Microsoft Sans Serif"/>
                          <a:cs typeface="Microsoft Sans Serif"/>
                        </a:rPr>
                        <a:t> </a:t>
                      </a:r>
                      <a:r>
                        <a:rPr sz="2100" spc="-5" dirty="0">
                          <a:solidFill>
                            <a:srgbClr val="434343"/>
                          </a:solidFill>
                          <a:latin typeface="Microsoft Sans Serif"/>
                          <a:cs typeface="Microsoft Sans Serif"/>
                        </a:rPr>
                        <a:t>/etc/ssh/sshd_config</a:t>
                      </a:r>
                      <a:r>
                        <a:rPr sz="2100" spc="-15" dirty="0">
                          <a:solidFill>
                            <a:srgbClr val="434343"/>
                          </a:solidFill>
                          <a:latin typeface="Microsoft Sans Serif"/>
                          <a:cs typeface="Microsoft Sans Serif"/>
                        </a:rPr>
                        <a:t> </a:t>
                      </a:r>
                      <a:r>
                        <a:rPr sz="2100" dirty="0">
                          <a:solidFill>
                            <a:srgbClr val="434343"/>
                          </a:solidFill>
                          <a:latin typeface="Microsoft Sans Serif"/>
                          <a:cs typeface="Microsoft Sans Serif"/>
                        </a:rPr>
                        <a:t>file</a:t>
                      </a:r>
                      <a:endParaRPr sz="2100">
                        <a:latin typeface="Microsoft Sans Serif"/>
                        <a:cs typeface="Microsoft Sans Serif"/>
                      </a:endParaRPr>
                    </a:p>
                    <a:p>
                      <a:pPr marL="168910">
                        <a:lnSpc>
                          <a:spcPct val="100000"/>
                        </a:lnSpc>
                        <a:spcBef>
                          <a:spcPts val="254"/>
                        </a:spcBef>
                      </a:pPr>
                      <a:r>
                        <a:rPr sz="2100" spc="-15" dirty="0">
                          <a:solidFill>
                            <a:srgbClr val="434343"/>
                          </a:solidFill>
                          <a:latin typeface="Microsoft Sans Serif"/>
                          <a:cs typeface="Microsoft Sans Serif"/>
                        </a:rPr>
                        <a:t>Check </a:t>
                      </a:r>
                      <a:r>
                        <a:rPr sz="2100" spc="-5" dirty="0">
                          <a:solidFill>
                            <a:srgbClr val="434343"/>
                          </a:solidFill>
                          <a:latin typeface="Microsoft Sans Serif"/>
                          <a:cs typeface="Microsoft Sans Serif"/>
                        </a:rPr>
                        <a:t>that</a:t>
                      </a:r>
                      <a:r>
                        <a:rPr sz="2100" spc="-10" dirty="0">
                          <a:solidFill>
                            <a:srgbClr val="434343"/>
                          </a:solidFill>
                          <a:latin typeface="Microsoft Sans Serif"/>
                          <a:cs typeface="Microsoft Sans Serif"/>
                        </a:rPr>
                        <a:t> </a:t>
                      </a:r>
                      <a:r>
                        <a:rPr sz="2100" spc="-5" dirty="0">
                          <a:solidFill>
                            <a:srgbClr val="434343"/>
                          </a:solidFill>
                          <a:latin typeface="Microsoft Sans Serif"/>
                          <a:cs typeface="Microsoft Sans Serif"/>
                        </a:rPr>
                        <a:t>only</a:t>
                      </a:r>
                      <a:r>
                        <a:rPr sz="2100" spc="-10" dirty="0">
                          <a:solidFill>
                            <a:srgbClr val="434343"/>
                          </a:solidFill>
                          <a:latin typeface="Microsoft Sans Serif"/>
                          <a:cs typeface="Microsoft Sans Serif"/>
                        </a:rPr>
                        <a:t> </a:t>
                      </a:r>
                      <a:r>
                        <a:rPr sz="2100" spc="10" dirty="0">
                          <a:solidFill>
                            <a:srgbClr val="434343"/>
                          </a:solidFill>
                          <a:latin typeface="Microsoft Sans Serif"/>
                          <a:cs typeface="Microsoft Sans Serif"/>
                        </a:rPr>
                        <a:t>the</a:t>
                      </a:r>
                      <a:r>
                        <a:rPr sz="2100" spc="-10" dirty="0">
                          <a:solidFill>
                            <a:srgbClr val="434343"/>
                          </a:solidFill>
                          <a:latin typeface="Microsoft Sans Serif"/>
                          <a:cs typeface="Microsoft Sans Serif"/>
                        </a:rPr>
                        <a:t> </a:t>
                      </a:r>
                      <a:r>
                        <a:rPr sz="2100" spc="-60" dirty="0">
                          <a:solidFill>
                            <a:srgbClr val="434343"/>
                          </a:solidFill>
                          <a:latin typeface="Microsoft Sans Serif"/>
                          <a:cs typeface="Microsoft Sans Serif"/>
                        </a:rPr>
                        <a:t>SSH2</a:t>
                      </a:r>
                      <a:r>
                        <a:rPr sz="2100" spc="-10" dirty="0">
                          <a:solidFill>
                            <a:srgbClr val="434343"/>
                          </a:solidFill>
                          <a:latin typeface="Microsoft Sans Serif"/>
                          <a:cs typeface="Microsoft Sans Serif"/>
                        </a:rPr>
                        <a:t> </a:t>
                      </a:r>
                      <a:r>
                        <a:rPr sz="2100" spc="10" dirty="0">
                          <a:solidFill>
                            <a:srgbClr val="434343"/>
                          </a:solidFill>
                          <a:latin typeface="Microsoft Sans Serif"/>
                          <a:cs typeface="Microsoft Sans Serif"/>
                        </a:rPr>
                        <a:t>protocol</a:t>
                      </a:r>
                      <a:r>
                        <a:rPr sz="2100" spc="-10" dirty="0">
                          <a:solidFill>
                            <a:srgbClr val="434343"/>
                          </a:solidFill>
                          <a:latin typeface="Microsoft Sans Serif"/>
                          <a:cs typeface="Microsoft Sans Serif"/>
                        </a:rPr>
                        <a:t> </a:t>
                      </a:r>
                      <a:r>
                        <a:rPr sz="2100" spc="-35" dirty="0">
                          <a:solidFill>
                            <a:srgbClr val="434343"/>
                          </a:solidFill>
                          <a:latin typeface="Microsoft Sans Serif"/>
                          <a:cs typeface="Microsoft Sans Serif"/>
                        </a:rPr>
                        <a:t>is</a:t>
                      </a:r>
                      <a:r>
                        <a:rPr sz="2100" spc="-10" dirty="0">
                          <a:solidFill>
                            <a:srgbClr val="434343"/>
                          </a:solidFill>
                          <a:latin typeface="Microsoft Sans Serif"/>
                          <a:cs typeface="Microsoft Sans Serif"/>
                        </a:rPr>
                        <a:t> enabled.</a:t>
                      </a:r>
                      <a:endParaRPr sz="2100">
                        <a:latin typeface="Microsoft Sans Serif"/>
                        <a:cs typeface="Microsoft Sans Serif"/>
                      </a:endParaRPr>
                    </a:p>
                  </a:txBody>
                  <a:tcPr marL="0" marR="0" marT="0" marB="0"/>
                </a:tc>
                <a:extLst>
                  <a:ext uri="{0D108BD9-81ED-4DB2-BD59-A6C34878D82A}">
                    <a16:rowId xmlns:a16="http://schemas.microsoft.com/office/drawing/2014/main" val="10000"/>
                  </a:ext>
                </a:extLst>
              </a:tr>
              <a:tr h="926997">
                <a:tc>
                  <a:txBody>
                    <a:bodyPr/>
                    <a:lstStyle/>
                    <a:p>
                      <a:pPr marL="31750">
                        <a:lnSpc>
                          <a:spcPct val="100000"/>
                        </a:lnSpc>
                        <a:spcBef>
                          <a:spcPts val="1220"/>
                        </a:spcBef>
                      </a:pPr>
                      <a:r>
                        <a:rPr sz="2100" b="1" dirty="0">
                          <a:solidFill>
                            <a:srgbClr val="434343"/>
                          </a:solidFill>
                          <a:latin typeface="Arial"/>
                          <a:cs typeface="Arial"/>
                        </a:rPr>
                        <a:t>SSH</a:t>
                      </a:r>
                      <a:r>
                        <a:rPr sz="2100" b="1" spc="-35" dirty="0">
                          <a:solidFill>
                            <a:srgbClr val="434343"/>
                          </a:solidFill>
                          <a:latin typeface="Arial"/>
                          <a:cs typeface="Arial"/>
                        </a:rPr>
                        <a:t> </a:t>
                      </a:r>
                      <a:r>
                        <a:rPr sz="2100" b="1" dirty="0">
                          <a:solidFill>
                            <a:srgbClr val="434343"/>
                          </a:solidFill>
                          <a:latin typeface="Arial"/>
                          <a:cs typeface="Arial"/>
                        </a:rPr>
                        <a:t>client</a:t>
                      </a:r>
                      <a:endParaRPr sz="2100">
                        <a:latin typeface="Arial"/>
                        <a:cs typeface="Arial"/>
                      </a:endParaRPr>
                    </a:p>
                  </a:txBody>
                  <a:tcPr marL="0" marR="0" marT="206587" marB="0"/>
                </a:tc>
                <a:tc>
                  <a:txBody>
                    <a:bodyPr/>
                    <a:lstStyle/>
                    <a:p>
                      <a:pPr marL="7620" algn="ctr">
                        <a:lnSpc>
                          <a:spcPct val="100000"/>
                        </a:lnSpc>
                        <a:spcBef>
                          <a:spcPts val="1220"/>
                        </a:spcBef>
                      </a:pPr>
                      <a:r>
                        <a:rPr sz="2100" dirty="0">
                          <a:solidFill>
                            <a:srgbClr val="434343"/>
                          </a:solidFill>
                          <a:latin typeface="Microsoft Sans Serif"/>
                          <a:cs typeface="Microsoft Sans Serif"/>
                        </a:rPr>
                        <a:t>→</a:t>
                      </a:r>
                      <a:endParaRPr sz="2100">
                        <a:latin typeface="Microsoft Sans Serif"/>
                        <a:cs typeface="Microsoft Sans Serif"/>
                      </a:endParaRPr>
                    </a:p>
                    <a:p>
                      <a:pPr marL="7620" algn="ctr">
                        <a:lnSpc>
                          <a:spcPct val="100000"/>
                        </a:lnSpc>
                        <a:spcBef>
                          <a:spcPts val="254"/>
                        </a:spcBef>
                      </a:pPr>
                      <a:r>
                        <a:rPr sz="2100" dirty="0">
                          <a:solidFill>
                            <a:srgbClr val="434343"/>
                          </a:solidFill>
                          <a:latin typeface="Microsoft Sans Serif"/>
                          <a:cs typeface="Microsoft Sans Serif"/>
                        </a:rPr>
                        <a:t>→</a:t>
                      </a:r>
                      <a:endParaRPr sz="2100">
                        <a:latin typeface="Microsoft Sans Serif"/>
                        <a:cs typeface="Microsoft Sans Serif"/>
                      </a:endParaRPr>
                    </a:p>
                  </a:txBody>
                  <a:tcPr marL="0" marR="0" marT="206587" marB="0"/>
                </a:tc>
                <a:tc>
                  <a:txBody>
                    <a:bodyPr/>
                    <a:lstStyle/>
                    <a:p>
                      <a:pPr marL="168910">
                        <a:lnSpc>
                          <a:spcPct val="100000"/>
                        </a:lnSpc>
                        <a:spcBef>
                          <a:spcPts val="1220"/>
                        </a:spcBef>
                      </a:pPr>
                      <a:r>
                        <a:rPr sz="2100" dirty="0">
                          <a:solidFill>
                            <a:srgbClr val="434343"/>
                          </a:solidFill>
                          <a:latin typeface="Microsoft Sans Serif"/>
                          <a:cs typeface="Microsoft Sans Serif"/>
                        </a:rPr>
                        <a:t>Open</a:t>
                      </a:r>
                      <a:r>
                        <a:rPr sz="2100" spc="-45" dirty="0">
                          <a:solidFill>
                            <a:srgbClr val="434343"/>
                          </a:solidFill>
                          <a:latin typeface="Microsoft Sans Serif"/>
                          <a:cs typeface="Microsoft Sans Serif"/>
                        </a:rPr>
                        <a:t> </a:t>
                      </a:r>
                      <a:r>
                        <a:rPr sz="2100" spc="-25" dirty="0">
                          <a:solidFill>
                            <a:srgbClr val="434343"/>
                          </a:solidFill>
                          <a:latin typeface="Microsoft Sans Serif"/>
                          <a:cs typeface="Microsoft Sans Serif"/>
                        </a:rPr>
                        <a:t>Putty</a:t>
                      </a:r>
                      <a:endParaRPr sz="2100">
                        <a:latin typeface="Microsoft Sans Serif"/>
                        <a:cs typeface="Microsoft Sans Serif"/>
                      </a:endParaRPr>
                    </a:p>
                    <a:p>
                      <a:pPr marL="168910">
                        <a:lnSpc>
                          <a:spcPct val="100000"/>
                        </a:lnSpc>
                        <a:spcBef>
                          <a:spcPts val="254"/>
                        </a:spcBef>
                      </a:pPr>
                      <a:r>
                        <a:rPr sz="2100" spc="-15" dirty="0">
                          <a:solidFill>
                            <a:srgbClr val="434343"/>
                          </a:solidFill>
                          <a:latin typeface="Microsoft Sans Serif"/>
                          <a:cs typeface="Microsoft Sans Serif"/>
                        </a:rPr>
                        <a:t>Check </a:t>
                      </a:r>
                      <a:r>
                        <a:rPr sz="2100" spc="-5" dirty="0">
                          <a:solidFill>
                            <a:srgbClr val="434343"/>
                          </a:solidFill>
                          <a:latin typeface="Microsoft Sans Serif"/>
                          <a:cs typeface="Microsoft Sans Serif"/>
                        </a:rPr>
                        <a:t>that</a:t>
                      </a:r>
                      <a:r>
                        <a:rPr sz="2100" spc="-10" dirty="0">
                          <a:solidFill>
                            <a:srgbClr val="434343"/>
                          </a:solidFill>
                          <a:latin typeface="Microsoft Sans Serif"/>
                          <a:cs typeface="Microsoft Sans Serif"/>
                        </a:rPr>
                        <a:t> </a:t>
                      </a:r>
                      <a:r>
                        <a:rPr sz="2100" spc="-5" dirty="0">
                          <a:solidFill>
                            <a:srgbClr val="434343"/>
                          </a:solidFill>
                          <a:latin typeface="Microsoft Sans Serif"/>
                          <a:cs typeface="Microsoft Sans Serif"/>
                        </a:rPr>
                        <a:t>only</a:t>
                      </a:r>
                      <a:r>
                        <a:rPr sz="2100" spc="-10" dirty="0">
                          <a:solidFill>
                            <a:srgbClr val="434343"/>
                          </a:solidFill>
                          <a:latin typeface="Microsoft Sans Serif"/>
                          <a:cs typeface="Microsoft Sans Serif"/>
                        </a:rPr>
                        <a:t> </a:t>
                      </a:r>
                      <a:r>
                        <a:rPr sz="2100" spc="-60" dirty="0">
                          <a:solidFill>
                            <a:srgbClr val="434343"/>
                          </a:solidFill>
                          <a:latin typeface="Microsoft Sans Serif"/>
                          <a:cs typeface="Microsoft Sans Serif"/>
                        </a:rPr>
                        <a:t>SSH2</a:t>
                      </a:r>
                      <a:r>
                        <a:rPr sz="2100" spc="-10" dirty="0">
                          <a:solidFill>
                            <a:srgbClr val="434343"/>
                          </a:solidFill>
                          <a:latin typeface="Microsoft Sans Serif"/>
                          <a:cs typeface="Microsoft Sans Serif"/>
                        </a:rPr>
                        <a:t> </a:t>
                      </a:r>
                      <a:r>
                        <a:rPr sz="2100" spc="10" dirty="0">
                          <a:solidFill>
                            <a:srgbClr val="434343"/>
                          </a:solidFill>
                          <a:latin typeface="Microsoft Sans Serif"/>
                          <a:cs typeface="Microsoft Sans Serif"/>
                        </a:rPr>
                        <a:t>protocol</a:t>
                      </a:r>
                      <a:r>
                        <a:rPr sz="2100" spc="-10" dirty="0">
                          <a:solidFill>
                            <a:srgbClr val="434343"/>
                          </a:solidFill>
                          <a:latin typeface="Microsoft Sans Serif"/>
                          <a:cs typeface="Microsoft Sans Serif"/>
                        </a:rPr>
                        <a:t> </a:t>
                      </a:r>
                      <a:r>
                        <a:rPr sz="2100" spc="-35" dirty="0">
                          <a:solidFill>
                            <a:srgbClr val="434343"/>
                          </a:solidFill>
                          <a:latin typeface="Microsoft Sans Serif"/>
                          <a:cs typeface="Microsoft Sans Serif"/>
                        </a:rPr>
                        <a:t>is</a:t>
                      </a:r>
                      <a:r>
                        <a:rPr sz="2100" spc="-10" dirty="0">
                          <a:solidFill>
                            <a:srgbClr val="434343"/>
                          </a:solidFill>
                          <a:latin typeface="Microsoft Sans Serif"/>
                          <a:cs typeface="Microsoft Sans Serif"/>
                        </a:rPr>
                        <a:t> enabled.</a:t>
                      </a:r>
                      <a:endParaRPr sz="2100">
                        <a:latin typeface="Microsoft Sans Serif"/>
                        <a:cs typeface="Microsoft Sans Serif"/>
                      </a:endParaRPr>
                    </a:p>
                  </a:txBody>
                  <a:tcPr marL="0" marR="0" marT="206587" marB="0"/>
                </a:tc>
                <a:extLst>
                  <a:ext uri="{0D108BD9-81ED-4DB2-BD59-A6C34878D82A}">
                    <a16:rowId xmlns:a16="http://schemas.microsoft.com/office/drawing/2014/main" val="10001"/>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7173807" cy="1371315"/>
          </a:xfrm>
          <a:prstGeom prst="rect">
            <a:avLst/>
          </a:prstGeom>
        </p:spPr>
        <p:txBody>
          <a:bodyPr vert="horz" wrap="square" lIns="0" tIns="16933" rIns="0" bIns="0" rtlCol="0" anchor="ctr">
            <a:spAutoFit/>
          </a:bodyPr>
          <a:lstStyle/>
          <a:p>
            <a:pPr marL="16933">
              <a:lnSpc>
                <a:spcPct val="100000"/>
              </a:lnSpc>
              <a:spcBef>
                <a:spcPts val="133"/>
              </a:spcBef>
            </a:pPr>
            <a:r>
              <a:rPr spc="-253" dirty="0"/>
              <a:t>ARP</a:t>
            </a:r>
            <a:r>
              <a:rPr spc="-33" dirty="0"/>
              <a:t> </a:t>
            </a:r>
            <a:r>
              <a:rPr spc="-40" dirty="0"/>
              <a:t>Poisoning</a:t>
            </a:r>
            <a:r>
              <a:rPr spc="-33" dirty="0"/>
              <a:t> </a:t>
            </a:r>
            <a:r>
              <a:rPr spc="-127" dirty="0"/>
              <a:t>-</a:t>
            </a:r>
            <a:r>
              <a:rPr spc="-33" dirty="0"/>
              <a:t> </a:t>
            </a:r>
            <a:r>
              <a:rPr spc="-40" dirty="0"/>
              <a:t>Countermeasures</a:t>
            </a:r>
          </a:p>
        </p:txBody>
      </p:sp>
      <p:sp>
        <p:nvSpPr>
          <p:cNvPr id="3" name="object 3"/>
          <p:cNvSpPr txBox="1"/>
          <p:nvPr/>
        </p:nvSpPr>
        <p:spPr>
          <a:xfrm>
            <a:off x="512967" y="1568467"/>
            <a:ext cx="11142133" cy="4143934"/>
          </a:xfrm>
          <a:prstGeom prst="rect">
            <a:avLst/>
          </a:prstGeom>
        </p:spPr>
        <p:txBody>
          <a:bodyPr vert="horz" wrap="square" lIns="0" tIns="16933" rIns="0" bIns="0" rtlCol="0">
            <a:spAutoFit/>
          </a:bodyPr>
          <a:lstStyle/>
          <a:p>
            <a:pPr marL="16933" marR="6773">
              <a:lnSpc>
                <a:spcPct val="114599"/>
              </a:lnSpc>
              <a:spcBef>
                <a:spcPts val="133"/>
              </a:spcBef>
            </a:pPr>
            <a:r>
              <a:rPr sz="2400" spc="-13" dirty="0">
                <a:solidFill>
                  <a:srgbClr val="434343"/>
                </a:solidFill>
                <a:latin typeface="Microsoft Sans Serif"/>
                <a:cs typeface="Microsoft Sans Serif"/>
              </a:rPr>
              <a:t>Fighting </a:t>
            </a:r>
            <a:r>
              <a:rPr sz="2400" dirty="0">
                <a:solidFill>
                  <a:srgbClr val="434343"/>
                </a:solidFill>
                <a:latin typeface="Microsoft Sans Serif"/>
                <a:cs typeface="Microsoft Sans Serif"/>
              </a:rPr>
              <a:t>effectively </a:t>
            </a:r>
            <a:r>
              <a:rPr sz="2400" spc="-27" dirty="0">
                <a:solidFill>
                  <a:srgbClr val="434343"/>
                </a:solidFill>
                <a:latin typeface="Microsoft Sans Serif"/>
                <a:cs typeface="Microsoft Sans Serif"/>
              </a:rPr>
              <a:t>against </a:t>
            </a:r>
            <a:r>
              <a:rPr sz="2400" spc="-167" dirty="0">
                <a:solidFill>
                  <a:srgbClr val="434343"/>
                </a:solidFill>
                <a:latin typeface="Microsoft Sans Serif"/>
                <a:cs typeface="Microsoft Sans Serif"/>
              </a:rPr>
              <a:t>ARP</a:t>
            </a:r>
            <a:r>
              <a:rPr sz="2400" spc="-160" dirty="0">
                <a:solidFill>
                  <a:srgbClr val="434343"/>
                </a:solidFill>
                <a:latin typeface="Microsoft Sans Serif"/>
                <a:cs typeface="Microsoft Sans Serif"/>
              </a:rPr>
              <a:t> </a:t>
            </a:r>
            <a:r>
              <a:rPr sz="2400" dirty="0">
                <a:solidFill>
                  <a:srgbClr val="434343"/>
                </a:solidFill>
                <a:latin typeface="Microsoft Sans Serif"/>
                <a:cs typeface="Microsoft Sans Serif"/>
              </a:rPr>
              <a:t>poisoning </a:t>
            </a:r>
            <a:r>
              <a:rPr sz="2400" spc="7" dirty="0">
                <a:solidFill>
                  <a:srgbClr val="434343"/>
                </a:solidFill>
                <a:latin typeface="Microsoft Sans Serif"/>
                <a:cs typeface="Microsoft Sans Serif"/>
              </a:rPr>
              <a:t>with </a:t>
            </a:r>
            <a:r>
              <a:rPr sz="2400" spc="-7" dirty="0">
                <a:solidFill>
                  <a:srgbClr val="434343"/>
                </a:solidFill>
                <a:latin typeface="Microsoft Sans Serif"/>
                <a:cs typeface="Microsoft Sans Serif"/>
              </a:rPr>
              <a:t>efficiency </a:t>
            </a:r>
            <a:r>
              <a:rPr sz="2400" spc="-47" dirty="0">
                <a:solidFill>
                  <a:srgbClr val="434343"/>
                </a:solidFill>
                <a:latin typeface="Microsoft Sans Serif"/>
                <a:cs typeface="Microsoft Sans Serif"/>
              </a:rPr>
              <a:t>is </a:t>
            </a:r>
            <a:r>
              <a:rPr sz="2400" b="1" spc="-53" dirty="0">
                <a:solidFill>
                  <a:srgbClr val="434343"/>
                </a:solidFill>
                <a:latin typeface="Arial"/>
                <a:cs typeface="Arial"/>
              </a:rPr>
              <a:t>not </a:t>
            </a:r>
            <a:r>
              <a:rPr sz="2400" b="1" spc="-60" dirty="0">
                <a:solidFill>
                  <a:srgbClr val="434343"/>
                </a:solidFill>
                <a:latin typeface="Arial"/>
                <a:cs typeface="Arial"/>
              </a:rPr>
              <a:t>an </a:t>
            </a:r>
            <a:r>
              <a:rPr sz="2400" b="1" spc="-87" dirty="0">
                <a:solidFill>
                  <a:srgbClr val="434343"/>
                </a:solidFill>
                <a:latin typeface="Arial"/>
                <a:cs typeface="Arial"/>
              </a:rPr>
              <a:t>easy </a:t>
            </a:r>
            <a:r>
              <a:rPr sz="2400" b="1" spc="-67" dirty="0">
                <a:solidFill>
                  <a:srgbClr val="434343"/>
                </a:solidFill>
                <a:latin typeface="Arial"/>
                <a:cs typeface="Arial"/>
              </a:rPr>
              <a:t>task </a:t>
            </a:r>
            <a:r>
              <a:rPr sz="2400" b="1" spc="-60" dirty="0">
                <a:solidFill>
                  <a:srgbClr val="434343"/>
                </a:solidFill>
                <a:latin typeface="Arial"/>
                <a:cs typeface="Arial"/>
              </a:rPr>
              <a:t> </a:t>
            </a:r>
            <a:r>
              <a:rPr sz="2400" spc="-20" dirty="0">
                <a:solidFill>
                  <a:srgbClr val="434343"/>
                </a:solidFill>
                <a:latin typeface="Microsoft Sans Serif"/>
                <a:cs typeface="Microsoft Sans Serif"/>
              </a:rPr>
              <a:t>because </a:t>
            </a:r>
            <a:r>
              <a:rPr sz="2400" spc="13" dirty="0">
                <a:solidFill>
                  <a:srgbClr val="434343"/>
                </a:solidFill>
                <a:latin typeface="Microsoft Sans Serif"/>
                <a:cs typeface="Microsoft Sans Serif"/>
              </a:rPr>
              <a:t>the</a:t>
            </a:r>
            <a:r>
              <a:rPr sz="2400" spc="-13" dirty="0">
                <a:solidFill>
                  <a:srgbClr val="434343"/>
                </a:solidFill>
                <a:latin typeface="Microsoft Sans Serif"/>
                <a:cs typeface="Microsoft Sans Serif"/>
              </a:rPr>
              <a:t> </a:t>
            </a:r>
            <a:r>
              <a:rPr sz="2400" spc="-167" dirty="0">
                <a:solidFill>
                  <a:srgbClr val="434343"/>
                </a:solidFill>
                <a:latin typeface="Microsoft Sans Serif"/>
                <a:cs typeface="Microsoft Sans Serif"/>
              </a:rPr>
              <a:t>ARP</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protocol</a:t>
            </a:r>
            <a:r>
              <a:rPr sz="2400" spc="-13" dirty="0">
                <a:solidFill>
                  <a:srgbClr val="434343"/>
                </a:solidFill>
                <a:latin typeface="Microsoft Sans Serif"/>
                <a:cs typeface="Microsoft Sans Serif"/>
              </a:rPr>
              <a:t> </a:t>
            </a:r>
            <a:r>
              <a:rPr sz="2400" dirty="0">
                <a:solidFill>
                  <a:srgbClr val="434343"/>
                </a:solidFill>
                <a:latin typeface="Microsoft Sans Serif"/>
                <a:cs typeface="Microsoft Sans Serif"/>
              </a:rPr>
              <a:t>provides</a:t>
            </a:r>
            <a:r>
              <a:rPr sz="2400" spc="-13" dirty="0">
                <a:solidFill>
                  <a:srgbClr val="434343"/>
                </a:solidFill>
                <a:latin typeface="Microsoft Sans Serif"/>
                <a:cs typeface="Microsoft Sans Serif"/>
              </a:rPr>
              <a:t> </a:t>
            </a:r>
            <a:r>
              <a:rPr sz="2400" b="1" spc="-87" dirty="0">
                <a:solidFill>
                  <a:srgbClr val="434343"/>
                </a:solidFill>
                <a:latin typeface="Arial"/>
                <a:cs typeface="Arial"/>
              </a:rPr>
              <a:t>no</a:t>
            </a:r>
            <a:r>
              <a:rPr sz="2400" b="1" spc="-47" dirty="0">
                <a:solidFill>
                  <a:srgbClr val="434343"/>
                </a:solidFill>
                <a:latin typeface="Arial"/>
                <a:cs typeface="Arial"/>
              </a:rPr>
              <a:t> </a:t>
            </a:r>
            <a:r>
              <a:rPr sz="2400" b="1" spc="-87" dirty="0">
                <a:solidFill>
                  <a:srgbClr val="434343"/>
                </a:solidFill>
                <a:latin typeface="Arial"/>
                <a:cs typeface="Arial"/>
              </a:rPr>
              <a:t>possibilities</a:t>
            </a:r>
            <a:r>
              <a:rPr sz="2400" b="1" spc="-47" dirty="0">
                <a:solidFill>
                  <a:srgbClr val="434343"/>
                </a:solidFill>
                <a:latin typeface="Arial"/>
                <a:cs typeface="Arial"/>
              </a:rPr>
              <a:t> </a:t>
            </a:r>
            <a:r>
              <a:rPr sz="2400" b="1" spc="-40" dirty="0">
                <a:solidFill>
                  <a:srgbClr val="434343"/>
                </a:solidFill>
                <a:latin typeface="Arial"/>
                <a:cs typeface="Arial"/>
              </a:rPr>
              <a:t>to</a:t>
            </a:r>
            <a:r>
              <a:rPr sz="2400" b="1" spc="-47" dirty="0">
                <a:solidFill>
                  <a:srgbClr val="434343"/>
                </a:solidFill>
                <a:latin typeface="Arial"/>
                <a:cs typeface="Arial"/>
              </a:rPr>
              <a:t> </a:t>
            </a:r>
            <a:r>
              <a:rPr sz="2400" b="1" spc="-73" dirty="0">
                <a:solidFill>
                  <a:srgbClr val="434343"/>
                </a:solidFill>
                <a:latin typeface="Arial"/>
                <a:cs typeface="Arial"/>
              </a:rPr>
              <a:t>establish</a:t>
            </a:r>
            <a:r>
              <a:rPr sz="2400" b="1" spc="-47" dirty="0">
                <a:solidFill>
                  <a:srgbClr val="434343"/>
                </a:solidFill>
                <a:latin typeface="Arial"/>
                <a:cs typeface="Arial"/>
              </a:rPr>
              <a:t> </a:t>
            </a:r>
            <a:r>
              <a:rPr sz="2400" b="1" spc="-27" dirty="0">
                <a:solidFill>
                  <a:srgbClr val="434343"/>
                </a:solidFill>
                <a:latin typeface="Arial"/>
                <a:cs typeface="Arial"/>
              </a:rPr>
              <a:t>the</a:t>
            </a:r>
            <a:r>
              <a:rPr sz="2400" b="1" spc="-47" dirty="0">
                <a:solidFill>
                  <a:srgbClr val="434343"/>
                </a:solidFill>
                <a:latin typeface="Arial"/>
                <a:cs typeface="Arial"/>
              </a:rPr>
              <a:t> </a:t>
            </a:r>
            <a:r>
              <a:rPr sz="2400" b="1" spc="-53" dirty="0">
                <a:solidFill>
                  <a:srgbClr val="434343"/>
                </a:solidFill>
                <a:latin typeface="Arial"/>
                <a:cs typeface="Arial"/>
              </a:rPr>
              <a:t>authenticity</a:t>
            </a:r>
            <a:r>
              <a:rPr sz="2400" b="1" spc="-47" dirty="0">
                <a:solidFill>
                  <a:srgbClr val="434343"/>
                </a:solidFill>
                <a:latin typeface="Arial"/>
                <a:cs typeface="Arial"/>
              </a:rPr>
              <a:t> </a:t>
            </a:r>
            <a:r>
              <a:rPr sz="2400" b="1" spc="-53" dirty="0">
                <a:solidFill>
                  <a:srgbClr val="434343"/>
                </a:solidFill>
                <a:latin typeface="Arial"/>
                <a:cs typeface="Arial"/>
              </a:rPr>
              <a:t>of </a:t>
            </a:r>
            <a:r>
              <a:rPr sz="2400" b="1" spc="-645" dirty="0">
                <a:solidFill>
                  <a:srgbClr val="434343"/>
                </a:solidFill>
                <a:latin typeface="Arial"/>
                <a:cs typeface="Arial"/>
              </a:rPr>
              <a:t> </a:t>
            </a:r>
            <a:r>
              <a:rPr sz="2400" b="1" spc="-27" dirty="0">
                <a:solidFill>
                  <a:srgbClr val="434343"/>
                </a:solidFill>
                <a:latin typeface="Arial"/>
                <a:cs typeface="Arial"/>
              </a:rPr>
              <a:t>the</a:t>
            </a:r>
            <a:r>
              <a:rPr sz="2400" b="1" spc="-60" dirty="0">
                <a:solidFill>
                  <a:srgbClr val="434343"/>
                </a:solidFill>
                <a:latin typeface="Arial"/>
                <a:cs typeface="Arial"/>
              </a:rPr>
              <a:t> </a:t>
            </a:r>
            <a:r>
              <a:rPr sz="2400" b="1" spc="-100" dirty="0">
                <a:solidFill>
                  <a:srgbClr val="434343"/>
                </a:solidFill>
                <a:latin typeface="Arial"/>
                <a:cs typeface="Arial"/>
              </a:rPr>
              <a:t>source</a:t>
            </a:r>
            <a:r>
              <a:rPr sz="2400" b="1" spc="-53" dirty="0">
                <a:solidFill>
                  <a:srgbClr val="434343"/>
                </a:solidFill>
                <a:latin typeface="Arial"/>
                <a:cs typeface="Arial"/>
              </a:rPr>
              <a:t> </a:t>
            </a:r>
            <a:r>
              <a:rPr sz="2400" spc="20" dirty="0">
                <a:solidFill>
                  <a:srgbClr val="434343"/>
                </a:solidFill>
                <a:latin typeface="Microsoft Sans Serif"/>
                <a:cs typeface="Microsoft Sans Serif"/>
              </a:rPr>
              <a:t>of</a:t>
            </a:r>
            <a:r>
              <a:rPr sz="2400" spc="-20" dirty="0">
                <a:solidFill>
                  <a:srgbClr val="434343"/>
                </a:solidFill>
                <a:latin typeface="Microsoft Sans Serif"/>
                <a:cs typeface="Microsoft Sans Serif"/>
              </a:rPr>
              <a:t> </a:t>
            </a:r>
            <a:r>
              <a:rPr sz="2400" spc="-7" dirty="0">
                <a:solidFill>
                  <a:srgbClr val="434343"/>
                </a:solidFill>
                <a:latin typeface="Microsoft Sans Serif"/>
                <a:cs typeface="Microsoft Sans Serif"/>
              </a:rPr>
              <a:t>incoming</a:t>
            </a:r>
            <a:r>
              <a:rPr sz="2400" spc="-20" dirty="0">
                <a:solidFill>
                  <a:srgbClr val="434343"/>
                </a:solidFill>
                <a:latin typeface="Microsoft Sans Serif"/>
                <a:cs typeface="Microsoft Sans Serif"/>
              </a:rPr>
              <a:t> packets.</a:t>
            </a:r>
            <a:endParaRPr sz="2400">
              <a:latin typeface="Microsoft Sans Serif"/>
              <a:cs typeface="Microsoft Sans Serif"/>
            </a:endParaRPr>
          </a:p>
          <a:p>
            <a:pPr marL="16933" marR="2338435">
              <a:lnSpc>
                <a:spcPct val="114599"/>
              </a:lnSpc>
              <a:spcBef>
                <a:spcPts val="2100"/>
              </a:spcBef>
            </a:pPr>
            <a:r>
              <a:rPr sz="2400" spc="-7" dirty="0">
                <a:solidFill>
                  <a:srgbClr val="434343"/>
                </a:solidFill>
                <a:latin typeface="Microsoft Sans Serif"/>
                <a:cs typeface="Microsoft Sans Serif"/>
              </a:rPr>
              <a:t>Despite </a:t>
            </a:r>
            <a:r>
              <a:rPr sz="2400" spc="-53" dirty="0">
                <a:solidFill>
                  <a:srgbClr val="434343"/>
                </a:solidFill>
                <a:latin typeface="Microsoft Sans Serif"/>
                <a:cs typeface="Microsoft Sans Serif"/>
              </a:rPr>
              <a:t>all, </a:t>
            </a:r>
            <a:r>
              <a:rPr sz="2400" spc="7" dirty="0">
                <a:solidFill>
                  <a:srgbClr val="434343"/>
                </a:solidFill>
                <a:latin typeface="Microsoft Sans Serif"/>
                <a:cs typeface="Microsoft Sans Serif"/>
              </a:rPr>
              <a:t>there </a:t>
            </a:r>
            <a:r>
              <a:rPr sz="2400" spc="-27" dirty="0">
                <a:solidFill>
                  <a:srgbClr val="434343"/>
                </a:solidFill>
                <a:latin typeface="Microsoft Sans Serif"/>
                <a:cs typeface="Microsoft Sans Serif"/>
              </a:rPr>
              <a:t>are some </a:t>
            </a:r>
            <a:r>
              <a:rPr sz="2400" spc="-40" dirty="0">
                <a:solidFill>
                  <a:srgbClr val="434343"/>
                </a:solidFill>
                <a:latin typeface="Microsoft Sans Serif"/>
                <a:cs typeface="Microsoft Sans Serif"/>
              </a:rPr>
              <a:t>ways </a:t>
            </a:r>
            <a:r>
              <a:rPr sz="2400" spc="33" dirty="0">
                <a:solidFill>
                  <a:srgbClr val="434343"/>
                </a:solidFill>
                <a:latin typeface="Microsoft Sans Serif"/>
                <a:cs typeface="Microsoft Sans Serif"/>
              </a:rPr>
              <a:t>to </a:t>
            </a:r>
            <a:r>
              <a:rPr sz="2400" spc="20" dirty="0">
                <a:solidFill>
                  <a:srgbClr val="434343"/>
                </a:solidFill>
                <a:latin typeface="Microsoft Sans Serif"/>
                <a:cs typeface="Microsoft Sans Serif"/>
              </a:rPr>
              <a:t>protect </a:t>
            </a:r>
            <a:r>
              <a:rPr sz="2400" spc="-7" dirty="0">
                <a:solidFill>
                  <a:srgbClr val="434343"/>
                </a:solidFill>
                <a:latin typeface="Microsoft Sans Serif"/>
                <a:cs typeface="Microsoft Sans Serif"/>
              </a:rPr>
              <a:t>your </a:t>
            </a:r>
            <a:r>
              <a:rPr sz="2400" spc="-33" dirty="0">
                <a:solidFill>
                  <a:srgbClr val="434343"/>
                </a:solidFill>
                <a:latin typeface="Microsoft Sans Serif"/>
                <a:cs typeface="Microsoft Sans Serif"/>
              </a:rPr>
              <a:t>machines </a:t>
            </a:r>
            <a:r>
              <a:rPr sz="2400" spc="-27" dirty="0">
                <a:solidFill>
                  <a:srgbClr val="434343"/>
                </a:solidFill>
                <a:latin typeface="Microsoft Sans Serif"/>
                <a:cs typeface="Microsoft Sans Serif"/>
              </a:rPr>
              <a:t>against </a:t>
            </a:r>
            <a:r>
              <a:rPr sz="2400" spc="-620" dirty="0">
                <a:solidFill>
                  <a:srgbClr val="434343"/>
                </a:solidFill>
                <a:latin typeface="Microsoft Sans Serif"/>
                <a:cs typeface="Microsoft Sans Serif"/>
              </a:rPr>
              <a:t> </a:t>
            </a:r>
            <a:r>
              <a:rPr sz="2400" spc="-7" dirty="0">
                <a:solidFill>
                  <a:srgbClr val="434343"/>
                </a:solidFill>
                <a:latin typeface="Microsoft Sans Serif"/>
                <a:cs typeface="Microsoft Sans Serif"/>
              </a:rPr>
              <a:t>spoofers/poisoners</a:t>
            </a:r>
            <a:r>
              <a:rPr sz="2400" spc="-27" dirty="0">
                <a:solidFill>
                  <a:srgbClr val="434343"/>
                </a:solidFill>
                <a:latin typeface="Microsoft Sans Serif"/>
                <a:cs typeface="Microsoft Sans Serif"/>
              </a:rPr>
              <a:t> </a:t>
            </a:r>
            <a:r>
              <a:rPr sz="2400" spc="7" dirty="0">
                <a:solidFill>
                  <a:srgbClr val="434343"/>
                </a:solidFill>
                <a:latin typeface="Microsoft Sans Serif"/>
                <a:cs typeface="Microsoft Sans Serif"/>
              </a:rPr>
              <a:t>by</a:t>
            </a:r>
            <a:r>
              <a:rPr sz="2400" spc="-20" dirty="0">
                <a:solidFill>
                  <a:srgbClr val="434343"/>
                </a:solidFill>
                <a:latin typeface="Microsoft Sans Serif"/>
                <a:cs typeface="Microsoft Sans Serif"/>
              </a:rPr>
              <a:t> </a:t>
            </a:r>
            <a:r>
              <a:rPr sz="2400" spc="-33" dirty="0">
                <a:solidFill>
                  <a:srgbClr val="434343"/>
                </a:solidFill>
                <a:latin typeface="Microsoft Sans Serif"/>
                <a:cs typeface="Microsoft Sans Serif"/>
              </a:rPr>
              <a:t>using:</a:t>
            </a:r>
            <a:endParaRPr sz="2400">
              <a:latin typeface="Microsoft Sans Serif"/>
              <a:cs typeface="Microsoft Sans Serif"/>
            </a:endParaRPr>
          </a:p>
          <a:p>
            <a:pPr>
              <a:spcBef>
                <a:spcPts val="20"/>
              </a:spcBef>
            </a:pPr>
            <a:endParaRPr sz="3267">
              <a:latin typeface="Microsoft Sans Serif"/>
              <a:cs typeface="Microsoft Sans Serif"/>
            </a:endParaRPr>
          </a:p>
          <a:p>
            <a:pPr marL="230288">
              <a:tabLst>
                <a:tab pos="625671" algn="l"/>
              </a:tabLst>
            </a:pPr>
            <a:r>
              <a:rPr sz="2400" b="1" spc="-80" dirty="0">
                <a:solidFill>
                  <a:srgbClr val="434343"/>
                </a:solidFill>
                <a:latin typeface="Arial"/>
                <a:cs typeface="Arial"/>
              </a:rPr>
              <a:t>-	</a:t>
            </a:r>
            <a:r>
              <a:rPr sz="2400" b="1" spc="-67" dirty="0">
                <a:solidFill>
                  <a:srgbClr val="434343"/>
                </a:solidFill>
                <a:latin typeface="Arial"/>
                <a:cs typeface="Arial"/>
              </a:rPr>
              <a:t>Static</a:t>
            </a:r>
            <a:r>
              <a:rPr sz="2400" b="1" spc="-93" dirty="0">
                <a:solidFill>
                  <a:srgbClr val="434343"/>
                </a:solidFill>
                <a:latin typeface="Arial"/>
                <a:cs typeface="Arial"/>
              </a:rPr>
              <a:t> </a:t>
            </a:r>
            <a:r>
              <a:rPr sz="2400" b="1" spc="-133" dirty="0">
                <a:solidFill>
                  <a:srgbClr val="434343"/>
                </a:solidFill>
                <a:latin typeface="Arial"/>
                <a:cs typeface="Arial"/>
              </a:rPr>
              <a:t>ARP</a:t>
            </a:r>
            <a:endParaRPr sz="2400">
              <a:latin typeface="Arial"/>
              <a:cs typeface="Arial"/>
            </a:endParaRPr>
          </a:p>
          <a:p>
            <a:pPr>
              <a:spcBef>
                <a:spcPts val="40"/>
              </a:spcBef>
            </a:pPr>
            <a:endParaRPr sz="3200">
              <a:latin typeface="Arial"/>
              <a:cs typeface="Arial"/>
            </a:endParaRPr>
          </a:p>
          <a:p>
            <a:pPr marL="230288">
              <a:tabLst>
                <a:tab pos="625671" algn="l"/>
              </a:tabLst>
            </a:pPr>
            <a:r>
              <a:rPr sz="2400" spc="-80" dirty="0">
                <a:solidFill>
                  <a:srgbClr val="434343"/>
                </a:solidFill>
                <a:latin typeface="Microsoft Sans Serif"/>
                <a:cs typeface="Microsoft Sans Serif"/>
              </a:rPr>
              <a:t>-	</a:t>
            </a:r>
            <a:r>
              <a:rPr sz="2400" b="1" spc="-73" dirty="0">
                <a:solidFill>
                  <a:srgbClr val="434343"/>
                </a:solidFill>
                <a:latin typeface="Arial"/>
                <a:cs typeface="Arial"/>
              </a:rPr>
              <a:t>Surveillance</a:t>
            </a:r>
            <a:r>
              <a:rPr sz="2400" b="1" spc="-53" dirty="0">
                <a:solidFill>
                  <a:srgbClr val="434343"/>
                </a:solidFill>
                <a:latin typeface="Arial"/>
                <a:cs typeface="Arial"/>
              </a:rPr>
              <a:t> </a:t>
            </a:r>
            <a:r>
              <a:rPr sz="2400" b="1" spc="-87" dirty="0">
                <a:solidFill>
                  <a:srgbClr val="434343"/>
                </a:solidFill>
                <a:latin typeface="Arial"/>
                <a:cs typeface="Arial"/>
              </a:rPr>
              <a:t>tools</a:t>
            </a:r>
            <a:r>
              <a:rPr sz="2400" b="1" spc="-47" dirty="0">
                <a:solidFill>
                  <a:srgbClr val="434343"/>
                </a:solidFill>
                <a:latin typeface="Arial"/>
                <a:cs typeface="Arial"/>
              </a:rPr>
              <a:t> </a:t>
            </a:r>
            <a:r>
              <a:rPr sz="2400" spc="-67" dirty="0">
                <a:solidFill>
                  <a:srgbClr val="434343"/>
                </a:solidFill>
                <a:latin typeface="Microsoft Sans Serif"/>
                <a:cs typeface="Microsoft Sans Serif"/>
              </a:rPr>
              <a:t>(such</a:t>
            </a:r>
            <a:r>
              <a:rPr sz="2400" spc="-13" dirty="0">
                <a:solidFill>
                  <a:srgbClr val="434343"/>
                </a:solidFill>
                <a:latin typeface="Microsoft Sans Serif"/>
                <a:cs typeface="Microsoft Sans Serif"/>
              </a:rPr>
              <a:t> </a:t>
            </a:r>
            <a:r>
              <a:rPr sz="2400" spc="-80" dirty="0">
                <a:solidFill>
                  <a:srgbClr val="434343"/>
                </a:solidFill>
                <a:latin typeface="Microsoft Sans Serif"/>
                <a:cs typeface="Microsoft Sans Serif"/>
              </a:rPr>
              <a:t>as</a:t>
            </a:r>
            <a:r>
              <a:rPr sz="2400" spc="-13" dirty="0">
                <a:solidFill>
                  <a:srgbClr val="434343"/>
                </a:solidFill>
                <a:latin typeface="Microsoft Sans Serif"/>
                <a:cs typeface="Microsoft Sans Serif"/>
              </a:rPr>
              <a:t> </a:t>
            </a:r>
            <a:r>
              <a:rPr sz="2400" spc="-20" dirty="0">
                <a:solidFill>
                  <a:srgbClr val="434343"/>
                </a:solidFill>
                <a:latin typeface="Microsoft Sans Serif"/>
                <a:cs typeface="Microsoft Sans Serif"/>
              </a:rPr>
              <a:t>Arpwatch,</a:t>
            </a:r>
            <a:r>
              <a:rPr sz="2400" spc="-13" dirty="0">
                <a:solidFill>
                  <a:srgbClr val="434343"/>
                </a:solidFill>
                <a:latin typeface="Microsoft Sans Serif"/>
                <a:cs typeface="Microsoft Sans Serif"/>
              </a:rPr>
              <a:t> </a:t>
            </a:r>
            <a:r>
              <a:rPr sz="2400" spc="-27" dirty="0">
                <a:solidFill>
                  <a:srgbClr val="434343"/>
                </a:solidFill>
                <a:latin typeface="Microsoft Sans Serif"/>
                <a:cs typeface="Microsoft Sans Serif"/>
              </a:rPr>
              <a:t>Ettercap</a:t>
            </a:r>
            <a:r>
              <a:rPr sz="2400" spc="-13" dirty="0">
                <a:solidFill>
                  <a:srgbClr val="434343"/>
                </a:solidFill>
                <a:latin typeface="Microsoft Sans Serif"/>
                <a:cs typeface="Microsoft Sans Serif"/>
              </a:rPr>
              <a:t> </a:t>
            </a:r>
            <a:r>
              <a:rPr sz="2400" spc="13" dirty="0">
                <a:solidFill>
                  <a:srgbClr val="434343"/>
                </a:solidFill>
                <a:latin typeface="Microsoft Sans Serif"/>
                <a:cs typeface="Microsoft Sans Serif"/>
              </a:rPr>
              <a:t>or</a:t>
            </a:r>
            <a:r>
              <a:rPr sz="2400" spc="-20" dirty="0">
                <a:solidFill>
                  <a:srgbClr val="434343"/>
                </a:solidFill>
                <a:latin typeface="Microsoft Sans Serif"/>
                <a:cs typeface="Microsoft Sans Serif"/>
              </a:rPr>
              <a:t> </a:t>
            </a:r>
            <a:r>
              <a:rPr sz="2400" spc="-33" dirty="0">
                <a:solidFill>
                  <a:srgbClr val="434343"/>
                </a:solidFill>
                <a:latin typeface="Microsoft Sans Serif"/>
                <a:cs typeface="Microsoft Sans Serif"/>
              </a:rPr>
              <a:t>Snort</a:t>
            </a:r>
            <a:r>
              <a:rPr sz="2400" spc="-13" dirty="0">
                <a:solidFill>
                  <a:srgbClr val="434343"/>
                </a:solidFill>
                <a:latin typeface="Microsoft Sans Serif"/>
                <a:cs typeface="Microsoft Sans Serif"/>
              </a:rPr>
              <a:t> </a:t>
            </a:r>
            <a:r>
              <a:rPr sz="2400" spc="-140" dirty="0">
                <a:solidFill>
                  <a:srgbClr val="434343"/>
                </a:solidFill>
                <a:latin typeface="Microsoft Sans Serif"/>
                <a:cs typeface="Microsoft Sans Serif"/>
              </a:rPr>
              <a:t>IDS)</a:t>
            </a:r>
            <a:endParaRPr sz="2400">
              <a:latin typeface="Microsoft Sans Serif"/>
              <a:cs typeface="Microsoft Sans Serif"/>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287524"/>
            <a:ext cx="2182707" cy="1371315"/>
          </a:xfrm>
          <a:prstGeom prst="rect">
            <a:avLst/>
          </a:prstGeom>
        </p:spPr>
        <p:txBody>
          <a:bodyPr vert="horz" wrap="square" lIns="0" tIns="16933" rIns="0" bIns="0" rtlCol="0" anchor="ctr">
            <a:spAutoFit/>
          </a:bodyPr>
          <a:lstStyle/>
          <a:p>
            <a:pPr marL="16933">
              <a:lnSpc>
                <a:spcPct val="100000"/>
              </a:lnSpc>
              <a:spcBef>
                <a:spcPts val="133"/>
              </a:spcBef>
            </a:pPr>
            <a:r>
              <a:rPr spc="-60" dirty="0"/>
              <a:t>Static</a:t>
            </a:r>
            <a:r>
              <a:rPr spc="-120" dirty="0"/>
              <a:t> </a:t>
            </a:r>
            <a:r>
              <a:rPr spc="-253" dirty="0"/>
              <a:t>ARP</a:t>
            </a:r>
          </a:p>
        </p:txBody>
      </p:sp>
      <p:sp>
        <p:nvSpPr>
          <p:cNvPr id="3" name="object 3"/>
          <p:cNvSpPr txBox="1"/>
          <p:nvPr/>
        </p:nvSpPr>
        <p:spPr>
          <a:xfrm>
            <a:off x="512967" y="1579983"/>
            <a:ext cx="10618893" cy="4608676"/>
          </a:xfrm>
          <a:prstGeom prst="rect">
            <a:avLst/>
          </a:prstGeom>
        </p:spPr>
        <p:txBody>
          <a:bodyPr vert="horz" wrap="square" lIns="0" tIns="16933" rIns="0" bIns="0" rtlCol="0">
            <a:spAutoFit/>
          </a:bodyPr>
          <a:lstStyle/>
          <a:p>
            <a:pPr marL="16933" marR="6773">
              <a:lnSpc>
                <a:spcPct val="113300"/>
              </a:lnSpc>
              <a:spcBef>
                <a:spcPts val="133"/>
              </a:spcBef>
            </a:pPr>
            <a:r>
              <a:rPr sz="2133" spc="-33" dirty="0">
                <a:solidFill>
                  <a:srgbClr val="434343"/>
                </a:solidFill>
                <a:latin typeface="Microsoft Sans Serif"/>
                <a:cs typeface="Microsoft Sans Serif"/>
              </a:rPr>
              <a:t>Static</a:t>
            </a:r>
            <a:r>
              <a:rPr sz="2133" spc="-20" dirty="0">
                <a:solidFill>
                  <a:srgbClr val="434343"/>
                </a:solidFill>
                <a:latin typeface="Microsoft Sans Serif"/>
                <a:cs typeface="Microsoft Sans Serif"/>
              </a:rPr>
              <a:t> </a:t>
            </a:r>
            <a:r>
              <a:rPr sz="2133" spc="-73" dirty="0">
                <a:solidFill>
                  <a:srgbClr val="434343"/>
                </a:solidFill>
                <a:latin typeface="Microsoft Sans Serif"/>
                <a:cs typeface="Microsoft Sans Serif"/>
              </a:rPr>
              <a:t>ARPing</a:t>
            </a:r>
            <a:r>
              <a:rPr sz="2133" spc="-13" dirty="0">
                <a:solidFill>
                  <a:srgbClr val="434343"/>
                </a:solidFill>
                <a:latin typeface="Microsoft Sans Serif"/>
                <a:cs typeface="Microsoft Sans Serif"/>
              </a:rPr>
              <a:t> </a:t>
            </a:r>
            <a:r>
              <a:rPr sz="2133" spc="-40" dirty="0">
                <a:solidFill>
                  <a:srgbClr val="434343"/>
                </a:solidFill>
                <a:latin typeface="Microsoft Sans Serif"/>
                <a:cs typeface="Microsoft Sans Serif"/>
              </a:rPr>
              <a:t>means</a:t>
            </a:r>
            <a:r>
              <a:rPr sz="2133" spc="-13" dirty="0">
                <a:solidFill>
                  <a:srgbClr val="434343"/>
                </a:solidFill>
                <a:latin typeface="Microsoft Sans Serif"/>
                <a:cs typeface="Microsoft Sans Serif"/>
              </a:rPr>
              <a:t> </a:t>
            </a:r>
            <a:r>
              <a:rPr sz="2133" spc="-7" dirty="0">
                <a:solidFill>
                  <a:srgbClr val="434343"/>
                </a:solidFill>
                <a:latin typeface="Microsoft Sans Serif"/>
                <a:cs typeface="Microsoft Sans Serif"/>
              </a:rPr>
              <a:t>that</a:t>
            </a:r>
            <a:r>
              <a:rPr sz="2133" spc="-13" dirty="0">
                <a:solidFill>
                  <a:srgbClr val="434343"/>
                </a:solidFill>
                <a:latin typeface="Microsoft Sans Serif"/>
                <a:cs typeface="Microsoft Sans Serif"/>
              </a:rPr>
              <a:t> </a:t>
            </a:r>
            <a:r>
              <a:rPr sz="2133" dirty="0">
                <a:solidFill>
                  <a:srgbClr val="434343"/>
                </a:solidFill>
                <a:latin typeface="Microsoft Sans Serif"/>
                <a:cs typeface="Microsoft Sans Serif"/>
              </a:rPr>
              <a:t>you</a:t>
            </a:r>
            <a:r>
              <a:rPr sz="2133" spc="-13" dirty="0">
                <a:solidFill>
                  <a:srgbClr val="434343"/>
                </a:solidFill>
                <a:latin typeface="Microsoft Sans Serif"/>
                <a:cs typeface="Microsoft Sans Serif"/>
              </a:rPr>
              <a:t> </a:t>
            </a:r>
            <a:r>
              <a:rPr sz="2133" spc="-33" dirty="0">
                <a:solidFill>
                  <a:srgbClr val="434343"/>
                </a:solidFill>
                <a:latin typeface="Microsoft Sans Serif"/>
                <a:cs typeface="Microsoft Sans Serif"/>
              </a:rPr>
              <a:t>manually</a:t>
            </a:r>
            <a:r>
              <a:rPr sz="2133" spc="-13" dirty="0">
                <a:solidFill>
                  <a:srgbClr val="434343"/>
                </a:solidFill>
                <a:latin typeface="Microsoft Sans Serif"/>
                <a:cs typeface="Microsoft Sans Serif"/>
              </a:rPr>
              <a:t> </a:t>
            </a:r>
            <a:r>
              <a:rPr sz="2133" dirty="0">
                <a:solidFill>
                  <a:srgbClr val="434343"/>
                </a:solidFill>
                <a:latin typeface="Microsoft Sans Serif"/>
                <a:cs typeface="Microsoft Sans Serif"/>
              </a:rPr>
              <a:t>configure</a:t>
            </a:r>
            <a:r>
              <a:rPr sz="2133" spc="-13" dirty="0">
                <a:solidFill>
                  <a:srgbClr val="434343"/>
                </a:solidFill>
                <a:latin typeface="Microsoft Sans Serif"/>
                <a:cs typeface="Microsoft Sans Serif"/>
              </a:rPr>
              <a:t> </a:t>
            </a:r>
            <a:r>
              <a:rPr sz="2133" spc="-133" dirty="0">
                <a:solidFill>
                  <a:srgbClr val="434343"/>
                </a:solidFill>
                <a:latin typeface="Microsoft Sans Serif"/>
                <a:cs typeface="Microsoft Sans Serif"/>
              </a:rPr>
              <a:t>IP</a:t>
            </a:r>
            <a:r>
              <a:rPr sz="2133" spc="-13" dirty="0">
                <a:solidFill>
                  <a:srgbClr val="434343"/>
                </a:solidFill>
                <a:latin typeface="Microsoft Sans Serif"/>
                <a:cs typeface="Microsoft Sans Serif"/>
              </a:rPr>
              <a:t> </a:t>
            </a:r>
            <a:r>
              <a:rPr sz="2133" spc="33" dirty="0">
                <a:solidFill>
                  <a:srgbClr val="434343"/>
                </a:solidFill>
                <a:latin typeface="Microsoft Sans Serif"/>
                <a:cs typeface="Microsoft Sans Serif"/>
              </a:rPr>
              <a:t>to</a:t>
            </a:r>
            <a:r>
              <a:rPr sz="2133" spc="-13" dirty="0">
                <a:solidFill>
                  <a:srgbClr val="434343"/>
                </a:solidFill>
                <a:latin typeface="Microsoft Sans Serif"/>
                <a:cs typeface="Microsoft Sans Serif"/>
              </a:rPr>
              <a:t> </a:t>
            </a:r>
            <a:r>
              <a:rPr sz="2133" spc="-60" dirty="0">
                <a:solidFill>
                  <a:srgbClr val="434343"/>
                </a:solidFill>
                <a:latin typeface="Microsoft Sans Serif"/>
                <a:cs typeface="Microsoft Sans Serif"/>
              </a:rPr>
              <a:t>MAC</a:t>
            </a:r>
            <a:r>
              <a:rPr sz="2133" spc="-13" dirty="0">
                <a:solidFill>
                  <a:srgbClr val="434343"/>
                </a:solidFill>
                <a:latin typeface="Microsoft Sans Serif"/>
                <a:cs typeface="Microsoft Sans Serif"/>
              </a:rPr>
              <a:t> mappings and </a:t>
            </a:r>
            <a:r>
              <a:rPr sz="2133" spc="-20" dirty="0">
                <a:solidFill>
                  <a:srgbClr val="434343"/>
                </a:solidFill>
                <a:latin typeface="Microsoft Sans Serif"/>
                <a:cs typeface="Microsoft Sans Serif"/>
              </a:rPr>
              <a:t>are</a:t>
            </a:r>
            <a:r>
              <a:rPr sz="2133" spc="-13" dirty="0">
                <a:solidFill>
                  <a:srgbClr val="434343"/>
                </a:solidFill>
                <a:latin typeface="Microsoft Sans Serif"/>
                <a:cs typeface="Microsoft Sans Serif"/>
              </a:rPr>
              <a:t> </a:t>
            </a:r>
            <a:r>
              <a:rPr sz="2133" spc="27" dirty="0">
                <a:solidFill>
                  <a:srgbClr val="434343"/>
                </a:solidFill>
                <a:latin typeface="Microsoft Sans Serif"/>
                <a:cs typeface="Microsoft Sans Serif"/>
              </a:rPr>
              <a:t>kept</a:t>
            </a:r>
            <a:r>
              <a:rPr sz="2133" spc="-13" dirty="0">
                <a:solidFill>
                  <a:srgbClr val="434343"/>
                </a:solidFill>
                <a:latin typeface="Microsoft Sans Serif"/>
                <a:cs typeface="Microsoft Sans Serif"/>
              </a:rPr>
              <a:t> in </a:t>
            </a:r>
            <a:r>
              <a:rPr sz="2133" spc="13" dirty="0">
                <a:solidFill>
                  <a:srgbClr val="434343"/>
                </a:solidFill>
                <a:latin typeface="Microsoft Sans Serif"/>
                <a:cs typeface="Microsoft Sans Serif"/>
              </a:rPr>
              <a:t>the </a:t>
            </a:r>
            <a:r>
              <a:rPr sz="2133" spc="-545" dirty="0">
                <a:solidFill>
                  <a:srgbClr val="434343"/>
                </a:solidFill>
                <a:latin typeface="Microsoft Sans Serif"/>
                <a:cs typeface="Microsoft Sans Serif"/>
              </a:rPr>
              <a:t> </a:t>
            </a:r>
            <a:r>
              <a:rPr sz="2133" spc="-20" dirty="0">
                <a:solidFill>
                  <a:srgbClr val="434343"/>
                </a:solidFill>
                <a:latin typeface="Microsoft Sans Serif"/>
                <a:cs typeface="Microsoft Sans Serif"/>
              </a:rPr>
              <a:t>cache </a:t>
            </a:r>
            <a:r>
              <a:rPr sz="2133" spc="7" dirty="0">
                <a:solidFill>
                  <a:srgbClr val="434343"/>
                </a:solidFill>
                <a:latin typeface="Microsoft Sans Serif"/>
                <a:cs typeface="Microsoft Sans Serif"/>
              </a:rPr>
              <a:t>on</a:t>
            </a:r>
            <a:r>
              <a:rPr sz="2133" spc="-20" dirty="0">
                <a:solidFill>
                  <a:srgbClr val="434343"/>
                </a:solidFill>
                <a:latin typeface="Microsoft Sans Serif"/>
                <a:cs typeface="Microsoft Sans Serif"/>
              </a:rPr>
              <a:t> </a:t>
            </a:r>
            <a:r>
              <a:rPr sz="2133" spc="-67" dirty="0">
                <a:solidFill>
                  <a:srgbClr val="434343"/>
                </a:solidFill>
                <a:latin typeface="Microsoft Sans Serif"/>
                <a:cs typeface="Microsoft Sans Serif"/>
              </a:rPr>
              <a:t>a</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permanent</a:t>
            </a:r>
            <a:r>
              <a:rPr sz="2133" spc="-13" dirty="0">
                <a:solidFill>
                  <a:srgbClr val="434343"/>
                </a:solidFill>
                <a:latin typeface="Microsoft Sans Serif"/>
                <a:cs typeface="Microsoft Sans Serif"/>
              </a:rPr>
              <a:t> </a:t>
            </a:r>
            <a:r>
              <a:rPr sz="2133" spc="-40" dirty="0">
                <a:solidFill>
                  <a:srgbClr val="434343"/>
                </a:solidFill>
                <a:latin typeface="Microsoft Sans Serif"/>
                <a:cs typeface="Microsoft Sans Serif"/>
              </a:rPr>
              <a:t>basis</a:t>
            </a:r>
            <a:r>
              <a:rPr sz="2133" spc="-20" dirty="0">
                <a:solidFill>
                  <a:srgbClr val="434343"/>
                </a:solidFill>
                <a:latin typeface="Microsoft Sans Serif"/>
                <a:cs typeface="Microsoft Sans Serif"/>
              </a:rPr>
              <a:t> </a:t>
            </a:r>
            <a:r>
              <a:rPr sz="2133" spc="-107" dirty="0">
                <a:solidFill>
                  <a:srgbClr val="434343"/>
                </a:solidFill>
                <a:latin typeface="Microsoft Sans Serif"/>
                <a:cs typeface="Microsoft Sans Serif"/>
              </a:rPr>
              <a:t>(as</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for</a:t>
            </a:r>
            <a:r>
              <a:rPr sz="2133" spc="-20"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13" dirty="0">
                <a:solidFill>
                  <a:srgbClr val="434343"/>
                </a:solidFill>
                <a:latin typeface="Microsoft Sans Serif"/>
                <a:cs typeface="Microsoft Sans Serif"/>
              </a:rPr>
              <a:t> communication</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with</a:t>
            </a:r>
            <a:r>
              <a:rPr sz="2133" spc="-20" dirty="0">
                <a:solidFill>
                  <a:srgbClr val="434343"/>
                </a:solidFill>
                <a:latin typeface="Microsoft Sans Serif"/>
                <a:cs typeface="Microsoft Sans Serif"/>
              </a:rPr>
              <a:t> </a:t>
            </a:r>
            <a:r>
              <a:rPr sz="2133" spc="-67" dirty="0">
                <a:solidFill>
                  <a:srgbClr val="434343"/>
                </a:solidFill>
                <a:latin typeface="Microsoft Sans Serif"/>
                <a:cs typeface="Microsoft Sans Serif"/>
              </a:rPr>
              <a:t>a</a:t>
            </a:r>
            <a:r>
              <a:rPr sz="2133" spc="-13" dirty="0">
                <a:solidFill>
                  <a:srgbClr val="434343"/>
                </a:solidFill>
                <a:latin typeface="Microsoft Sans Serif"/>
                <a:cs typeface="Microsoft Sans Serif"/>
              </a:rPr>
              <a:t> </a:t>
            </a:r>
            <a:r>
              <a:rPr sz="2133" spc="13" dirty="0">
                <a:solidFill>
                  <a:srgbClr val="434343"/>
                </a:solidFill>
                <a:latin typeface="Microsoft Sans Serif"/>
                <a:cs typeface="Microsoft Sans Serif"/>
              </a:rPr>
              <a:t>known</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router).</a:t>
            </a:r>
            <a:endParaRPr sz="2133">
              <a:latin typeface="Microsoft Sans Serif"/>
              <a:cs typeface="Microsoft Sans Serif"/>
            </a:endParaRPr>
          </a:p>
          <a:p>
            <a:pPr>
              <a:spcBef>
                <a:spcPts val="47"/>
              </a:spcBef>
            </a:pPr>
            <a:endParaRPr sz="2200">
              <a:latin typeface="Microsoft Sans Serif"/>
              <a:cs typeface="Microsoft Sans Serif"/>
            </a:endParaRPr>
          </a:p>
          <a:p>
            <a:pPr marL="16933"/>
            <a:r>
              <a:rPr sz="2133" spc="-73" dirty="0">
                <a:solidFill>
                  <a:srgbClr val="434343"/>
                </a:solidFill>
                <a:latin typeface="Microsoft Sans Serif"/>
                <a:cs typeface="Microsoft Sans Serif"/>
              </a:rPr>
              <a:t>So</a:t>
            </a:r>
            <a:r>
              <a:rPr sz="2133" spc="-20" dirty="0">
                <a:solidFill>
                  <a:srgbClr val="434343"/>
                </a:solidFill>
                <a:latin typeface="Microsoft Sans Serif"/>
                <a:cs typeface="Microsoft Sans Serif"/>
              </a:rPr>
              <a:t> </a:t>
            </a:r>
            <a:r>
              <a:rPr sz="2133" spc="-7" dirty="0">
                <a:solidFill>
                  <a:srgbClr val="434343"/>
                </a:solidFill>
                <a:latin typeface="Microsoft Sans Serif"/>
                <a:cs typeface="Microsoft Sans Serif"/>
              </a:rPr>
              <a:t>let’s</a:t>
            </a:r>
            <a:r>
              <a:rPr sz="2133" spc="-13" dirty="0">
                <a:solidFill>
                  <a:srgbClr val="434343"/>
                </a:solidFill>
                <a:latin typeface="Microsoft Sans Serif"/>
                <a:cs typeface="Microsoft Sans Serif"/>
              </a:rPr>
              <a:t> </a:t>
            </a:r>
            <a:r>
              <a:rPr sz="2133" dirty="0">
                <a:solidFill>
                  <a:srgbClr val="434343"/>
                </a:solidFill>
                <a:latin typeface="Microsoft Sans Serif"/>
                <a:cs typeface="Microsoft Sans Serif"/>
              </a:rPr>
              <a:t>configure</a:t>
            </a:r>
            <a:r>
              <a:rPr sz="2133" spc="-13"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13" dirty="0">
                <a:solidFill>
                  <a:srgbClr val="434343"/>
                </a:solidFill>
                <a:latin typeface="Microsoft Sans Serif"/>
                <a:cs typeface="Microsoft Sans Serif"/>
              </a:rPr>
              <a:t> </a:t>
            </a:r>
            <a:r>
              <a:rPr sz="2133" spc="-133" dirty="0">
                <a:solidFill>
                  <a:srgbClr val="434343"/>
                </a:solidFill>
                <a:latin typeface="Microsoft Sans Serif"/>
                <a:cs typeface="Microsoft Sans Serif"/>
              </a:rPr>
              <a:t>IP</a:t>
            </a:r>
            <a:r>
              <a:rPr sz="2133" spc="-13" dirty="0">
                <a:solidFill>
                  <a:srgbClr val="434343"/>
                </a:solidFill>
                <a:latin typeface="Microsoft Sans Serif"/>
                <a:cs typeface="Microsoft Sans Serif"/>
              </a:rPr>
              <a:t> </a:t>
            </a:r>
            <a:r>
              <a:rPr sz="2133" spc="-20" dirty="0">
                <a:solidFill>
                  <a:srgbClr val="434343"/>
                </a:solidFill>
                <a:latin typeface="Microsoft Sans Serif"/>
                <a:cs typeface="Microsoft Sans Serif"/>
              </a:rPr>
              <a:t>address</a:t>
            </a:r>
            <a:r>
              <a:rPr sz="2133" spc="-13" dirty="0">
                <a:solidFill>
                  <a:srgbClr val="434343"/>
                </a:solidFill>
                <a:latin typeface="Microsoft Sans Serif"/>
                <a:cs typeface="Microsoft Sans Serif"/>
              </a:rPr>
              <a:t> </a:t>
            </a:r>
            <a:r>
              <a:rPr sz="2133" spc="20" dirty="0">
                <a:solidFill>
                  <a:srgbClr val="434343"/>
                </a:solidFill>
                <a:latin typeface="Microsoft Sans Serif"/>
                <a:cs typeface="Microsoft Sans Serif"/>
              </a:rPr>
              <a:t>of</a:t>
            </a:r>
            <a:r>
              <a:rPr sz="2133" spc="-13" dirty="0">
                <a:solidFill>
                  <a:srgbClr val="434343"/>
                </a:solidFill>
                <a:latin typeface="Microsoft Sans Serif"/>
                <a:cs typeface="Microsoft Sans Serif"/>
              </a:rPr>
              <a:t> </a:t>
            </a:r>
            <a:r>
              <a:rPr sz="2133" spc="13" dirty="0">
                <a:solidFill>
                  <a:srgbClr val="434343"/>
                </a:solidFill>
                <a:latin typeface="Microsoft Sans Serif"/>
                <a:cs typeface="Microsoft Sans Serif"/>
              </a:rPr>
              <a:t>the</a:t>
            </a:r>
            <a:r>
              <a:rPr sz="2133" spc="-20" dirty="0">
                <a:solidFill>
                  <a:srgbClr val="434343"/>
                </a:solidFill>
                <a:latin typeface="Microsoft Sans Serif"/>
                <a:cs typeface="Microsoft Sans Serif"/>
              </a:rPr>
              <a:t> </a:t>
            </a:r>
            <a:r>
              <a:rPr sz="2133" spc="-33" dirty="0">
                <a:solidFill>
                  <a:srgbClr val="434343"/>
                </a:solidFill>
                <a:latin typeface="Microsoft Sans Serif"/>
                <a:cs typeface="Microsoft Sans Serif"/>
              </a:rPr>
              <a:t>Server</a:t>
            </a:r>
            <a:r>
              <a:rPr sz="2133" spc="-13" dirty="0">
                <a:solidFill>
                  <a:srgbClr val="434343"/>
                </a:solidFill>
                <a:latin typeface="Microsoft Sans Serif"/>
                <a:cs typeface="Microsoft Sans Serif"/>
              </a:rPr>
              <a:t> in </a:t>
            </a:r>
            <a:r>
              <a:rPr sz="2133" spc="-67" dirty="0">
                <a:solidFill>
                  <a:srgbClr val="434343"/>
                </a:solidFill>
                <a:latin typeface="Microsoft Sans Serif"/>
                <a:cs typeface="Microsoft Sans Serif"/>
              </a:rPr>
              <a:t>a</a:t>
            </a:r>
            <a:r>
              <a:rPr sz="2133" spc="-13" dirty="0">
                <a:solidFill>
                  <a:srgbClr val="434343"/>
                </a:solidFill>
                <a:latin typeface="Microsoft Sans Serif"/>
                <a:cs typeface="Microsoft Sans Serif"/>
              </a:rPr>
              <a:t> </a:t>
            </a:r>
            <a:r>
              <a:rPr sz="2133" spc="-20" dirty="0">
                <a:solidFill>
                  <a:srgbClr val="434343"/>
                </a:solidFill>
                <a:latin typeface="Microsoft Sans Serif"/>
                <a:cs typeface="Microsoft Sans Serif"/>
              </a:rPr>
              <a:t>static</a:t>
            </a:r>
            <a:r>
              <a:rPr sz="2133" spc="-13" dirty="0">
                <a:solidFill>
                  <a:srgbClr val="434343"/>
                </a:solidFill>
                <a:latin typeface="Microsoft Sans Serif"/>
                <a:cs typeface="Microsoft Sans Serif"/>
              </a:rPr>
              <a:t> </a:t>
            </a:r>
            <a:r>
              <a:rPr sz="2133" spc="-47" dirty="0">
                <a:solidFill>
                  <a:srgbClr val="434343"/>
                </a:solidFill>
                <a:latin typeface="Microsoft Sans Serif"/>
                <a:cs typeface="Microsoft Sans Serif"/>
              </a:rPr>
              <a:t>way.</a:t>
            </a:r>
            <a:endParaRPr sz="2133">
              <a:latin typeface="Microsoft Sans Serif"/>
              <a:cs typeface="Microsoft Sans Serif"/>
            </a:endParaRPr>
          </a:p>
          <a:p>
            <a:pPr>
              <a:spcBef>
                <a:spcPts val="60"/>
              </a:spcBef>
            </a:pPr>
            <a:endParaRPr sz="2200">
              <a:latin typeface="Microsoft Sans Serif"/>
              <a:cs typeface="Microsoft Sans Serif"/>
            </a:endParaRPr>
          </a:p>
          <a:p>
            <a:pPr marL="375064" marR="7919522" indent="-375064" algn="r">
              <a:lnSpc>
                <a:spcPts val="2219"/>
              </a:lnSpc>
              <a:buChar char="-"/>
              <a:tabLst>
                <a:tab pos="375064" algn="l"/>
                <a:tab pos="375911" algn="l"/>
              </a:tabLst>
            </a:pPr>
            <a:r>
              <a:rPr sz="1867" spc="-47" dirty="0">
                <a:solidFill>
                  <a:srgbClr val="434343"/>
                </a:solidFill>
                <a:latin typeface="Microsoft Sans Serif"/>
                <a:cs typeface="Microsoft Sans Serif"/>
              </a:rPr>
              <a:t>In</a:t>
            </a:r>
            <a:r>
              <a:rPr sz="1867" spc="-20" dirty="0">
                <a:solidFill>
                  <a:srgbClr val="434343"/>
                </a:solidFill>
                <a:latin typeface="Microsoft Sans Serif"/>
                <a:cs typeface="Microsoft Sans Serif"/>
              </a:rPr>
              <a:t> </a:t>
            </a:r>
            <a:r>
              <a:rPr sz="1867" b="1" spc="-67" dirty="0">
                <a:solidFill>
                  <a:srgbClr val="434343"/>
                </a:solidFill>
                <a:latin typeface="Arial"/>
                <a:cs typeface="Arial"/>
              </a:rPr>
              <a:t>victim’s</a:t>
            </a:r>
            <a:r>
              <a:rPr sz="1867" b="1" spc="-47" dirty="0">
                <a:solidFill>
                  <a:srgbClr val="434343"/>
                </a:solidFill>
                <a:latin typeface="Arial"/>
                <a:cs typeface="Arial"/>
              </a:rPr>
              <a:t> </a:t>
            </a:r>
            <a:r>
              <a:rPr sz="1867" spc="-27" dirty="0">
                <a:solidFill>
                  <a:srgbClr val="434343"/>
                </a:solidFill>
                <a:latin typeface="Microsoft Sans Serif"/>
                <a:cs typeface="Microsoft Sans Serif"/>
              </a:rPr>
              <a:t>machine:</a:t>
            </a:r>
            <a:endParaRPr sz="1867">
              <a:latin typeface="Microsoft Sans Serif"/>
              <a:cs typeface="Microsoft Sans Serif"/>
            </a:endParaRPr>
          </a:p>
          <a:p>
            <a:pPr marL="375064" marR="7894123" lvl="1" indent="-375064" algn="r">
              <a:lnSpc>
                <a:spcPts val="2200"/>
              </a:lnSpc>
              <a:buChar char="-"/>
              <a:tabLst>
                <a:tab pos="375064" algn="l"/>
                <a:tab pos="375911" algn="l"/>
              </a:tabLst>
            </a:pPr>
            <a:r>
              <a:rPr sz="1867" dirty="0">
                <a:solidFill>
                  <a:srgbClr val="434343"/>
                </a:solidFill>
                <a:latin typeface="Microsoft Sans Serif"/>
                <a:cs typeface="Microsoft Sans Serif"/>
              </a:rPr>
              <a:t>Open</a:t>
            </a:r>
            <a:r>
              <a:rPr sz="1867" spc="-127" dirty="0">
                <a:solidFill>
                  <a:srgbClr val="434343"/>
                </a:solidFill>
                <a:latin typeface="Microsoft Sans Serif"/>
                <a:cs typeface="Microsoft Sans Serif"/>
              </a:rPr>
              <a:t> </a:t>
            </a:r>
            <a:r>
              <a:rPr sz="1867" spc="-13" dirty="0">
                <a:solidFill>
                  <a:srgbClr val="434343"/>
                </a:solidFill>
                <a:latin typeface="Microsoft Sans Serif"/>
                <a:cs typeface="Microsoft Sans Serif"/>
              </a:rPr>
              <a:t>terminal</a:t>
            </a:r>
            <a:endParaRPr sz="1867">
              <a:latin typeface="Microsoft Sans Serif"/>
              <a:cs typeface="Microsoft Sans Serif"/>
            </a:endParaRPr>
          </a:p>
          <a:p>
            <a:pPr marL="1236102" lvl="1" indent="-375911">
              <a:lnSpc>
                <a:spcPts val="2219"/>
              </a:lnSpc>
              <a:buFont typeface="Microsoft Sans Serif"/>
              <a:buChar char="-"/>
              <a:tabLst>
                <a:tab pos="1235256" algn="l"/>
                <a:tab pos="1236102" algn="l"/>
              </a:tabLst>
            </a:pPr>
            <a:r>
              <a:rPr sz="1867" b="1" spc="-47" dirty="0">
                <a:solidFill>
                  <a:srgbClr val="434343"/>
                </a:solidFill>
                <a:latin typeface="Arial"/>
                <a:cs typeface="Arial"/>
              </a:rPr>
              <a:t>arp </a:t>
            </a:r>
            <a:r>
              <a:rPr sz="1867" b="1" spc="-107" dirty="0">
                <a:solidFill>
                  <a:srgbClr val="434343"/>
                </a:solidFill>
                <a:latin typeface="Arial"/>
                <a:cs typeface="Arial"/>
              </a:rPr>
              <a:t>-s</a:t>
            </a:r>
            <a:r>
              <a:rPr sz="1867" b="1" spc="-47" dirty="0">
                <a:solidFill>
                  <a:srgbClr val="434343"/>
                </a:solidFill>
                <a:latin typeface="Arial"/>
                <a:cs typeface="Arial"/>
              </a:rPr>
              <a:t> </a:t>
            </a:r>
            <a:r>
              <a:rPr sz="1867" b="1" spc="-53" dirty="0">
                <a:solidFill>
                  <a:srgbClr val="434343"/>
                </a:solidFill>
                <a:latin typeface="Arial"/>
                <a:cs typeface="Arial"/>
              </a:rPr>
              <a:t>ip_server</a:t>
            </a:r>
            <a:r>
              <a:rPr sz="1867" b="1" spc="-47" dirty="0">
                <a:solidFill>
                  <a:srgbClr val="434343"/>
                </a:solidFill>
                <a:latin typeface="Arial"/>
                <a:cs typeface="Arial"/>
              </a:rPr>
              <a:t> </a:t>
            </a:r>
            <a:r>
              <a:rPr sz="1867" b="1" spc="-53" dirty="0">
                <a:solidFill>
                  <a:srgbClr val="434343"/>
                </a:solidFill>
                <a:latin typeface="Arial"/>
                <a:cs typeface="Arial"/>
              </a:rPr>
              <a:t>hw_address_server</a:t>
            </a:r>
            <a:endParaRPr sz="1867">
              <a:latin typeface="Arial"/>
              <a:cs typeface="Arial"/>
            </a:endParaRPr>
          </a:p>
          <a:p>
            <a:pPr lvl="1">
              <a:spcBef>
                <a:spcPts val="13"/>
              </a:spcBef>
              <a:buClr>
                <a:srgbClr val="434343"/>
              </a:buClr>
              <a:buFont typeface="Microsoft Sans Serif"/>
              <a:buChar char="-"/>
            </a:pPr>
            <a:endParaRPr sz="1867">
              <a:latin typeface="Arial"/>
              <a:cs typeface="Arial"/>
            </a:endParaRPr>
          </a:p>
          <a:p>
            <a:pPr marL="626518" indent="-375911">
              <a:lnSpc>
                <a:spcPts val="2219"/>
              </a:lnSpc>
              <a:buChar char="-"/>
              <a:tabLst>
                <a:tab pos="625671" algn="l"/>
                <a:tab pos="626518" algn="l"/>
              </a:tabLst>
            </a:pPr>
            <a:r>
              <a:rPr sz="1867" spc="-13" dirty="0">
                <a:solidFill>
                  <a:srgbClr val="434343"/>
                </a:solidFill>
                <a:latin typeface="Microsoft Sans Serif"/>
                <a:cs typeface="Microsoft Sans Serif"/>
              </a:rPr>
              <a:t>Check</a:t>
            </a:r>
            <a:r>
              <a:rPr sz="1867" spc="-47" dirty="0">
                <a:solidFill>
                  <a:srgbClr val="434343"/>
                </a:solidFill>
                <a:latin typeface="Microsoft Sans Serif"/>
                <a:cs typeface="Microsoft Sans Serif"/>
              </a:rPr>
              <a:t> </a:t>
            </a:r>
            <a:r>
              <a:rPr sz="1867" spc="-13" dirty="0">
                <a:solidFill>
                  <a:srgbClr val="434343"/>
                </a:solidFill>
                <a:latin typeface="Microsoft Sans Serif"/>
                <a:cs typeface="Microsoft Sans Serif"/>
              </a:rPr>
              <a:t>victim’s</a:t>
            </a:r>
            <a:r>
              <a:rPr sz="1867" spc="-47" dirty="0">
                <a:solidFill>
                  <a:srgbClr val="434343"/>
                </a:solidFill>
                <a:latin typeface="Microsoft Sans Serif"/>
                <a:cs typeface="Microsoft Sans Serif"/>
              </a:rPr>
              <a:t> </a:t>
            </a:r>
            <a:r>
              <a:rPr sz="1867" spc="-13" dirty="0">
                <a:solidFill>
                  <a:srgbClr val="434343"/>
                </a:solidFill>
                <a:latin typeface="Microsoft Sans Serif"/>
                <a:cs typeface="Microsoft Sans Serif"/>
              </a:rPr>
              <a:t>arp</a:t>
            </a:r>
            <a:r>
              <a:rPr sz="1867" spc="-40" dirty="0">
                <a:solidFill>
                  <a:srgbClr val="434343"/>
                </a:solidFill>
                <a:latin typeface="Microsoft Sans Serif"/>
                <a:cs typeface="Microsoft Sans Serif"/>
              </a:rPr>
              <a:t> </a:t>
            </a:r>
            <a:r>
              <a:rPr sz="1867" dirty="0">
                <a:solidFill>
                  <a:srgbClr val="434343"/>
                </a:solidFill>
                <a:latin typeface="Microsoft Sans Serif"/>
                <a:cs typeface="Microsoft Sans Serif"/>
              </a:rPr>
              <a:t>table</a:t>
            </a:r>
            <a:endParaRPr sz="1867">
              <a:latin typeface="Microsoft Sans Serif"/>
              <a:cs typeface="Microsoft Sans Serif"/>
            </a:endParaRPr>
          </a:p>
          <a:p>
            <a:pPr marL="860192">
              <a:lnSpc>
                <a:spcPts val="2200"/>
              </a:lnSpc>
              <a:tabLst>
                <a:tab pos="1235256" algn="l"/>
              </a:tabLst>
            </a:pPr>
            <a:r>
              <a:rPr sz="1867" b="1" spc="-67" dirty="0">
                <a:solidFill>
                  <a:srgbClr val="434343"/>
                </a:solidFill>
                <a:latin typeface="Arial"/>
                <a:cs typeface="Arial"/>
              </a:rPr>
              <a:t>-	</a:t>
            </a:r>
            <a:r>
              <a:rPr sz="1867" b="1" spc="-47" dirty="0">
                <a:solidFill>
                  <a:srgbClr val="434343"/>
                </a:solidFill>
                <a:latin typeface="Arial"/>
                <a:cs typeface="Arial"/>
              </a:rPr>
              <a:t>arp -a</a:t>
            </a:r>
            <a:endParaRPr sz="1867">
              <a:latin typeface="Arial"/>
              <a:cs typeface="Arial"/>
            </a:endParaRPr>
          </a:p>
          <a:p>
            <a:pPr marL="860192">
              <a:lnSpc>
                <a:spcPts val="2219"/>
              </a:lnSpc>
              <a:tabLst>
                <a:tab pos="1235256" algn="l"/>
              </a:tabLst>
            </a:pPr>
            <a:r>
              <a:rPr sz="1867" spc="-67" dirty="0">
                <a:solidFill>
                  <a:srgbClr val="434343"/>
                </a:solidFill>
                <a:latin typeface="Microsoft Sans Serif"/>
                <a:cs typeface="Microsoft Sans Serif"/>
              </a:rPr>
              <a:t>-	</a:t>
            </a:r>
            <a:r>
              <a:rPr sz="1867" spc="-13" dirty="0">
                <a:solidFill>
                  <a:srgbClr val="434343"/>
                </a:solidFill>
                <a:latin typeface="Microsoft Sans Serif"/>
                <a:cs typeface="Microsoft Sans Serif"/>
              </a:rPr>
              <a:t>Check</a:t>
            </a:r>
            <a:r>
              <a:rPr sz="1867" spc="-33" dirty="0">
                <a:solidFill>
                  <a:srgbClr val="434343"/>
                </a:solidFill>
                <a:latin typeface="Microsoft Sans Serif"/>
                <a:cs typeface="Microsoft Sans Serif"/>
              </a:rPr>
              <a:t> </a:t>
            </a:r>
            <a:r>
              <a:rPr sz="1867" spc="-7" dirty="0">
                <a:solidFill>
                  <a:srgbClr val="434343"/>
                </a:solidFill>
                <a:latin typeface="Microsoft Sans Serif"/>
                <a:cs typeface="Microsoft Sans Serif"/>
              </a:rPr>
              <a:t>that</a:t>
            </a:r>
            <a:r>
              <a:rPr sz="1867" spc="-27" dirty="0">
                <a:solidFill>
                  <a:srgbClr val="434343"/>
                </a:solidFill>
                <a:latin typeface="Microsoft Sans Serif"/>
                <a:cs typeface="Microsoft Sans Serif"/>
              </a:rPr>
              <a:t> </a:t>
            </a:r>
            <a:r>
              <a:rPr sz="1867" spc="-7" dirty="0">
                <a:solidFill>
                  <a:srgbClr val="434343"/>
                </a:solidFill>
                <a:latin typeface="Microsoft Sans Serif"/>
                <a:cs typeface="Microsoft Sans Serif"/>
              </a:rPr>
              <a:t>flag</a:t>
            </a:r>
            <a:r>
              <a:rPr sz="1867" spc="-33" dirty="0">
                <a:solidFill>
                  <a:srgbClr val="434343"/>
                </a:solidFill>
                <a:latin typeface="Microsoft Sans Serif"/>
                <a:cs typeface="Microsoft Sans Serif"/>
              </a:rPr>
              <a:t> </a:t>
            </a:r>
            <a:r>
              <a:rPr sz="1867" spc="-40" dirty="0">
                <a:solidFill>
                  <a:srgbClr val="434343"/>
                </a:solidFill>
                <a:latin typeface="Microsoft Sans Serif"/>
                <a:cs typeface="Microsoft Sans Serif"/>
              </a:rPr>
              <a:t>is</a:t>
            </a:r>
            <a:r>
              <a:rPr sz="1867" spc="-27" dirty="0">
                <a:solidFill>
                  <a:srgbClr val="434343"/>
                </a:solidFill>
                <a:latin typeface="Microsoft Sans Serif"/>
                <a:cs typeface="Microsoft Sans Serif"/>
              </a:rPr>
              <a:t> </a:t>
            </a:r>
            <a:r>
              <a:rPr sz="1867" spc="-13" dirty="0">
                <a:solidFill>
                  <a:srgbClr val="434343"/>
                </a:solidFill>
                <a:latin typeface="Microsoft Sans Serif"/>
                <a:cs typeface="Microsoft Sans Serif"/>
              </a:rPr>
              <a:t>set</a:t>
            </a:r>
            <a:r>
              <a:rPr sz="1867" spc="-27" dirty="0">
                <a:solidFill>
                  <a:srgbClr val="434343"/>
                </a:solidFill>
                <a:latin typeface="Microsoft Sans Serif"/>
                <a:cs typeface="Microsoft Sans Serif"/>
              </a:rPr>
              <a:t> </a:t>
            </a:r>
            <a:r>
              <a:rPr sz="1867" spc="-60" dirty="0">
                <a:solidFill>
                  <a:srgbClr val="434343"/>
                </a:solidFill>
                <a:latin typeface="Microsoft Sans Serif"/>
                <a:cs typeface="Microsoft Sans Serif"/>
              </a:rPr>
              <a:t>as</a:t>
            </a:r>
            <a:r>
              <a:rPr sz="1867" spc="-40" dirty="0">
                <a:solidFill>
                  <a:srgbClr val="434343"/>
                </a:solidFill>
                <a:latin typeface="Microsoft Sans Serif"/>
                <a:cs typeface="Microsoft Sans Serif"/>
              </a:rPr>
              <a:t> </a:t>
            </a:r>
            <a:r>
              <a:rPr sz="1867" b="1" spc="-87" dirty="0">
                <a:solidFill>
                  <a:srgbClr val="434343"/>
                </a:solidFill>
                <a:latin typeface="Arial"/>
                <a:cs typeface="Arial"/>
              </a:rPr>
              <a:t>PERM</a:t>
            </a:r>
            <a:endParaRPr sz="1867">
              <a:latin typeface="Arial"/>
              <a:cs typeface="Arial"/>
            </a:endParaRPr>
          </a:p>
          <a:p>
            <a:pPr>
              <a:spcBef>
                <a:spcPts val="13"/>
              </a:spcBef>
            </a:pPr>
            <a:endParaRPr sz="1867">
              <a:latin typeface="Arial"/>
              <a:cs typeface="Arial"/>
            </a:endParaRPr>
          </a:p>
          <a:p>
            <a:pPr marL="250607">
              <a:lnSpc>
                <a:spcPts val="2219"/>
              </a:lnSpc>
              <a:tabLst>
                <a:tab pos="625671" algn="l"/>
              </a:tabLst>
            </a:pPr>
            <a:r>
              <a:rPr sz="1867" spc="-67" dirty="0">
                <a:solidFill>
                  <a:srgbClr val="434343"/>
                </a:solidFill>
                <a:latin typeface="Microsoft Sans Serif"/>
                <a:cs typeface="Microsoft Sans Serif"/>
              </a:rPr>
              <a:t>-	</a:t>
            </a:r>
            <a:r>
              <a:rPr sz="1867" spc="-40" dirty="0">
                <a:solidFill>
                  <a:srgbClr val="434343"/>
                </a:solidFill>
                <a:latin typeface="Microsoft Sans Serif"/>
                <a:cs typeface="Microsoft Sans Serif"/>
              </a:rPr>
              <a:t>Try</a:t>
            </a:r>
            <a:r>
              <a:rPr sz="1867" spc="-27" dirty="0">
                <a:solidFill>
                  <a:srgbClr val="434343"/>
                </a:solidFill>
                <a:latin typeface="Microsoft Sans Serif"/>
                <a:cs typeface="Microsoft Sans Serif"/>
              </a:rPr>
              <a:t> </a:t>
            </a:r>
            <a:r>
              <a:rPr sz="1867" spc="27" dirty="0">
                <a:solidFill>
                  <a:srgbClr val="434343"/>
                </a:solidFill>
                <a:latin typeface="Microsoft Sans Serif"/>
                <a:cs typeface="Microsoft Sans Serif"/>
              </a:rPr>
              <a:t>to</a:t>
            </a:r>
            <a:r>
              <a:rPr sz="1867" spc="-20" dirty="0">
                <a:solidFill>
                  <a:srgbClr val="434343"/>
                </a:solidFill>
                <a:latin typeface="Microsoft Sans Serif"/>
                <a:cs typeface="Microsoft Sans Serif"/>
              </a:rPr>
              <a:t> </a:t>
            </a:r>
            <a:r>
              <a:rPr sz="1867" dirty="0">
                <a:solidFill>
                  <a:srgbClr val="434343"/>
                </a:solidFill>
                <a:latin typeface="Microsoft Sans Serif"/>
                <a:cs typeface="Microsoft Sans Serif"/>
              </a:rPr>
              <a:t>perform</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the</a:t>
            </a:r>
            <a:r>
              <a:rPr sz="1867" spc="-20" dirty="0">
                <a:solidFill>
                  <a:srgbClr val="434343"/>
                </a:solidFill>
                <a:latin typeface="Microsoft Sans Serif"/>
                <a:cs typeface="Microsoft Sans Serif"/>
              </a:rPr>
              <a:t> </a:t>
            </a:r>
            <a:r>
              <a:rPr sz="1867" spc="-13" dirty="0">
                <a:solidFill>
                  <a:srgbClr val="434343"/>
                </a:solidFill>
                <a:latin typeface="Microsoft Sans Serif"/>
                <a:cs typeface="Microsoft Sans Serif"/>
              </a:rPr>
              <a:t>arp</a:t>
            </a:r>
            <a:r>
              <a:rPr sz="1867" spc="-20" dirty="0">
                <a:solidFill>
                  <a:srgbClr val="434343"/>
                </a:solidFill>
                <a:latin typeface="Microsoft Sans Serif"/>
                <a:cs typeface="Microsoft Sans Serif"/>
              </a:rPr>
              <a:t> </a:t>
            </a:r>
            <a:r>
              <a:rPr sz="1867" dirty="0">
                <a:solidFill>
                  <a:srgbClr val="434343"/>
                </a:solidFill>
                <a:latin typeface="Microsoft Sans Serif"/>
                <a:cs typeface="Microsoft Sans Serif"/>
              </a:rPr>
              <a:t>poisoning</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attack</a:t>
            </a:r>
            <a:r>
              <a:rPr sz="1867" spc="-20" dirty="0">
                <a:solidFill>
                  <a:srgbClr val="434343"/>
                </a:solidFill>
                <a:latin typeface="Microsoft Sans Serif"/>
                <a:cs typeface="Microsoft Sans Serif"/>
              </a:rPr>
              <a:t> </a:t>
            </a:r>
            <a:r>
              <a:rPr sz="1867" spc="7" dirty="0">
                <a:solidFill>
                  <a:srgbClr val="434343"/>
                </a:solidFill>
                <a:latin typeface="Microsoft Sans Serif"/>
                <a:cs typeface="Microsoft Sans Serif"/>
              </a:rPr>
              <a:t>with</a:t>
            </a:r>
            <a:r>
              <a:rPr sz="1867" spc="-20" dirty="0">
                <a:solidFill>
                  <a:srgbClr val="434343"/>
                </a:solidFill>
                <a:latin typeface="Microsoft Sans Serif"/>
                <a:cs typeface="Microsoft Sans Serif"/>
              </a:rPr>
              <a:t> Ettercap</a:t>
            </a:r>
            <a:endParaRPr sz="1867">
              <a:latin typeface="Microsoft Sans Serif"/>
              <a:cs typeface="Microsoft Sans Serif"/>
            </a:endParaRPr>
          </a:p>
          <a:p>
            <a:pPr marL="860192">
              <a:lnSpc>
                <a:spcPts val="2219"/>
              </a:lnSpc>
              <a:tabLst>
                <a:tab pos="1235256" algn="l"/>
              </a:tabLst>
            </a:pPr>
            <a:r>
              <a:rPr sz="1867" spc="-67" dirty="0">
                <a:solidFill>
                  <a:srgbClr val="434343"/>
                </a:solidFill>
                <a:latin typeface="Microsoft Sans Serif"/>
                <a:cs typeface="Microsoft Sans Serif"/>
              </a:rPr>
              <a:t>-	</a:t>
            </a:r>
            <a:r>
              <a:rPr sz="1867" spc="-33" dirty="0">
                <a:solidFill>
                  <a:srgbClr val="434343"/>
                </a:solidFill>
                <a:latin typeface="Microsoft Sans Serif"/>
                <a:cs typeface="Microsoft Sans Serif"/>
              </a:rPr>
              <a:t>Use</a:t>
            </a:r>
            <a:r>
              <a:rPr sz="1867" spc="-20" dirty="0">
                <a:solidFill>
                  <a:srgbClr val="434343"/>
                </a:solidFill>
                <a:latin typeface="Microsoft Sans Serif"/>
                <a:cs typeface="Microsoft Sans Serif"/>
              </a:rPr>
              <a:t> </a:t>
            </a:r>
            <a:r>
              <a:rPr sz="1867" b="1" spc="-67" dirty="0">
                <a:solidFill>
                  <a:srgbClr val="434343"/>
                </a:solidFill>
                <a:latin typeface="Arial"/>
                <a:cs typeface="Arial"/>
              </a:rPr>
              <a:t>chk_poison</a:t>
            </a:r>
            <a:r>
              <a:rPr sz="1867" b="1" spc="-47" dirty="0">
                <a:solidFill>
                  <a:srgbClr val="434343"/>
                </a:solidFill>
                <a:latin typeface="Arial"/>
                <a:cs typeface="Arial"/>
              </a:rPr>
              <a:t> </a:t>
            </a:r>
            <a:r>
              <a:rPr sz="1867" dirty="0">
                <a:solidFill>
                  <a:srgbClr val="434343"/>
                </a:solidFill>
                <a:latin typeface="Microsoft Sans Serif"/>
                <a:cs typeface="Microsoft Sans Serif"/>
              </a:rPr>
              <a:t>plugin</a:t>
            </a:r>
            <a:endParaRPr sz="1867">
              <a:latin typeface="Microsoft Sans Serif"/>
              <a:cs typeface="Microsoft Sans Serif"/>
            </a:endParaRPr>
          </a:p>
        </p:txBody>
      </p:sp>
      <p:pic>
        <p:nvPicPr>
          <p:cNvPr id="4" name="object 4"/>
          <p:cNvPicPr/>
          <p:nvPr/>
        </p:nvPicPr>
        <p:blipFill>
          <a:blip r:embed="rId2" cstate="print"/>
          <a:stretch>
            <a:fillRect/>
          </a:stretch>
        </p:blipFill>
        <p:spPr>
          <a:xfrm>
            <a:off x="6686701" y="5863499"/>
            <a:ext cx="4571999" cy="774699"/>
          </a:xfrm>
          <a:prstGeom prst="rect">
            <a:avLst/>
          </a:prstGeom>
        </p:spPr>
      </p:pic>
      <p:grpSp>
        <p:nvGrpSpPr>
          <p:cNvPr id="5" name="object 5"/>
          <p:cNvGrpSpPr/>
          <p:nvPr/>
        </p:nvGrpSpPr>
        <p:grpSpPr>
          <a:xfrm>
            <a:off x="5847900" y="3759433"/>
            <a:ext cx="6239933" cy="1125220"/>
            <a:chOff x="4385925" y="2819574"/>
            <a:chExt cx="4679950" cy="843915"/>
          </a:xfrm>
        </p:grpSpPr>
        <p:pic>
          <p:nvPicPr>
            <p:cNvPr id="6" name="object 6"/>
            <p:cNvPicPr/>
            <p:nvPr/>
          </p:nvPicPr>
          <p:blipFill>
            <a:blip r:embed="rId3" cstate="print"/>
            <a:stretch>
              <a:fillRect/>
            </a:stretch>
          </p:blipFill>
          <p:spPr>
            <a:xfrm>
              <a:off x="4385925" y="2819574"/>
              <a:ext cx="4679775" cy="843649"/>
            </a:xfrm>
            <a:prstGeom prst="rect">
              <a:avLst/>
            </a:prstGeom>
          </p:spPr>
        </p:pic>
        <p:sp>
          <p:nvSpPr>
            <p:cNvPr id="7" name="object 7"/>
            <p:cNvSpPr/>
            <p:nvPr/>
          </p:nvSpPr>
          <p:spPr>
            <a:xfrm>
              <a:off x="7291525" y="3230749"/>
              <a:ext cx="372110" cy="147320"/>
            </a:xfrm>
            <a:custGeom>
              <a:avLst/>
              <a:gdLst/>
              <a:ahLst/>
              <a:cxnLst/>
              <a:rect l="l" t="t" r="r" b="b"/>
              <a:pathLst>
                <a:path w="372109" h="147320">
                  <a:moveTo>
                    <a:pt x="0" y="0"/>
                  </a:moveTo>
                  <a:lnTo>
                    <a:pt x="371999" y="0"/>
                  </a:lnTo>
                  <a:lnTo>
                    <a:pt x="371999" y="146999"/>
                  </a:lnTo>
                  <a:lnTo>
                    <a:pt x="0" y="146999"/>
                  </a:lnTo>
                  <a:lnTo>
                    <a:pt x="0" y="0"/>
                  </a:lnTo>
                  <a:close/>
                </a:path>
              </a:pathLst>
            </a:custGeom>
            <a:ln w="19049">
              <a:solidFill>
                <a:srgbClr val="FF0000"/>
              </a:solidFill>
            </a:ln>
          </p:spPr>
          <p:txBody>
            <a:bodyPr wrap="square" lIns="0" tIns="0" rIns="0" bIns="0" rtlCol="0"/>
            <a:lstStyle/>
            <a:p>
              <a:endParaRPr sz="2400"/>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E20A-C6DE-B676-D5DA-BB68ACB24E64}"/>
              </a:ext>
            </a:extLst>
          </p:cNvPr>
          <p:cNvSpPr>
            <a:spLocks noGrp="1"/>
          </p:cNvSpPr>
          <p:nvPr>
            <p:ph type="title"/>
          </p:nvPr>
        </p:nvSpPr>
        <p:spPr/>
        <p:txBody>
          <a:bodyPr/>
          <a:lstStyle/>
          <a:p>
            <a:r>
              <a:rPr lang="en-IN" b="1" dirty="0">
                <a:highlight>
                  <a:srgbClr val="FFFF00"/>
                </a:highlight>
              </a:rPr>
              <a:t>Packet Sniffing (Eavesdropping)</a:t>
            </a:r>
            <a:endParaRPr lang="en-IN" dirty="0">
              <a:highlight>
                <a:srgbClr val="FFFF00"/>
              </a:highlight>
            </a:endParaRPr>
          </a:p>
        </p:txBody>
      </p:sp>
      <p:sp>
        <p:nvSpPr>
          <p:cNvPr id="4" name="Rectangle 1">
            <a:extLst>
              <a:ext uri="{FF2B5EF4-FFF2-40B4-BE49-F238E27FC236}">
                <a16:creationId xmlns:a16="http://schemas.microsoft.com/office/drawing/2014/main" id="{7060A182-3A99-F5F4-D637-4592A1F45348}"/>
              </a:ext>
            </a:extLst>
          </p:cNvPr>
          <p:cNvSpPr>
            <a:spLocks noGrp="1" noChangeArrowheads="1"/>
          </p:cNvSpPr>
          <p:nvPr>
            <p:ph idx="1"/>
          </p:nvPr>
        </p:nvSpPr>
        <p:spPr bwMode="auto">
          <a:xfrm>
            <a:off x="475130" y="2407877"/>
            <a:ext cx="1114312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Description</a:t>
            </a:r>
            <a:r>
              <a:rPr kumimoji="0" lang="en-US" altLang="en-US" sz="2000" b="0" i="0" u="none" strike="noStrike" cap="none" normalizeH="0" baseline="0" dirty="0">
                <a:ln>
                  <a:noFill/>
                </a:ln>
                <a:solidFill>
                  <a:schemeClr val="tx1"/>
                </a:solidFill>
                <a:effectLst/>
                <a:latin typeface="Arial" panose="020B0604020202020204" pitchFamily="34" charset="0"/>
              </a:rPr>
              <a:t>: Packet sniffing is the process of capturing and analyzing network packets to gather sensitive information such as credentials, cookies, or personal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Tools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Wireshark</a:t>
            </a:r>
            <a:r>
              <a:rPr kumimoji="0" lang="en-US" altLang="en-US" sz="2000" b="0" i="0" u="none" strike="noStrike" cap="none" normalizeH="0" baseline="0" dirty="0">
                <a:ln>
                  <a:noFill/>
                </a:ln>
                <a:solidFill>
                  <a:schemeClr val="tx1"/>
                </a:solidFill>
                <a:effectLst/>
                <a:latin typeface="Arial" panose="020B0604020202020204" pitchFamily="34" charset="0"/>
              </a:rPr>
              <a:t>: A powerful network protocol analyzer that captures network traffic and allows in-depth inspection of data packets.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panose="020B0604020202020204" pitchFamily="34" charset="0"/>
              </a:rPr>
              <a:t>Tcpdump</a:t>
            </a:r>
            <a:r>
              <a:rPr kumimoji="0" lang="en-US" altLang="en-US" sz="2000" b="0" i="0" u="none" strike="noStrike" cap="none" normalizeH="0" baseline="0" dirty="0">
                <a:ln>
                  <a:noFill/>
                </a:ln>
                <a:solidFill>
                  <a:schemeClr val="tx1"/>
                </a:solidFill>
                <a:effectLst/>
                <a:latin typeface="Arial" panose="020B0604020202020204" pitchFamily="34" charset="0"/>
              </a:rPr>
              <a:t>: A command-line packet analyzer used for capturing and filtering network packets.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Cain &amp; Abel</a:t>
            </a:r>
            <a:r>
              <a:rPr kumimoji="0" lang="en-US" altLang="en-US" sz="2000" b="0" i="0" u="none" strike="noStrike" cap="none" normalizeH="0" baseline="0" dirty="0">
                <a:ln>
                  <a:noFill/>
                </a:ln>
                <a:solidFill>
                  <a:schemeClr val="tx1"/>
                </a:solidFill>
                <a:effectLst/>
                <a:latin typeface="Arial" panose="020B0604020202020204" pitchFamily="34" charset="0"/>
              </a:rPr>
              <a:t>: A Windows-based tool that includes a packet sniffing feature to intercept and analyze network traffic.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338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3921F483-A4B3-A7FC-60B6-5D5EC484A984}"/>
              </a:ext>
            </a:extLst>
          </p:cNvPr>
          <p:cNvSpPr>
            <a:spLocks noGrp="1"/>
          </p:cNvSpPr>
          <p:nvPr>
            <p:ph type="title"/>
          </p:nvPr>
        </p:nvSpPr>
        <p:spPr/>
        <p:txBody>
          <a:bodyPr/>
          <a:lstStyle/>
          <a:p>
            <a:r>
              <a:rPr lang="en-US" altLang="en-US"/>
              <a:t>Distributed DoS attacks (contd.)</a:t>
            </a:r>
          </a:p>
        </p:txBody>
      </p:sp>
      <p:pic>
        <p:nvPicPr>
          <p:cNvPr id="11267" name="Content Placeholder 3" descr="DDoS-arch.gif">
            <a:extLst>
              <a:ext uri="{FF2B5EF4-FFF2-40B4-BE49-F238E27FC236}">
                <a16:creationId xmlns:a16="http://schemas.microsoft.com/office/drawing/2014/main" id="{0483508C-A8C3-EC4B-8DEB-40000BD5C91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952875" y="2211389"/>
            <a:ext cx="4286250" cy="3838575"/>
          </a:xfrm>
        </p:spPr>
      </p:pic>
      <p:sp>
        <p:nvSpPr>
          <p:cNvPr id="11268" name="Rectangle 4">
            <a:extLst>
              <a:ext uri="{FF2B5EF4-FFF2-40B4-BE49-F238E27FC236}">
                <a16:creationId xmlns:a16="http://schemas.microsoft.com/office/drawing/2014/main" id="{8D1763AD-1F11-CF8F-424B-D04C01BE7B88}"/>
              </a:ext>
            </a:extLst>
          </p:cNvPr>
          <p:cNvSpPr>
            <a:spLocks noChangeArrowheads="1"/>
          </p:cNvSpPr>
          <p:nvPr/>
        </p:nvSpPr>
        <p:spPr bwMode="auto">
          <a:xfrm>
            <a:off x="3886200" y="5943600"/>
            <a:ext cx="457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r>
              <a:rPr lang="en-US" altLang="en-US" sz="900"/>
              <a:t>© Copyright 2008, WSTA, All Rights Reserved. </a:t>
            </a:r>
          </a:p>
        </p:txBody>
      </p:sp>
      <p:pic>
        <p:nvPicPr>
          <p:cNvPr id="2" name="Picture 1" descr="A colorful logo with a white background&#10;&#10;Description automatically generated">
            <a:extLst>
              <a:ext uri="{FF2B5EF4-FFF2-40B4-BE49-F238E27FC236}">
                <a16:creationId xmlns:a16="http://schemas.microsoft.com/office/drawing/2014/main" id="{A6E12E93-82EB-7EA3-D957-CBEC060C26CE}"/>
              </a:ext>
            </a:extLst>
          </p:cNvPr>
          <p:cNvPicPr>
            <a:picLocks noChangeAspect="1"/>
          </p:cNvPicPr>
          <p:nvPr/>
        </p:nvPicPr>
        <p:blipFill>
          <a:blip r:embed="rId4">
            <a:extLst>
              <a:ext uri="{28A0092B-C50C-407E-A947-70E740481C1C}">
                <a14:useLocalDpi xmlns:a14="http://schemas.microsoft.com/office/drawing/2010/main" val="0"/>
              </a:ext>
            </a:extLst>
          </a:blip>
          <a:srcRect l="16939" r="19873"/>
          <a:stretch/>
        </p:blipFill>
        <p:spPr>
          <a:xfrm>
            <a:off x="11679890" y="6101055"/>
            <a:ext cx="478301" cy="75694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2">
            <a:extLst>
              <a:ext uri="{FF2B5EF4-FFF2-40B4-BE49-F238E27FC236}">
                <a16:creationId xmlns:a16="http://schemas.microsoft.com/office/drawing/2014/main" id="{CF23C4F3-5514-8871-44DA-5EAB49F86BD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r>
              <a:rPr lang="en-US" altLang="en-US" sz="1000">
                <a:latin typeface="Arial" panose="020B0604020202020204" pitchFamily="34" charset="0"/>
              </a:rPr>
              <a:t>NETW4006-Lecture09</a:t>
            </a:r>
          </a:p>
        </p:txBody>
      </p:sp>
      <p:sp>
        <p:nvSpPr>
          <p:cNvPr id="6147" name="Slide Number Placeholder 3">
            <a:extLst>
              <a:ext uri="{FF2B5EF4-FFF2-40B4-BE49-F238E27FC236}">
                <a16:creationId xmlns:a16="http://schemas.microsoft.com/office/drawing/2014/main" id="{4ECC263B-AB00-2A94-DC74-646333855F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fld id="{4DB91AD7-03BE-486B-B12A-FD52C22DA020}" type="slidenum">
              <a:rPr lang="en-US" altLang="en-US" sz="1000">
                <a:latin typeface="Arial" panose="020B0604020202020204" pitchFamily="34" charset="0"/>
              </a:rPr>
              <a:pPr eaLnBrk="1" hangingPunct="1">
                <a:spcBef>
                  <a:spcPct val="0"/>
                </a:spcBef>
                <a:buClrTx/>
                <a:buSzTx/>
                <a:buFontTx/>
                <a:buNone/>
              </a:pPr>
              <a:t>90</a:t>
            </a:fld>
            <a:endParaRPr lang="en-US" altLang="en-US" sz="1000">
              <a:latin typeface="Arial" panose="020B0604020202020204" pitchFamily="34" charset="0"/>
            </a:endParaRPr>
          </a:p>
        </p:txBody>
      </p:sp>
      <p:sp>
        <p:nvSpPr>
          <p:cNvPr id="6148" name="Rectangle 2">
            <a:extLst>
              <a:ext uri="{FF2B5EF4-FFF2-40B4-BE49-F238E27FC236}">
                <a16:creationId xmlns:a16="http://schemas.microsoft.com/office/drawing/2014/main" id="{00915CDD-71AC-BECD-725B-71F2E09C3550}"/>
              </a:ext>
            </a:extLst>
          </p:cNvPr>
          <p:cNvSpPr>
            <a:spLocks noGrp="1" noChangeArrowheads="1"/>
          </p:cNvSpPr>
          <p:nvPr>
            <p:ph type="title" idx="4294967295"/>
          </p:nvPr>
        </p:nvSpPr>
        <p:spPr>
          <a:xfrm>
            <a:off x="2063750" y="549275"/>
            <a:ext cx="8229600" cy="1143000"/>
          </a:xfrm>
        </p:spPr>
        <p:txBody>
          <a:bodyPr anchor="ctr"/>
          <a:lstStyle/>
          <a:p>
            <a:pPr eaLnBrk="1" hangingPunct="1"/>
            <a:r>
              <a:rPr lang="en-NZ" altLang="en-US"/>
              <a:t>Sniffer Capabilities</a:t>
            </a:r>
            <a:endParaRPr lang="en-GB" altLang="en-US"/>
          </a:p>
        </p:txBody>
      </p:sp>
      <p:sp>
        <p:nvSpPr>
          <p:cNvPr id="6149" name="Rectangle 3">
            <a:extLst>
              <a:ext uri="{FF2B5EF4-FFF2-40B4-BE49-F238E27FC236}">
                <a16:creationId xmlns:a16="http://schemas.microsoft.com/office/drawing/2014/main" id="{CAB08534-C574-3E2A-9DB8-4950916DCE59}"/>
              </a:ext>
            </a:extLst>
          </p:cNvPr>
          <p:cNvSpPr>
            <a:spLocks noGrp="1" noChangeArrowheads="1"/>
          </p:cNvSpPr>
          <p:nvPr>
            <p:ph type="body" idx="4294967295"/>
          </p:nvPr>
        </p:nvSpPr>
        <p:spPr>
          <a:xfrm>
            <a:off x="1847851" y="1844675"/>
            <a:ext cx="8678863" cy="4592638"/>
          </a:xfrm>
        </p:spPr>
        <p:txBody>
          <a:bodyPr>
            <a:normAutofit lnSpcReduction="10000"/>
          </a:bodyPr>
          <a:lstStyle/>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Watch all network traffic </a:t>
            </a:r>
            <a:r>
              <a:rPr lang="en-GB" sz="2000" dirty="0"/>
              <a:t>over any </a:t>
            </a:r>
            <a:r>
              <a:rPr lang="en-GB" sz="2000" dirty="0">
                <a:solidFill>
                  <a:srgbClr val="CC3300"/>
                </a:solidFill>
              </a:rPr>
              <a:t>Network Interface Card</a:t>
            </a:r>
            <a:r>
              <a:rPr lang="en-GB" sz="2000" dirty="0"/>
              <a:t> (NIC) connected to the host machine: TCP, IP, UDP, ICMP, ARP, RARP. Also port specific traffic: http, ftp, telnet,…</a:t>
            </a:r>
          </a:p>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Forging ARP </a:t>
            </a:r>
            <a:r>
              <a:rPr lang="en-GB" sz="2000" dirty="0"/>
              <a:t>replies: intercept packets from target host(s) on the LAN intended for another host on the LAN: effective way of sniffing traffic on a switch</a:t>
            </a:r>
          </a:p>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Passive sniffing</a:t>
            </a:r>
            <a:r>
              <a:rPr lang="en-GB" sz="2000" dirty="0">
                <a:solidFill>
                  <a:srgbClr val="CC3300"/>
                </a:solidFill>
              </a:rPr>
              <a:t>:</a:t>
            </a:r>
            <a:r>
              <a:rPr lang="en-GB" sz="2000" dirty="0"/>
              <a:t> determine the local gateway of an unknown network – </a:t>
            </a:r>
            <a:r>
              <a:rPr lang="en-GB" sz="2000" dirty="0">
                <a:solidFill>
                  <a:srgbClr val="FF0000"/>
                </a:solidFill>
              </a:rPr>
              <a:t>Data link layer (Hub)</a:t>
            </a:r>
          </a:p>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Active Sniffing</a:t>
            </a:r>
            <a:r>
              <a:rPr lang="en-GB" sz="2000" dirty="0">
                <a:solidFill>
                  <a:srgbClr val="CC3300"/>
                </a:solidFill>
              </a:rPr>
              <a:t>-Flood local network with random MAC addresses</a:t>
            </a:r>
            <a:r>
              <a:rPr lang="en-GB" sz="2000" dirty="0"/>
              <a:t>: switches will fail open in repeating mode, facilitating sniffing). This is no longer passive sniffing  (</a:t>
            </a:r>
            <a:r>
              <a:rPr lang="en-GB" sz="2000" dirty="0">
                <a:solidFill>
                  <a:srgbClr val="FF0000"/>
                </a:solidFill>
              </a:rPr>
              <a:t>Switch</a:t>
            </a:r>
            <a:r>
              <a:rPr lang="en-GB" sz="2000" dirty="0"/>
              <a:t>)</a:t>
            </a:r>
          </a:p>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Password sniffing</a:t>
            </a:r>
            <a:r>
              <a:rPr lang="en-GB" sz="2000" dirty="0"/>
              <a:t>: minimally parsing each application protocol, and saving the "interesting" pieces </a:t>
            </a:r>
          </a:p>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Sniffing HTTP traffic</a:t>
            </a:r>
            <a:r>
              <a:rPr lang="en-GB" sz="2000" dirty="0"/>
              <a:t>: output all requested URLs and do offline log analysis</a:t>
            </a:r>
          </a:p>
          <a:p>
            <a:pPr eaLnBrk="1" hangingPunct="1">
              <a:lnSpc>
                <a:spcPct val="80000"/>
              </a:lnSpc>
              <a:defRPr/>
            </a:pPr>
            <a:r>
              <a:rPr lang="en-GB" sz="2000" b="1" dirty="0">
                <a:solidFill>
                  <a:srgbClr val="0000CC"/>
                </a:solidFill>
                <a:effectLst>
                  <a:outerShdw blurRad="38100" dist="38100" dir="2700000" algn="tl">
                    <a:srgbClr val="000000">
                      <a:alpha val="43137"/>
                    </a:srgbClr>
                  </a:outerShdw>
                </a:effectLst>
              </a:rPr>
              <a:t>Capture URLs </a:t>
            </a:r>
            <a:r>
              <a:rPr lang="en-GB" sz="2000" dirty="0"/>
              <a:t>from a client to local web browser for display URL, updated in real-time: when the target surfs, the local browser surfs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E9D4752-12B2-F24E-CA41-E45151E9467B}"/>
              </a:ext>
            </a:extLst>
          </p:cNvPr>
          <p:cNvSpPr>
            <a:spLocks noGrp="1"/>
          </p:cNvSpPr>
          <p:nvPr>
            <p:ph type="title"/>
          </p:nvPr>
        </p:nvSpPr>
        <p:spPr/>
        <p:txBody>
          <a:bodyPr/>
          <a:lstStyle/>
          <a:p>
            <a:endParaRPr lang="en-US" altLang="en-US" dirty="0"/>
          </a:p>
        </p:txBody>
      </p:sp>
      <p:sp>
        <p:nvSpPr>
          <p:cNvPr id="7171" name="Footer Placeholder 3">
            <a:extLst>
              <a:ext uri="{FF2B5EF4-FFF2-40B4-BE49-F238E27FC236}">
                <a16:creationId xmlns:a16="http://schemas.microsoft.com/office/drawing/2014/main" id="{2A609557-83BC-8C6E-5127-83AEB18E448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r>
              <a:rPr lang="en-US" altLang="en-US" sz="1000">
                <a:latin typeface="Arial" panose="020B0604020202020204" pitchFamily="34" charset="0"/>
              </a:rPr>
              <a:t>NETW4006-Lecture09</a:t>
            </a:r>
          </a:p>
        </p:txBody>
      </p:sp>
      <p:sp>
        <p:nvSpPr>
          <p:cNvPr id="7172" name="Slide Number Placeholder 4">
            <a:extLst>
              <a:ext uri="{FF2B5EF4-FFF2-40B4-BE49-F238E27FC236}">
                <a16:creationId xmlns:a16="http://schemas.microsoft.com/office/drawing/2014/main" id="{7E34D2EF-25A0-F8E8-148B-A2C7DE7412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fld id="{BD579DBA-216B-4F6E-BA84-394EB6D2E7B7}" type="slidenum">
              <a:rPr lang="en-US" altLang="en-US" sz="1000">
                <a:latin typeface="Arial" panose="020B0604020202020204" pitchFamily="34" charset="0"/>
              </a:rPr>
              <a:pPr eaLnBrk="1" hangingPunct="1">
                <a:spcBef>
                  <a:spcPct val="0"/>
                </a:spcBef>
                <a:buClrTx/>
                <a:buSzTx/>
                <a:buFontTx/>
                <a:buNone/>
              </a:pPr>
              <a:t>91</a:t>
            </a:fld>
            <a:endParaRPr lang="en-US" altLang="en-US" sz="1000">
              <a:latin typeface="Arial" panose="020B0604020202020204" pitchFamily="34" charset="0"/>
            </a:endParaRPr>
          </a:p>
        </p:txBody>
      </p:sp>
      <p:pic>
        <p:nvPicPr>
          <p:cNvPr id="7173" name="Picture 2">
            <a:extLst>
              <a:ext uri="{FF2B5EF4-FFF2-40B4-BE49-F238E27FC236}">
                <a16:creationId xmlns:a16="http://schemas.microsoft.com/office/drawing/2014/main" id="{C7149216-2D4E-8274-7C97-BA00F3F6F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0"/>
            <a:ext cx="4213225"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3">
            <a:extLst>
              <a:ext uri="{FF2B5EF4-FFF2-40B4-BE49-F238E27FC236}">
                <a16:creationId xmlns:a16="http://schemas.microsoft.com/office/drawing/2014/main" id="{FA1DC7CF-2E35-FCD2-2CEC-B386EE655F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672138" y="-242888"/>
            <a:ext cx="4995862" cy="3644901"/>
          </a:xfrm>
          <a:noFill/>
        </p:spPr>
      </p:pic>
      <p:pic>
        <p:nvPicPr>
          <p:cNvPr id="7175" name="Picture 4">
            <a:extLst>
              <a:ext uri="{FF2B5EF4-FFF2-40B4-BE49-F238E27FC236}">
                <a16:creationId xmlns:a16="http://schemas.microsoft.com/office/drawing/2014/main" id="{3323640A-A18E-8B5C-0F74-9B907CA39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3357563"/>
            <a:ext cx="63007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a:extLst>
              <a:ext uri="{FF2B5EF4-FFF2-40B4-BE49-F238E27FC236}">
                <a16:creationId xmlns:a16="http://schemas.microsoft.com/office/drawing/2014/main" id="{E0C188C3-06B4-8560-44CB-ECCE32A2DDF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r>
              <a:rPr lang="en-US" altLang="en-US" sz="1000">
                <a:latin typeface="Arial" panose="020B0604020202020204" pitchFamily="34" charset="0"/>
              </a:rPr>
              <a:t>NETW4006-Lecture09</a:t>
            </a:r>
          </a:p>
        </p:txBody>
      </p:sp>
      <p:sp>
        <p:nvSpPr>
          <p:cNvPr id="8195" name="Slide Number Placeholder 3">
            <a:extLst>
              <a:ext uri="{FF2B5EF4-FFF2-40B4-BE49-F238E27FC236}">
                <a16:creationId xmlns:a16="http://schemas.microsoft.com/office/drawing/2014/main" id="{0721129B-9F09-6D9F-0CF1-028C52659A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fld id="{72F8DDC4-05B6-42B6-9584-573093D016DE}" type="slidenum">
              <a:rPr lang="en-US" altLang="en-US" sz="1000">
                <a:latin typeface="Arial" panose="020B0604020202020204" pitchFamily="34" charset="0"/>
              </a:rPr>
              <a:pPr eaLnBrk="1" hangingPunct="1">
                <a:spcBef>
                  <a:spcPct val="0"/>
                </a:spcBef>
                <a:buClrTx/>
                <a:buSzTx/>
                <a:buFontTx/>
                <a:buNone/>
              </a:pPr>
              <a:t>92</a:t>
            </a:fld>
            <a:endParaRPr lang="en-US" altLang="en-US" sz="1000">
              <a:latin typeface="Arial" panose="020B0604020202020204" pitchFamily="34" charset="0"/>
            </a:endParaRPr>
          </a:p>
        </p:txBody>
      </p:sp>
      <p:sp>
        <p:nvSpPr>
          <p:cNvPr id="8196" name="Rectangle 2">
            <a:extLst>
              <a:ext uri="{FF2B5EF4-FFF2-40B4-BE49-F238E27FC236}">
                <a16:creationId xmlns:a16="http://schemas.microsoft.com/office/drawing/2014/main" id="{3816E8DA-FD86-50A4-FEF3-1A366290521C}"/>
              </a:ext>
            </a:extLst>
          </p:cNvPr>
          <p:cNvSpPr>
            <a:spLocks noGrp="1" noChangeArrowheads="1"/>
          </p:cNvSpPr>
          <p:nvPr>
            <p:ph type="title" idx="4294967295"/>
          </p:nvPr>
        </p:nvSpPr>
        <p:spPr/>
        <p:txBody>
          <a:bodyPr anchor="ctr"/>
          <a:lstStyle/>
          <a:p>
            <a:pPr eaLnBrk="1" hangingPunct="1"/>
            <a:r>
              <a:rPr lang="en-NZ" altLang="en-US"/>
              <a:t>How Does a Sniffer Work ?</a:t>
            </a:r>
            <a:endParaRPr lang="en-GB" altLang="en-US"/>
          </a:p>
        </p:txBody>
      </p:sp>
      <p:sp>
        <p:nvSpPr>
          <p:cNvPr id="7173" name="Rectangle 3">
            <a:extLst>
              <a:ext uri="{FF2B5EF4-FFF2-40B4-BE49-F238E27FC236}">
                <a16:creationId xmlns:a16="http://schemas.microsoft.com/office/drawing/2014/main" id="{D6178F85-6264-9EAD-B448-A273B7E88466}"/>
              </a:ext>
            </a:extLst>
          </p:cNvPr>
          <p:cNvSpPr>
            <a:spLocks noGrp="1" noChangeArrowheads="1"/>
          </p:cNvSpPr>
          <p:nvPr>
            <p:ph type="body" idx="4294967295"/>
          </p:nvPr>
        </p:nvSpPr>
        <p:spPr/>
        <p:txBody>
          <a:bodyPr/>
          <a:lstStyle/>
          <a:p>
            <a:pPr eaLnBrk="1" hangingPunct="1">
              <a:lnSpc>
                <a:spcPct val="90000"/>
              </a:lnSpc>
              <a:defRPr/>
            </a:pPr>
            <a:r>
              <a:rPr lang="en-GB" b="1" dirty="0">
                <a:solidFill>
                  <a:srgbClr val="0000CC"/>
                </a:solidFill>
                <a:effectLst>
                  <a:outerShdw blurRad="38100" dist="38100" dir="2700000" algn="tl">
                    <a:srgbClr val="000000">
                      <a:alpha val="43137"/>
                    </a:srgbClr>
                  </a:outerShdw>
                </a:effectLst>
              </a:rPr>
              <a:t>Packet sniffer must be </a:t>
            </a:r>
            <a:r>
              <a:rPr lang="en-GB" b="1" dirty="0">
                <a:solidFill>
                  <a:srgbClr val="FF0000"/>
                </a:solidFill>
                <a:effectLst>
                  <a:outerShdw blurRad="38100" dist="38100" dir="2700000" algn="tl">
                    <a:srgbClr val="000000">
                      <a:alpha val="43137"/>
                    </a:srgbClr>
                  </a:outerShdw>
                </a:effectLst>
              </a:rPr>
              <a:t>on the same network </a:t>
            </a:r>
            <a:r>
              <a:rPr lang="en-GB" b="1" dirty="0">
                <a:solidFill>
                  <a:srgbClr val="0000CC"/>
                </a:solidFill>
                <a:effectLst>
                  <a:outerShdw blurRad="38100" dist="38100" dir="2700000" algn="tl">
                    <a:srgbClr val="000000">
                      <a:alpha val="43137"/>
                    </a:srgbClr>
                  </a:outerShdw>
                </a:effectLst>
              </a:rPr>
              <a:t>as the originating or intended destination machine </a:t>
            </a:r>
          </a:p>
          <a:p>
            <a:pPr eaLnBrk="1" hangingPunct="1">
              <a:lnSpc>
                <a:spcPct val="90000"/>
              </a:lnSpc>
              <a:defRPr/>
            </a:pPr>
            <a:r>
              <a:rPr lang="en-GB" b="1" dirty="0">
                <a:solidFill>
                  <a:srgbClr val="CC3300"/>
                </a:solidFill>
                <a:effectLst>
                  <a:outerShdw blurRad="38100" dist="38100" dir="2700000" algn="tl">
                    <a:srgbClr val="000000">
                      <a:alpha val="43137"/>
                    </a:srgbClr>
                  </a:outerShdw>
                </a:effectLst>
              </a:rPr>
              <a:t>Remote sniffing</a:t>
            </a:r>
            <a:r>
              <a:rPr lang="en-GB" dirty="0"/>
              <a:t>: </a:t>
            </a:r>
            <a:r>
              <a:rPr lang="en-GB" dirty="0">
                <a:solidFill>
                  <a:srgbClr val="FF0000"/>
                </a:solidFill>
              </a:rPr>
              <a:t>install some Trojan or backdoor program on one of the computers on either the sending or receiving networks they may be able to do the packet sniffing remotely </a:t>
            </a:r>
          </a:p>
          <a:p>
            <a:pPr eaLnBrk="1" hangingPunct="1">
              <a:lnSpc>
                <a:spcPct val="90000"/>
              </a:lnSpc>
              <a:defRPr/>
            </a:pPr>
            <a:r>
              <a:rPr lang="en-NZ" b="1" dirty="0">
                <a:solidFill>
                  <a:srgbClr val="CC3300"/>
                </a:solidFill>
              </a:rPr>
              <a:t>Trojan</a:t>
            </a:r>
            <a:r>
              <a:rPr lang="en-NZ" b="1" dirty="0"/>
              <a:t>:</a:t>
            </a:r>
            <a:r>
              <a:rPr lang="en-NZ" dirty="0"/>
              <a:t> </a:t>
            </a:r>
            <a:r>
              <a:rPr lang="en-GB" dirty="0"/>
              <a:t>malicious program disguised as a normal application (</a:t>
            </a:r>
            <a:r>
              <a:rPr lang="en-US" sz="1600" b="1" dirty="0">
                <a:solidFill>
                  <a:srgbClr val="FF0000"/>
                </a:solidFill>
              </a:rPr>
              <a:t>perform a desirable function for the user prior to run or install but steals information or harms the system</a:t>
            </a:r>
            <a:r>
              <a:rPr lang="en-GB" dirty="0"/>
              <a:t>)</a:t>
            </a:r>
            <a:endParaRPr lang="en-NZ" dirty="0"/>
          </a:p>
          <a:p>
            <a:pPr eaLnBrk="1" hangingPunct="1">
              <a:lnSpc>
                <a:spcPct val="90000"/>
              </a:lnSpc>
              <a:defRPr/>
            </a:pPr>
            <a:r>
              <a:rPr lang="en-NZ" b="1" dirty="0">
                <a:solidFill>
                  <a:srgbClr val="CC3300"/>
                </a:solidFill>
              </a:rPr>
              <a:t>Backdoor</a:t>
            </a:r>
            <a:r>
              <a:rPr lang="en-NZ" b="1" dirty="0"/>
              <a:t>:</a:t>
            </a:r>
            <a:r>
              <a:rPr lang="en-NZ" dirty="0"/>
              <a:t> </a:t>
            </a:r>
            <a:r>
              <a:rPr lang="en-GB" dirty="0"/>
              <a:t>secret or undocumented means of getting into a computer system(</a:t>
            </a:r>
            <a:r>
              <a:rPr lang="en-US" sz="1600" dirty="0">
                <a:solidFill>
                  <a:srgbClr val="FF0000"/>
                </a:solidFill>
              </a:rPr>
              <a:t>is a method of bypassing normal authentication</a:t>
            </a:r>
            <a:r>
              <a:rPr lang="en-US" sz="1600" dirty="0"/>
              <a:t>)</a:t>
            </a:r>
            <a:endParaRPr lang="en-GB" sz="16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2">
            <a:extLst>
              <a:ext uri="{FF2B5EF4-FFF2-40B4-BE49-F238E27FC236}">
                <a16:creationId xmlns:a16="http://schemas.microsoft.com/office/drawing/2014/main" id="{25D96088-650A-35E7-72A5-2A1500E1C19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r>
              <a:rPr lang="en-US" altLang="en-US" sz="1000">
                <a:latin typeface="Arial" panose="020B0604020202020204" pitchFamily="34" charset="0"/>
              </a:rPr>
              <a:t>NETW4006-Lecture09</a:t>
            </a:r>
          </a:p>
        </p:txBody>
      </p:sp>
      <p:sp>
        <p:nvSpPr>
          <p:cNvPr id="9219" name="Slide Number Placeholder 3">
            <a:extLst>
              <a:ext uri="{FF2B5EF4-FFF2-40B4-BE49-F238E27FC236}">
                <a16:creationId xmlns:a16="http://schemas.microsoft.com/office/drawing/2014/main" id="{7AF53AFD-5D9C-5638-1582-3A45CA77CF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fld id="{068C6C7F-48D8-4535-A0CB-895A23A3F58E}" type="slidenum">
              <a:rPr lang="en-US" altLang="en-US" sz="1000">
                <a:latin typeface="Arial" panose="020B0604020202020204" pitchFamily="34" charset="0"/>
              </a:rPr>
              <a:pPr eaLnBrk="1" hangingPunct="1">
                <a:spcBef>
                  <a:spcPct val="0"/>
                </a:spcBef>
                <a:buClrTx/>
                <a:buSzTx/>
                <a:buFontTx/>
                <a:buNone/>
              </a:pPr>
              <a:t>93</a:t>
            </a:fld>
            <a:endParaRPr lang="en-US" altLang="en-US" sz="1000">
              <a:latin typeface="Arial" panose="020B0604020202020204" pitchFamily="34" charset="0"/>
            </a:endParaRPr>
          </a:p>
        </p:txBody>
      </p:sp>
      <p:sp>
        <p:nvSpPr>
          <p:cNvPr id="9220" name="Rectangle 2">
            <a:extLst>
              <a:ext uri="{FF2B5EF4-FFF2-40B4-BE49-F238E27FC236}">
                <a16:creationId xmlns:a16="http://schemas.microsoft.com/office/drawing/2014/main" id="{C6105B1A-264F-1413-F083-D679479D4604}"/>
              </a:ext>
            </a:extLst>
          </p:cNvPr>
          <p:cNvSpPr>
            <a:spLocks noGrp="1" noChangeArrowheads="1"/>
          </p:cNvSpPr>
          <p:nvPr>
            <p:ph type="title" idx="4294967295"/>
          </p:nvPr>
        </p:nvSpPr>
        <p:spPr>
          <a:xfrm>
            <a:off x="1981200" y="533400"/>
            <a:ext cx="8229600" cy="895350"/>
          </a:xfrm>
        </p:spPr>
        <p:txBody>
          <a:bodyPr anchor="ctr"/>
          <a:lstStyle/>
          <a:p>
            <a:pPr eaLnBrk="1" hangingPunct="1"/>
            <a:r>
              <a:rPr lang="en-NZ" altLang="en-US"/>
              <a:t>How Sniffer Works ? (1)</a:t>
            </a:r>
            <a:endParaRPr lang="en-GB" altLang="en-US"/>
          </a:p>
        </p:txBody>
      </p:sp>
      <p:sp>
        <p:nvSpPr>
          <p:cNvPr id="8197" name="Rectangle 3">
            <a:extLst>
              <a:ext uri="{FF2B5EF4-FFF2-40B4-BE49-F238E27FC236}">
                <a16:creationId xmlns:a16="http://schemas.microsoft.com/office/drawing/2014/main" id="{7BC5CA74-C3BA-3ED1-AF24-45C492C6FEB4}"/>
              </a:ext>
            </a:extLst>
          </p:cNvPr>
          <p:cNvSpPr>
            <a:spLocks noGrp="1" noChangeArrowheads="1"/>
          </p:cNvSpPr>
          <p:nvPr>
            <p:ph type="body" idx="4294967295"/>
          </p:nvPr>
        </p:nvSpPr>
        <p:spPr>
          <a:xfrm>
            <a:off x="1981200" y="1643063"/>
            <a:ext cx="8229600" cy="4786312"/>
          </a:xfrm>
        </p:spPr>
        <p:txBody>
          <a:bodyPr>
            <a:normAutofit fontScale="92500"/>
          </a:bodyPr>
          <a:lstStyle/>
          <a:p>
            <a:pPr eaLnBrk="1" hangingPunct="1">
              <a:lnSpc>
                <a:spcPct val="90000"/>
              </a:lnSpc>
              <a:defRPr/>
            </a:pPr>
            <a:r>
              <a:rPr lang="en-GB" sz="2400" dirty="0"/>
              <a:t>Most </a:t>
            </a:r>
            <a:r>
              <a:rPr lang="en-GB" sz="2400" dirty="0">
                <a:solidFill>
                  <a:srgbClr val="0000CC"/>
                </a:solidFill>
              </a:rPr>
              <a:t>common way of networking computers – Ethernet</a:t>
            </a:r>
          </a:p>
          <a:p>
            <a:pPr eaLnBrk="1" hangingPunct="1">
              <a:lnSpc>
                <a:spcPct val="90000"/>
              </a:lnSpc>
              <a:defRPr/>
            </a:pPr>
            <a:r>
              <a:rPr lang="en-GB" sz="2400" dirty="0"/>
              <a:t>Computer connected </a:t>
            </a:r>
            <a:r>
              <a:rPr lang="en-GB" sz="2400" dirty="0">
                <a:solidFill>
                  <a:srgbClr val="0000CC"/>
                </a:solidFill>
              </a:rPr>
              <a:t>to LAN has two addresses </a:t>
            </a:r>
            <a:r>
              <a:rPr lang="en-GB" sz="2400" dirty="0"/>
              <a:t>– </a:t>
            </a:r>
            <a:r>
              <a:rPr lang="en-GB" sz="2400" dirty="0">
                <a:solidFill>
                  <a:srgbClr val="0000CC"/>
                </a:solidFill>
              </a:rPr>
              <a:t>MAC</a:t>
            </a:r>
            <a:r>
              <a:rPr lang="en-GB" sz="2400" dirty="0">
                <a:solidFill>
                  <a:srgbClr val="FF0000"/>
                </a:solidFill>
              </a:rPr>
              <a:t> Address(</a:t>
            </a:r>
            <a:r>
              <a:rPr lang="en-GB" sz="2400" dirty="0" err="1">
                <a:solidFill>
                  <a:srgbClr val="FF0000"/>
                </a:solidFill>
              </a:rPr>
              <a:t>uniqly</a:t>
            </a:r>
            <a:r>
              <a:rPr lang="en-GB" sz="2400" dirty="0">
                <a:solidFill>
                  <a:srgbClr val="FF0000"/>
                </a:solidFill>
              </a:rPr>
              <a:t> identifies each node in a network &amp; stored on Network card ), MAC is used by Ethernet protocol while building frames </a:t>
            </a:r>
            <a:r>
              <a:rPr lang="en-GB" sz="2400" dirty="0">
                <a:solidFill>
                  <a:srgbClr val="0000CC"/>
                </a:solidFill>
              </a:rPr>
              <a:t>to transfer data </a:t>
            </a:r>
            <a:r>
              <a:rPr lang="en-GB" sz="2400" dirty="0">
                <a:solidFill>
                  <a:srgbClr val="FF0000"/>
                </a:solidFill>
              </a:rPr>
              <a:t>to an from a system</a:t>
            </a:r>
          </a:p>
          <a:p>
            <a:pPr eaLnBrk="1" hangingPunct="1">
              <a:lnSpc>
                <a:spcPct val="90000"/>
              </a:lnSpc>
              <a:defRPr/>
            </a:pPr>
            <a:r>
              <a:rPr lang="en-GB" sz="2400" dirty="0">
                <a:solidFill>
                  <a:srgbClr val="FF0000"/>
                </a:solidFill>
              </a:rPr>
              <a:t> </a:t>
            </a:r>
            <a:r>
              <a:rPr lang="en-GB" sz="2400" dirty="0">
                <a:solidFill>
                  <a:srgbClr val="0000CC"/>
                </a:solidFill>
              </a:rPr>
              <a:t>IP</a:t>
            </a:r>
            <a:r>
              <a:rPr lang="en-GB" sz="2400" dirty="0">
                <a:solidFill>
                  <a:srgbClr val="FF0000"/>
                </a:solidFill>
              </a:rPr>
              <a:t> Address – used by applications.</a:t>
            </a:r>
          </a:p>
          <a:p>
            <a:pPr eaLnBrk="1" hangingPunct="1">
              <a:lnSpc>
                <a:spcPct val="90000"/>
              </a:lnSpc>
              <a:defRPr/>
            </a:pPr>
            <a:r>
              <a:rPr lang="en-GB" sz="2400" b="1" dirty="0">
                <a:solidFill>
                  <a:srgbClr val="FF0000"/>
                </a:solidFill>
                <a:effectLst>
                  <a:outerShdw blurRad="38100" dist="38100" dir="2700000" algn="tl">
                    <a:srgbClr val="000000">
                      <a:alpha val="43137"/>
                    </a:srgbClr>
                  </a:outerShdw>
                </a:effectLst>
              </a:rPr>
              <a:t>Data Link Layer </a:t>
            </a:r>
            <a:r>
              <a:rPr lang="en-GB" sz="2400" dirty="0">
                <a:solidFill>
                  <a:srgbClr val="0000CC"/>
                </a:solidFill>
              </a:rPr>
              <a:t>uses </a:t>
            </a:r>
            <a:r>
              <a:rPr lang="en-GB" sz="2400" dirty="0">
                <a:solidFill>
                  <a:srgbClr val="FF0000"/>
                </a:solidFill>
              </a:rPr>
              <a:t>an </a:t>
            </a:r>
            <a:r>
              <a:rPr lang="en-GB" sz="2400" b="1" dirty="0">
                <a:solidFill>
                  <a:srgbClr val="FF0000"/>
                </a:solidFill>
                <a:effectLst>
                  <a:outerShdw blurRad="38100" dist="38100" dir="2700000" algn="tl">
                    <a:srgbClr val="000000">
                      <a:alpha val="43137"/>
                    </a:srgbClr>
                  </a:outerShdw>
                </a:effectLst>
              </a:rPr>
              <a:t>Ethernet header </a:t>
            </a:r>
            <a:r>
              <a:rPr lang="en-GB" sz="2400" dirty="0">
                <a:solidFill>
                  <a:srgbClr val="FF0000"/>
                </a:solidFill>
              </a:rPr>
              <a:t>with the </a:t>
            </a:r>
            <a:r>
              <a:rPr lang="en-GB" sz="2400" b="1" dirty="0">
                <a:solidFill>
                  <a:srgbClr val="FF0000"/>
                </a:solidFill>
                <a:effectLst>
                  <a:outerShdw blurRad="38100" dist="38100" dir="2700000" algn="tl">
                    <a:srgbClr val="000000">
                      <a:alpha val="43137"/>
                    </a:srgbClr>
                  </a:outerShdw>
                </a:effectLst>
              </a:rPr>
              <a:t>MAC address of the destination machine</a:t>
            </a:r>
            <a:r>
              <a:rPr lang="en-GB" sz="2400" dirty="0">
                <a:solidFill>
                  <a:srgbClr val="FF0000"/>
                </a:solidFill>
              </a:rPr>
              <a:t> rather than IP address.  </a:t>
            </a:r>
            <a:r>
              <a:rPr lang="en-GB" sz="2400" dirty="0">
                <a:solidFill>
                  <a:srgbClr val="0000CC"/>
                </a:solidFill>
              </a:rPr>
              <a:t>The Network Layer is responsible for mapping IP network address to the MAC address </a:t>
            </a:r>
            <a:r>
              <a:rPr lang="en-GB" sz="2400" dirty="0">
                <a:solidFill>
                  <a:srgbClr val="FF0000"/>
                </a:solidFill>
              </a:rPr>
              <a:t>as required by Data Link protocol.</a:t>
            </a:r>
          </a:p>
          <a:p>
            <a:pPr eaLnBrk="1" hangingPunct="1">
              <a:lnSpc>
                <a:spcPct val="90000"/>
              </a:lnSpc>
              <a:defRPr/>
            </a:pPr>
            <a:r>
              <a:rPr lang="en-GB" sz="2400" dirty="0">
                <a:solidFill>
                  <a:srgbClr val="FF0000"/>
                </a:solidFill>
              </a:rPr>
              <a:t>It initially looks for the MAC addresses of the destination machine in a table- called as ARP cache </a:t>
            </a:r>
          </a:p>
          <a:p>
            <a:pPr eaLnBrk="1" hangingPunct="1">
              <a:lnSpc>
                <a:spcPct val="90000"/>
              </a:lnSpc>
              <a:buFont typeface="Wingdings" panose="05000000000000000000" pitchFamily="2" charset="2"/>
              <a:buNone/>
              <a:defRPr/>
            </a:pPr>
            <a:r>
              <a:rPr lang="en-GB" sz="2400" dirty="0"/>
              <a:t>                                                           </a:t>
            </a:r>
          </a:p>
          <a:p>
            <a:pPr eaLnBrk="1" hangingPunct="1">
              <a:lnSpc>
                <a:spcPct val="90000"/>
              </a:lnSpc>
              <a:buFont typeface="Wingdings" panose="05000000000000000000" pitchFamily="2" charset="2"/>
              <a:buNone/>
              <a:defRPr/>
            </a:pPr>
            <a:endParaRPr lang="en-GB" sz="2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ADF6C79D-0F6F-054F-3DEB-4DBA132FFBBE}"/>
              </a:ext>
            </a:extLst>
          </p:cNvPr>
          <p:cNvSpPr>
            <a:spLocks noGrp="1"/>
          </p:cNvSpPr>
          <p:nvPr>
            <p:ph idx="1"/>
          </p:nvPr>
        </p:nvSpPr>
        <p:spPr>
          <a:xfrm>
            <a:off x="1981200" y="1285875"/>
            <a:ext cx="8229600" cy="4845050"/>
          </a:xfrm>
        </p:spPr>
        <p:txBody>
          <a:bodyPr/>
          <a:lstStyle/>
          <a:p>
            <a:r>
              <a:rPr lang="en-US" altLang="en-US">
                <a:solidFill>
                  <a:srgbClr val="FF0000"/>
                </a:solidFill>
              </a:rPr>
              <a:t>If no entry if found for the IP address, an ARP broadcast of a request packet goes out to all machines on the local sub-network.</a:t>
            </a:r>
          </a:p>
          <a:p>
            <a:r>
              <a:rPr lang="en-US" altLang="en-US">
                <a:solidFill>
                  <a:srgbClr val="0000CC"/>
                </a:solidFill>
              </a:rPr>
              <a:t>The machine with that particular address responds to the source machine with its MAC address. </a:t>
            </a:r>
            <a:r>
              <a:rPr lang="en-US" altLang="en-US">
                <a:solidFill>
                  <a:srgbClr val="FF0000"/>
                </a:solidFill>
              </a:rPr>
              <a:t>This MAC address then gets added to the source machine ARP cache. </a:t>
            </a:r>
          </a:p>
          <a:p>
            <a:r>
              <a:rPr lang="en-US" altLang="en-US">
                <a:solidFill>
                  <a:srgbClr val="FF0000"/>
                </a:solidFill>
              </a:rPr>
              <a:t>The source machine, in all its communication with the destination machine  uses this MAC</a:t>
            </a:r>
            <a:r>
              <a:rPr lang="en-US" altLang="en-US"/>
              <a:t>.</a:t>
            </a:r>
          </a:p>
        </p:txBody>
      </p:sp>
      <p:sp>
        <p:nvSpPr>
          <p:cNvPr id="10243" name="Footer Placeholder 3">
            <a:extLst>
              <a:ext uri="{FF2B5EF4-FFF2-40B4-BE49-F238E27FC236}">
                <a16:creationId xmlns:a16="http://schemas.microsoft.com/office/drawing/2014/main" id="{DF0AA5D6-8520-4FAC-3D3E-17634017E7B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r>
              <a:rPr lang="en-US" altLang="en-US" sz="1000">
                <a:latin typeface="Arial" panose="020B0604020202020204" pitchFamily="34" charset="0"/>
              </a:rPr>
              <a:t>NETW4006-Lecture09</a:t>
            </a:r>
          </a:p>
        </p:txBody>
      </p:sp>
      <p:sp>
        <p:nvSpPr>
          <p:cNvPr id="10244" name="Slide Number Placeholder 4">
            <a:extLst>
              <a:ext uri="{FF2B5EF4-FFF2-40B4-BE49-F238E27FC236}">
                <a16:creationId xmlns:a16="http://schemas.microsoft.com/office/drawing/2014/main" id="{A448F8C0-100C-92F8-C3CE-1CA5A448D3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0000"/>
              <a:buFont typeface="Wingdings" panose="05000000000000000000" pitchFamily="2" charset="2"/>
              <a:buChar char="o"/>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o"/>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lr>
                <a:schemeClr val="accent2"/>
              </a:buClr>
              <a:buSzPct val="75000"/>
              <a:buFont typeface="Wingdings" panose="05000000000000000000" pitchFamily="2" charset="2"/>
              <a:buChar char="n"/>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ClrTx/>
              <a:buSzTx/>
              <a:buFontTx/>
              <a:buNone/>
            </a:pPr>
            <a:fld id="{5B00C563-3EE9-4862-B2EB-5A87C3CF43F8}" type="slidenum">
              <a:rPr lang="en-US" altLang="en-US" sz="1000">
                <a:latin typeface="Arial" panose="020B0604020202020204" pitchFamily="34" charset="0"/>
              </a:rPr>
              <a:pPr eaLnBrk="1" hangingPunct="1">
                <a:spcBef>
                  <a:spcPct val="0"/>
                </a:spcBef>
                <a:buClrTx/>
                <a:buSzTx/>
                <a:buFontTx/>
                <a:buNone/>
              </a:pPr>
              <a:t>94</a:t>
            </a:fld>
            <a:endParaRPr lang="en-US" altLang="en-US" sz="1000">
              <a:latin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4BBD3-C2E9-8733-4673-4D2E6640D063}"/>
              </a:ext>
            </a:extLst>
          </p:cNvPr>
          <p:cNvSpPr>
            <a:spLocks noGrp="1"/>
          </p:cNvSpPr>
          <p:nvPr>
            <p:ph type="title"/>
          </p:nvPr>
        </p:nvSpPr>
        <p:spPr>
          <a:xfrm>
            <a:off x="640080" y="325369"/>
            <a:ext cx="4368602" cy="1956841"/>
          </a:xfrm>
        </p:spPr>
        <p:txBody>
          <a:bodyPr anchor="b">
            <a:normAutofit/>
          </a:bodyPr>
          <a:lstStyle/>
          <a:p>
            <a:r>
              <a:rPr lang="en-US" sz="5400"/>
              <a:t>Cain and Abel</a:t>
            </a:r>
            <a:endParaRPr lang="en-IN"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F58B81-FD6D-51DF-78F5-441544FFE524}"/>
              </a:ext>
            </a:extLst>
          </p:cNvPr>
          <p:cNvSpPr>
            <a:spLocks noGrp="1"/>
          </p:cNvSpPr>
          <p:nvPr>
            <p:ph idx="1"/>
          </p:nvPr>
        </p:nvSpPr>
        <p:spPr>
          <a:xfrm>
            <a:off x="640080" y="2872899"/>
            <a:ext cx="4243589" cy="3320668"/>
          </a:xfrm>
        </p:spPr>
        <p:txBody>
          <a:bodyPr>
            <a:normAutofit/>
          </a:bodyPr>
          <a:lstStyle/>
          <a:p>
            <a:r>
              <a:rPr lang="en-US" sz="2200" b="1" i="0">
                <a:effectLst/>
                <a:latin typeface="sohne"/>
              </a:rPr>
              <a:t>Steps to install and use this tool in windows:-</a:t>
            </a:r>
          </a:p>
          <a:p>
            <a:r>
              <a:rPr lang="en-US" sz="2200" b="0" i="0">
                <a:effectLst/>
                <a:latin typeface="source-serif-pro"/>
              </a:rPr>
              <a:t>Step1:- Download the CainAbel zip file from any browser.</a:t>
            </a:r>
          </a:p>
          <a:p>
            <a:endParaRPr lang="en-IN" sz="2200"/>
          </a:p>
        </p:txBody>
      </p:sp>
      <p:pic>
        <p:nvPicPr>
          <p:cNvPr id="4" name="Picture 3">
            <a:extLst>
              <a:ext uri="{FF2B5EF4-FFF2-40B4-BE49-F238E27FC236}">
                <a16:creationId xmlns:a16="http://schemas.microsoft.com/office/drawing/2014/main" id="{E08DE240-3A1A-E55A-79C8-9C2D5D99ED1A}"/>
              </a:ext>
            </a:extLst>
          </p:cNvPr>
          <p:cNvPicPr>
            <a:picLocks noChangeAspect="1"/>
          </p:cNvPicPr>
          <p:nvPr/>
        </p:nvPicPr>
        <p:blipFill>
          <a:blip r:embed="rId2">
            <a:extLst>
              <a:ext uri="{28A0092B-C50C-407E-A947-70E740481C1C}">
                <a14:useLocalDpi xmlns:a14="http://schemas.microsoft.com/office/drawing/2010/main" val="0"/>
              </a:ext>
            </a:extLst>
          </a:blip>
          <a:srcRect l="1979" r="18784"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1828395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6B2EA-2BE9-52A6-C5E9-BF9D527019E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spcAft>
                <a:spcPts val="800"/>
              </a:spcAft>
            </a:pPr>
            <a:r>
              <a:rPr lang="en-US" sz="1700" kern="1200">
                <a:solidFill>
                  <a:srgbClr val="FFFFFF"/>
                </a:solidFill>
                <a:effectLst/>
                <a:latin typeface="+mj-lt"/>
                <a:ea typeface="+mj-ea"/>
                <a:cs typeface="+mj-cs"/>
              </a:rPr>
              <a:t> </a:t>
            </a:r>
            <a:br>
              <a:rPr lang="en-US" sz="1700" kern="1200">
                <a:solidFill>
                  <a:srgbClr val="FFFFFF"/>
                </a:solidFill>
                <a:effectLst/>
                <a:latin typeface="+mj-lt"/>
                <a:ea typeface="+mj-ea"/>
                <a:cs typeface="+mj-cs"/>
              </a:rPr>
            </a:br>
            <a:r>
              <a:rPr lang="en-US" sz="1700" kern="1200">
                <a:solidFill>
                  <a:srgbClr val="FFFFFF"/>
                </a:solidFill>
                <a:effectLst/>
                <a:latin typeface="+mj-lt"/>
                <a:ea typeface="+mj-ea"/>
                <a:cs typeface="+mj-cs"/>
              </a:rPr>
              <a:t>Step2:- Follow the installation instructions, proceeding by clicking “Next,” accepting the terms, and concluding by selecting “Finish” at the end.</a:t>
            </a:r>
            <a:endParaRPr lang="en-US" sz="17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B4DD8667-C9C8-871F-3918-6FFEA98EE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710009"/>
            <a:ext cx="6780700" cy="5435653"/>
          </a:xfrm>
          <a:prstGeom prst="rect">
            <a:avLst/>
          </a:prstGeom>
          <a:noFill/>
        </p:spPr>
      </p:pic>
    </p:spTree>
    <p:extLst>
      <p:ext uri="{BB962C8B-B14F-4D97-AF65-F5344CB8AC3E}">
        <p14:creationId xmlns:p14="http://schemas.microsoft.com/office/powerpoint/2010/main" val="4137319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963-F0B4-A841-2F93-EB8B016C87E0}"/>
              </a:ext>
            </a:extLst>
          </p:cNvPr>
          <p:cNvSpPr>
            <a:spLocks noGrp="1"/>
          </p:cNvSpPr>
          <p:nvPr>
            <p:ph type="title"/>
          </p:nvPr>
        </p:nvSpPr>
        <p:spPr/>
        <p:txBody>
          <a:bodyPr/>
          <a:lstStyle/>
          <a:p>
            <a:r>
              <a:rPr lang="en-IN" sz="1800" kern="100" dirty="0">
                <a:effectLst/>
                <a:latin typeface="Aptos" panose="020B0004020202020204" pitchFamily="34" charset="0"/>
                <a:ea typeface="Aptos" panose="020B0004020202020204" pitchFamily="34" charset="0"/>
                <a:cs typeface="Times New Roman" panose="02020603050405020304" pitchFamily="18" charset="0"/>
              </a:rPr>
              <a:t>Step3:- To install this tool, you’ll also need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WinPcap</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Click “Install” and then follow the setup steps as instructed by the wizard.</a:t>
            </a:r>
            <a:endParaRPr lang="en-IN" dirty="0"/>
          </a:p>
        </p:txBody>
      </p:sp>
      <p:pic>
        <p:nvPicPr>
          <p:cNvPr id="4" name="Content Placeholder 3">
            <a:extLst>
              <a:ext uri="{FF2B5EF4-FFF2-40B4-BE49-F238E27FC236}">
                <a16:creationId xmlns:a16="http://schemas.microsoft.com/office/drawing/2014/main" id="{C946D923-97C8-E42B-8B84-42F5F1FA94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1079" y="2782246"/>
            <a:ext cx="5269841" cy="2438095"/>
          </a:xfrm>
          <a:prstGeom prst="rect">
            <a:avLst/>
          </a:prstGeom>
          <a:noFill/>
          <a:ln>
            <a:noFill/>
          </a:ln>
        </p:spPr>
      </p:pic>
    </p:spTree>
    <p:extLst>
      <p:ext uri="{BB962C8B-B14F-4D97-AF65-F5344CB8AC3E}">
        <p14:creationId xmlns:p14="http://schemas.microsoft.com/office/powerpoint/2010/main" val="2899001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2B22-1AC6-1072-EEF4-807D56F0F8E4}"/>
              </a:ext>
            </a:extLst>
          </p:cNvPr>
          <p:cNvSpPr>
            <a:spLocks noGrp="1"/>
          </p:cNvSpPr>
          <p:nvPr>
            <p:ph type="title"/>
          </p:nvPr>
        </p:nvSpPr>
        <p:spPr/>
        <p:txBody>
          <a:bodyPr/>
          <a:lstStyle/>
          <a:p>
            <a:r>
              <a:rPr lang="en-IN" sz="1800" kern="100" dirty="0">
                <a:effectLst/>
                <a:latin typeface="Aptos" panose="020B0004020202020204" pitchFamily="34" charset="0"/>
                <a:ea typeface="Aptos" panose="020B0004020202020204" pitchFamily="34" charset="0"/>
                <a:cs typeface="Times New Roman" panose="02020603050405020304" pitchFamily="18" charset="0"/>
              </a:rPr>
              <a:t>Step4:- Click on “Cracker”.</a:t>
            </a:r>
            <a:endParaRPr lang="en-IN" dirty="0"/>
          </a:p>
        </p:txBody>
      </p:sp>
      <p:pic>
        <p:nvPicPr>
          <p:cNvPr id="4" name="Content Placeholder 3">
            <a:extLst>
              <a:ext uri="{FF2B5EF4-FFF2-40B4-BE49-F238E27FC236}">
                <a16:creationId xmlns:a16="http://schemas.microsoft.com/office/drawing/2014/main" id="{4209FDB3-3F16-DCEF-EAD4-5A20EAE78C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1555" y="2052087"/>
            <a:ext cx="7288889" cy="3898413"/>
          </a:xfrm>
          <a:prstGeom prst="rect">
            <a:avLst/>
          </a:prstGeom>
          <a:noFill/>
          <a:ln>
            <a:noFill/>
          </a:ln>
        </p:spPr>
      </p:pic>
    </p:spTree>
    <p:extLst>
      <p:ext uri="{BB962C8B-B14F-4D97-AF65-F5344CB8AC3E}">
        <p14:creationId xmlns:p14="http://schemas.microsoft.com/office/powerpoint/2010/main" val="1745465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F60F7-8A38-565A-C116-D8FFDC3664D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effectLst/>
                <a:latin typeface="+mj-lt"/>
                <a:ea typeface="+mj-ea"/>
                <a:cs typeface="+mj-cs"/>
              </a:rPr>
              <a:t>Step5:- Click the option “LM &amp; NTLM Hashes”.</a:t>
            </a:r>
            <a:endParaRPr lang="en-US" sz="36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264BA6FC-6221-DDD4-07D7-BB6553FC4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249536"/>
            <a:ext cx="6780700" cy="4356599"/>
          </a:xfrm>
          <a:prstGeom prst="rect">
            <a:avLst/>
          </a:prstGeom>
          <a:noFill/>
        </p:spPr>
      </p:pic>
    </p:spTree>
    <p:extLst>
      <p:ext uri="{BB962C8B-B14F-4D97-AF65-F5344CB8AC3E}">
        <p14:creationId xmlns:p14="http://schemas.microsoft.com/office/powerpoint/2010/main" val="2914064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671</TotalTime>
  <Words>6973</Words>
  <Application>Microsoft Office PowerPoint</Application>
  <PresentationFormat>Widescreen</PresentationFormat>
  <Paragraphs>732</Paragraphs>
  <Slides>141</Slides>
  <Notes>31</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141</vt:i4>
      </vt:variant>
    </vt:vector>
  </HeadingPairs>
  <TitlesOfParts>
    <vt:vector size="164" baseType="lpstr">
      <vt:lpstr>MS PGothic</vt:lpstr>
      <vt:lpstr>-apple-system</vt:lpstr>
      <vt:lpstr>Aptos</vt:lpstr>
      <vt:lpstr>Aptos Display</vt:lpstr>
      <vt:lpstr>Arial</vt:lpstr>
      <vt:lpstr>Calibri</vt:lpstr>
      <vt:lpstr>Inter</vt:lpstr>
      <vt:lpstr>Lucida Sans Unicode</vt:lpstr>
      <vt:lpstr>Microsoft Sans Serif</vt:lpstr>
      <vt:lpstr>Raleway</vt:lpstr>
      <vt:lpstr>sohne</vt:lpstr>
      <vt:lpstr>source-code-pro</vt:lpstr>
      <vt:lpstr>source-serif-pro</vt:lpstr>
      <vt:lpstr>Symbol</vt:lpstr>
      <vt:lpstr>Tahoma</vt:lpstr>
      <vt:lpstr>Times New Roman</vt:lpstr>
      <vt:lpstr>Trebuchet MS</vt:lpstr>
      <vt:lpstr>var(--fontStack-monospace, ui-monospace, SFMono-Regular, SF Mono, Menlo, Consolas, Liberation Mono, monospace)</vt:lpstr>
      <vt:lpstr>Verdana</vt:lpstr>
      <vt:lpstr>Wingdings</vt:lpstr>
      <vt:lpstr>Wingdings 2</vt:lpstr>
      <vt:lpstr>Office Theme</vt:lpstr>
      <vt:lpstr>Package</vt:lpstr>
      <vt:lpstr>IT Data Security Lecture Series</vt:lpstr>
      <vt:lpstr>Contents</vt:lpstr>
      <vt:lpstr>Network-Based Threat Techniques</vt:lpstr>
      <vt:lpstr>Denial of Service (DoS) and Distributed Denial of Service (DDoS) Attacks</vt:lpstr>
      <vt:lpstr>Introduction</vt:lpstr>
      <vt:lpstr>SYN Flood methodology</vt:lpstr>
      <vt:lpstr>Ping of Death</vt:lpstr>
      <vt:lpstr>Distributed DoS attacks</vt:lpstr>
      <vt:lpstr>Distributed DoS attacks (contd.)</vt:lpstr>
      <vt:lpstr>Notorious Attacks</vt:lpstr>
      <vt:lpstr>Techniques to mitigate Security Threats</vt:lpstr>
      <vt:lpstr>Access Lists</vt:lpstr>
      <vt:lpstr>Detecting DOS attacks</vt:lpstr>
      <vt:lpstr>Commands (some examples)</vt:lpstr>
      <vt:lpstr>Prevention of DOS attacks</vt:lpstr>
      <vt:lpstr>Attacks mitigated by ALs</vt:lpstr>
      <vt:lpstr>Network Address Translation</vt:lpstr>
      <vt:lpstr>Need for NAT</vt:lpstr>
      <vt:lpstr>Types of NAT</vt:lpstr>
      <vt:lpstr>NAT Configuration</vt:lpstr>
      <vt:lpstr>NAT Security Capabilities</vt:lpstr>
      <vt:lpstr>Tools for DDoS Attacks</vt:lpstr>
      <vt:lpstr>LOIC</vt:lpstr>
      <vt:lpstr>LOIC</vt:lpstr>
      <vt:lpstr>Working</vt:lpstr>
      <vt:lpstr>Steps of Attack</vt:lpstr>
      <vt:lpstr>HOIC (High Orbit Ion Cannon)</vt:lpstr>
      <vt:lpstr>DDoS attack using HOIC</vt:lpstr>
      <vt:lpstr>DDoS attack using HOIC</vt:lpstr>
      <vt:lpstr>DDoS attack using HOIC</vt:lpstr>
      <vt:lpstr>DDoS attack using HOIC</vt:lpstr>
      <vt:lpstr>DDoS attack using HOIC</vt:lpstr>
      <vt:lpstr>DDoS attack using HOIC</vt:lpstr>
      <vt:lpstr>DDoS attack using HOIC</vt:lpstr>
      <vt:lpstr>DDoS attack using HOIC</vt:lpstr>
      <vt:lpstr>DDoS Attack using hpingg3</vt:lpstr>
      <vt:lpstr>Man-in-the-Middle (MITM) Attack:</vt:lpstr>
      <vt:lpstr>Introduction</vt:lpstr>
      <vt:lpstr>Simple Scenario</vt:lpstr>
      <vt:lpstr>Types of MITM attacks</vt:lpstr>
      <vt:lpstr>ARP Spoofing</vt:lpstr>
      <vt:lpstr>ARP Spoofing</vt:lpstr>
      <vt:lpstr>ARP Spoofing</vt:lpstr>
      <vt:lpstr>ARP Spoofing</vt:lpstr>
      <vt:lpstr>DNS Poisoning </vt:lpstr>
      <vt:lpstr>DNS Poisoning </vt:lpstr>
      <vt:lpstr>DNS Poisoning </vt:lpstr>
      <vt:lpstr>DNS Poisoning </vt:lpstr>
      <vt:lpstr>DHCP Spoofing</vt:lpstr>
      <vt:lpstr>DHCP Spoofing</vt:lpstr>
      <vt:lpstr>DHCP Spoofing</vt:lpstr>
      <vt:lpstr>DHCP Spoofing</vt:lpstr>
      <vt:lpstr>DHCP Spoofing</vt:lpstr>
      <vt:lpstr>Tools to Perform MITM attack </vt:lpstr>
      <vt:lpstr>Lab objectives</vt:lpstr>
      <vt:lpstr>Lab Structure</vt:lpstr>
      <vt:lpstr>Man-in-the-Middle</vt:lpstr>
      <vt:lpstr>PowerPoint Presentation</vt:lpstr>
      <vt:lpstr>Lab setup</vt:lpstr>
      <vt:lpstr>Victim VM → Alice</vt:lpstr>
      <vt:lpstr>Victim VM → Bob</vt:lpstr>
      <vt:lpstr>Attacker VM → Eve</vt:lpstr>
      <vt:lpstr>Wireshark sudo wireshark</vt:lpstr>
      <vt:lpstr>WireShark</vt:lpstr>
      <vt:lpstr>Wireshark</vt:lpstr>
      <vt:lpstr>PowerPoint Presentation</vt:lpstr>
      <vt:lpstr>ettercap sudo ettercap -G</vt:lpstr>
      <vt:lpstr>Overview Ettercap</vt:lpstr>
      <vt:lpstr>ARP Poisoning (1)</vt:lpstr>
      <vt:lpstr>ARP Poisoning (2)</vt:lpstr>
      <vt:lpstr>ARP Poisoning (3): attacker machine (cont.)</vt:lpstr>
      <vt:lpstr>ARP Poisoning (4): attacker machine (cont.)</vt:lpstr>
      <vt:lpstr>ARP Poisoning (5): Check ARP Tables</vt:lpstr>
      <vt:lpstr>ARP Poisoning (6): Sniffing the conversation</vt:lpstr>
      <vt:lpstr>Let’s take a minute...</vt:lpstr>
      <vt:lpstr>Example</vt:lpstr>
      <vt:lpstr>SSLStrip - Concept</vt:lpstr>
      <vt:lpstr>SSLstrip (1): attacker’s machine</vt:lpstr>
      <vt:lpstr>SSLstrip (2): victim’s machine</vt:lpstr>
      <vt:lpstr>SSLStrip (3): Sniffing conversation</vt:lpstr>
      <vt:lpstr>Ettercap Plugins</vt:lpstr>
      <vt:lpstr>SSH Downgrade</vt:lpstr>
      <vt:lpstr>SSH Downgrade - Example</vt:lpstr>
      <vt:lpstr>SSH Downgrade - Solution</vt:lpstr>
      <vt:lpstr>SSH Downgrade</vt:lpstr>
      <vt:lpstr>SSH Downgrade: countermeasures</vt:lpstr>
      <vt:lpstr>ARP Poisoning - Countermeasures</vt:lpstr>
      <vt:lpstr>Static ARP</vt:lpstr>
      <vt:lpstr>Packet Sniffing (Eavesdropping)</vt:lpstr>
      <vt:lpstr>Sniffer Capabilities</vt:lpstr>
      <vt:lpstr>PowerPoint Presentation</vt:lpstr>
      <vt:lpstr>How Does a Sniffer Work ?</vt:lpstr>
      <vt:lpstr>How Sniffer Works ? (1)</vt:lpstr>
      <vt:lpstr>PowerPoint Presentation</vt:lpstr>
      <vt:lpstr>Cain and Abel</vt:lpstr>
      <vt:lpstr>  Step2:- Follow the installation instructions, proceeding by clicking “Next,” accepting the terms, and concluding by selecting “Finish” at the end.</vt:lpstr>
      <vt:lpstr>Step3:- To install this tool, you’ll also need WinPcap. Click “Install” and then follow the setup steps as instructed by the wizard.</vt:lpstr>
      <vt:lpstr>Step4:- Click on “Cracker”.</vt:lpstr>
      <vt:lpstr>Step5:- Click the option “LM &amp; NTLM Hashes”.</vt:lpstr>
      <vt:lpstr>Step6:- Click on the “+” symbol, then select “Import Hashes.” Check the corresponding box and proceed by clicking “Next.”</vt:lpstr>
      <vt:lpstr>  Step7:- Choose the account for which you want to crack the password. Right-click on it, then opt for a brute force attack. Within the attack options, select NTLM hashes.</vt:lpstr>
      <vt:lpstr>Step8:- Specify the Charset, Password length and then click on “Start”. It will start making combinations and take some time to crack hashes.</vt:lpstr>
      <vt:lpstr>  Step9:- Password cracked successfully.</vt:lpstr>
      <vt:lpstr>Session Hijacking</vt:lpstr>
      <vt:lpstr>Tools:</vt:lpstr>
      <vt:lpstr>What is Session Hijacking </vt:lpstr>
      <vt:lpstr>State Management</vt:lpstr>
      <vt:lpstr>State Management, Cont’d</vt:lpstr>
      <vt:lpstr>Reasons for Session Hijacking</vt:lpstr>
      <vt:lpstr>How to Prevent Session Hijacking</vt:lpstr>
      <vt:lpstr>Cookie Catcher</vt:lpstr>
      <vt:lpstr>IP Spoofing</vt:lpstr>
      <vt:lpstr>Tools:</vt:lpstr>
      <vt:lpstr>Scapy</vt:lpstr>
      <vt:lpstr>Nemesis</vt:lpstr>
      <vt:lpstr>DNS Spoofing </vt:lpstr>
      <vt:lpstr>Dsniff: </vt:lpstr>
      <vt:lpstr>DNS Chef</vt:lpstr>
      <vt:lpstr>ARP Spoofing (Address Resolution Protocol</vt:lpstr>
      <vt:lpstr>ARPSpoof</vt:lpstr>
      <vt:lpstr>Steps to perform ARP Spoffing using arpspoof tool:- →Use command “ifconfig” to find the network interface and system ip.</vt:lpstr>
      <vt:lpstr>→Use command arp -n to find all available host ips.</vt:lpstr>
      <vt:lpstr>Step3:- Perform ARP spoofing. →To perform ARP spoofing use command “arpspoof -i &lt;interface&gt; -t &lt;host_ip&gt; &lt;system_ip&gt;”</vt:lpstr>
      <vt:lpstr>Step4:- Saving captured traffic. →Once the ARP spoofing is in effect, you can save the intercepted traffic in text file using the command:”tcpdump -i &lt;interface&gt; -l &gt; captured_traffic.txt”.</vt:lpstr>
      <vt:lpstr>→Here we have the saved text file.</vt:lpstr>
      <vt:lpstr>Network Worms</vt:lpstr>
      <vt:lpstr>Botnets</vt:lpstr>
      <vt:lpstr>How The Botnet Grows</vt:lpstr>
      <vt:lpstr>How The Botnet Grows</vt:lpstr>
      <vt:lpstr>How The Botnet Grows</vt:lpstr>
      <vt:lpstr>How The Botnet Grows</vt:lpstr>
      <vt:lpstr>Recruiting New Machines</vt:lpstr>
      <vt:lpstr>Recruiting New Machines</vt:lpstr>
      <vt:lpstr>What Is It Used For</vt:lpstr>
      <vt:lpstr>How Are They Used</vt:lpstr>
      <vt:lpstr>Example : SDBot</vt:lpstr>
      <vt:lpstr>Example : RBot</vt:lpstr>
      <vt:lpstr>Example : Agobot</vt:lpstr>
      <vt:lpstr>Example : Agobot</vt:lpstr>
      <vt:lpstr>Example : Agobot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Narendra Kumar Dewangan</dc:creator>
  <cp:lastModifiedBy>Narendra Kumar Dewangan</cp:lastModifiedBy>
  <cp:revision>72</cp:revision>
  <dcterms:created xsi:type="dcterms:W3CDTF">2024-09-17T06:03:05Z</dcterms:created>
  <dcterms:modified xsi:type="dcterms:W3CDTF">2024-09-20T05:36:53Z</dcterms:modified>
</cp:coreProperties>
</file>